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tags/tag5.xml" ContentType="application/vnd.openxmlformats-officedocument.presentationml.tags+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xml" ContentType="application/vnd.openxmlformats-officedocument.presentationml.tags+xml"/>
  <Override PartName="/ppt/notesSlides/notesSlide25.xml" ContentType="application/vnd.openxmlformats-officedocument.presentationml.notesSlide+xml"/>
  <Override PartName="/ppt/tags/tag7.xml" ContentType="application/vnd.openxmlformats-officedocument.presentationml.tags+xml"/>
  <Override PartName="/ppt/notesSlides/notesSlide26.xml" ContentType="application/vnd.openxmlformats-officedocument.presentationml.notesSlide+xml"/>
  <Override PartName="/ppt/tags/tag8.xml" ContentType="application/vnd.openxmlformats-officedocument.presentationml.tags+xml"/>
  <Override PartName="/ppt/notesSlides/notesSlide27.xml" ContentType="application/vnd.openxmlformats-officedocument.presentationml.notesSlide+xml"/>
  <Override PartName="/ppt/tags/tag9.xml" ContentType="application/vnd.openxmlformats-officedocument.presentationml.tags+xml"/>
  <Override PartName="/ppt/notesSlides/notesSlide28.xml" ContentType="application/vnd.openxmlformats-officedocument.presentationml.notesSlide+xml"/>
  <Override PartName="/ppt/tags/tag10.xml" ContentType="application/vnd.openxmlformats-officedocument.presentationml.tags+xml"/>
  <Override PartName="/ppt/notesSlides/notesSlide29.xml" ContentType="application/vnd.openxmlformats-officedocument.presentationml.notesSlide+xml"/>
  <Override PartName="/ppt/tags/tag1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5"/>
  </p:notesMasterIdLst>
  <p:sldIdLst>
    <p:sldId id="2147469853" r:id="rId2"/>
    <p:sldId id="2147469850" r:id="rId3"/>
    <p:sldId id="308" r:id="rId4"/>
    <p:sldId id="574" r:id="rId5"/>
    <p:sldId id="854" r:id="rId6"/>
    <p:sldId id="267" r:id="rId7"/>
    <p:sldId id="879" r:id="rId8"/>
    <p:sldId id="2147469844" r:id="rId9"/>
    <p:sldId id="2147469883" r:id="rId10"/>
    <p:sldId id="289" r:id="rId11"/>
    <p:sldId id="2147469845" r:id="rId12"/>
    <p:sldId id="878" r:id="rId13"/>
    <p:sldId id="320" r:id="rId14"/>
    <p:sldId id="309" r:id="rId15"/>
    <p:sldId id="872" r:id="rId16"/>
    <p:sldId id="882" r:id="rId17"/>
    <p:sldId id="871" r:id="rId18"/>
    <p:sldId id="290" r:id="rId19"/>
    <p:sldId id="2147469846" r:id="rId20"/>
    <p:sldId id="2147469851" r:id="rId21"/>
    <p:sldId id="2147469847" r:id="rId22"/>
    <p:sldId id="2147469848" r:id="rId23"/>
    <p:sldId id="865" r:id="rId24"/>
    <p:sldId id="458" r:id="rId25"/>
    <p:sldId id="398" r:id="rId26"/>
    <p:sldId id="441" r:id="rId27"/>
    <p:sldId id="370" r:id="rId28"/>
    <p:sldId id="399" r:id="rId29"/>
    <p:sldId id="412" r:id="rId30"/>
    <p:sldId id="436" r:id="rId31"/>
    <p:sldId id="393" r:id="rId32"/>
    <p:sldId id="401" r:id="rId33"/>
    <p:sldId id="438" r:id="rId34"/>
    <p:sldId id="406" r:id="rId35"/>
    <p:sldId id="442" r:id="rId36"/>
    <p:sldId id="514" r:id="rId37"/>
    <p:sldId id="561" r:id="rId38"/>
    <p:sldId id="502" r:id="rId39"/>
    <p:sldId id="855" r:id="rId40"/>
    <p:sldId id="869" r:id="rId41"/>
    <p:sldId id="297" r:id="rId42"/>
    <p:sldId id="876" r:id="rId43"/>
    <p:sldId id="2147469852" r:id="rId44"/>
    <p:sldId id="2147469854" r:id="rId45"/>
    <p:sldId id="2147469855" r:id="rId46"/>
    <p:sldId id="2147469856" r:id="rId47"/>
    <p:sldId id="2147469859" r:id="rId48"/>
    <p:sldId id="2147469865" r:id="rId49"/>
    <p:sldId id="2147469866" r:id="rId50"/>
    <p:sldId id="2147469867" r:id="rId51"/>
    <p:sldId id="2147469869" r:id="rId52"/>
    <p:sldId id="2147469870" r:id="rId53"/>
    <p:sldId id="2147469871" r:id="rId54"/>
    <p:sldId id="2147469868" r:id="rId55"/>
    <p:sldId id="2147469872" r:id="rId56"/>
    <p:sldId id="2147469873" r:id="rId57"/>
    <p:sldId id="2147469874" r:id="rId58"/>
    <p:sldId id="2147469875" r:id="rId59"/>
    <p:sldId id="2147469876" r:id="rId60"/>
    <p:sldId id="2147469857" r:id="rId61"/>
    <p:sldId id="2147469860" r:id="rId62"/>
    <p:sldId id="2147469879" r:id="rId63"/>
    <p:sldId id="2147469861" r:id="rId64"/>
    <p:sldId id="2147469863" r:id="rId65"/>
    <p:sldId id="2147469862" r:id="rId66"/>
    <p:sldId id="2147469884" r:id="rId67"/>
    <p:sldId id="2147469864" r:id="rId68"/>
    <p:sldId id="2147469877" r:id="rId69"/>
    <p:sldId id="2147469885" r:id="rId70"/>
    <p:sldId id="2147469891" r:id="rId71"/>
    <p:sldId id="2147469878" r:id="rId72"/>
    <p:sldId id="2147469880" r:id="rId73"/>
    <p:sldId id="2147469881" r:id="rId74"/>
    <p:sldId id="2147469886" r:id="rId75"/>
    <p:sldId id="2147469882" r:id="rId76"/>
    <p:sldId id="2147469888" r:id="rId77"/>
    <p:sldId id="2147469887" r:id="rId78"/>
    <p:sldId id="2147469889" r:id="rId79"/>
    <p:sldId id="2147469890" r:id="rId80"/>
    <p:sldId id="2147469892" r:id="rId81"/>
    <p:sldId id="2147469893" r:id="rId82"/>
    <p:sldId id="2147469894" r:id="rId83"/>
    <p:sldId id="262" r:id="rId84"/>
    <p:sldId id="263" r:id="rId85"/>
    <p:sldId id="264" r:id="rId86"/>
    <p:sldId id="515" r:id="rId87"/>
    <p:sldId id="517" r:id="rId88"/>
    <p:sldId id="519" r:id="rId89"/>
    <p:sldId id="520" r:id="rId90"/>
    <p:sldId id="521" r:id="rId91"/>
    <p:sldId id="522" r:id="rId92"/>
    <p:sldId id="265" r:id="rId93"/>
    <p:sldId id="529" r:id="rId94"/>
    <p:sldId id="530" r:id="rId95"/>
    <p:sldId id="531" r:id="rId96"/>
    <p:sldId id="2147469895" r:id="rId97"/>
    <p:sldId id="2147469896" r:id="rId98"/>
    <p:sldId id="532" r:id="rId99"/>
    <p:sldId id="533" r:id="rId100"/>
    <p:sldId id="536" r:id="rId101"/>
    <p:sldId id="2147469977" r:id="rId102"/>
    <p:sldId id="2147469978" r:id="rId103"/>
    <p:sldId id="537" r:id="rId104"/>
    <p:sldId id="538" r:id="rId105"/>
    <p:sldId id="539" r:id="rId106"/>
    <p:sldId id="2147469897" r:id="rId107"/>
    <p:sldId id="2147469909" r:id="rId108"/>
    <p:sldId id="2147469905" r:id="rId109"/>
    <p:sldId id="2147469906" r:id="rId110"/>
    <p:sldId id="2147469898" r:id="rId111"/>
    <p:sldId id="2147469899" r:id="rId112"/>
    <p:sldId id="2147469900" r:id="rId113"/>
    <p:sldId id="2147469902" r:id="rId114"/>
    <p:sldId id="2147469901" r:id="rId115"/>
    <p:sldId id="2147469904" r:id="rId116"/>
    <p:sldId id="2147469907" r:id="rId117"/>
    <p:sldId id="2147469910" r:id="rId118"/>
    <p:sldId id="2147469911" r:id="rId119"/>
    <p:sldId id="2147469912" r:id="rId120"/>
    <p:sldId id="2147469913" r:id="rId121"/>
    <p:sldId id="2147469914" r:id="rId122"/>
    <p:sldId id="2147469908" r:id="rId123"/>
    <p:sldId id="268"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y 1 Intro" id="{B8B85C8A-CA9A-47BF-ACC4-C414CA97D3CD}">
          <p14:sldIdLst>
            <p14:sldId id="2147469853"/>
          </p14:sldIdLst>
        </p14:section>
        <p14:section name="Dotnet and Windows Development" id="{0CD6F0E9-C0AA-4D98-96E5-15D7962444B5}">
          <p14:sldIdLst>
            <p14:sldId id="2147469850"/>
            <p14:sldId id="308"/>
            <p14:sldId id="574"/>
            <p14:sldId id="854"/>
            <p14:sldId id="267"/>
            <p14:sldId id="879"/>
            <p14:sldId id="2147469844"/>
            <p14:sldId id="2147469883"/>
            <p14:sldId id="289"/>
            <p14:sldId id="2147469845"/>
            <p14:sldId id="878"/>
            <p14:sldId id="320"/>
            <p14:sldId id="309"/>
            <p14:sldId id="872"/>
            <p14:sldId id="882"/>
            <p14:sldId id="871"/>
            <p14:sldId id="290"/>
            <p14:sldId id="2147469846"/>
            <p14:sldId id="2147469851"/>
            <p14:sldId id="2147469847"/>
            <p14:sldId id="2147469848"/>
          </p14:sldIdLst>
        </p14:section>
        <p14:section name="Dotnet Standard" id="{999EE4A0-6E8E-4B53-904C-53851B2472CE}">
          <p14:sldIdLst>
            <p14:sldId id="865"/>
            <p14:sldId id="458"/>
            <p14:sldId id="398"/>
            <p14:sldId id="441"/>
            <p14:sldId id="370"/>
            <p14:sldId id="399"/>
            <p14:sldId id="412"/>
            <p14:sldId id="436"/>
            <p14:sldId id="393"/>
            <p14:sldId id="401"/>
            <p14:sldId id="438"/>
            <p14:sldId id="406"/>
            <p14:sldId id="442"/>
            <p14:sldId id="514"/>
            <p14:sldId id="561"/>
            <p14:sldId id="502"/>
            <p14:sldId id="855"/>
            <p14:sldId id="869"/>
            <p14:sldId id="297"/>
            <p14:sldId id="876"/>
            <p14:sldId id="2147469852"/>
          </p14:sldIdLst>
        </p14:section>
        <p14:section name="CSharp" id="{26D1E7EE-E102-4C97-89FA-75F48B167D77}">
          <p14:sldIdLst>
            <p14:sldId id="2147469854"/>
            <p14:sldId id="2147469855"/>
            <p14:sldId id="2147469856"/>
            <p14:sldId id="2147469859"/>
            <p14:sldId id="2147469865"/>
            <p14:sldId id="2147469866"/>
            <p14:sldId id="2147469867"/>
            <p14:sldId id="2147469869"/>
            <p14:sldId id="2147469870"/>
            <p14:sldId id="2147469871"/>
            <p14:sldId id="2147469868"/>
            <p14:sldId id="2147469872"/>
            <p14:sldId id="2147469873"/>
            <p14:sldId id="2147469874"/>
            <p14:sldId id="2147469875"/>
            <p14:sldId id="2147469876"/>
            <p14:sldId id="2147469857"/>
          </p14:sldIdLst>
        </p14:section>
        <p14:section name="WPF Fundamental" id="{0BB52775-2C71-45D1-8436-25500E76BB71}">
          <p14:sldIdLst>
            <p14:sldId id="2147469860"/>
            <p14:sldId id="2147469879"/>
            <p14:sldId id="2147469861"/>
            <p14:sldId id="2147469863"/>
            <p14:sldId id="2147469862"/>
            <p14:sldId id="2147469884"/>
            <p14:sldId id="2147469864"/>
            <p14:sldId id="2147469877"/>
            <p14:sldId id="2147469885"/>
            <p14:sldId id="2147469891"/>
            <p14:sldId id="2147469878"/>
            <p14:sldId id="2147469880"/>
            <p14:sldId id="2147469881"/>
            <p14:sldId id="2147469886"/>
            <p14:sldId id="2147469882"/>
            <p14:sldId id="2147469888"/>
            <p14:sldId id="2147469887"/>
            <p14:sldId id="2147469889"/>
            <p14:sldId id="2147469890"/>
            <p14:sldId id="2147469892"/>
            <p14:sldId id="2147469893"/>
          </p14:sldIdLst>
        </p14:section>
        <p14:section name="XAML Basics" id="{5C44B6D5-E531-41E6-A09D-C55F54BDF216}">
          <p14:sldIdLst>
            <p14:sldId id="2147469894"/>
            <p14:sldId id="262"/>
            <p14:sldId id="263"/>
            <p14:sldId id="264"/>
            <p14:sldId id="515"/>
            <p14:sldId id="517"/>
            <p14:sldId id="519"/>
            <p14:sldId id="520"/>
            <p14:sldId id="521"/>
            <p14:sldId id="522"/>
            <p14:sldId id="265"/>
            <p14:sldId id="529"/>
            <p14:sldId id="530"/>
            <p14:sldId id="531"/>
            <p14:sldId id="2147469895"/>
            <p14:sldId id="2147469896"/>
            <p14:sldId id="532"/>
            <p14:sldId id="533"/>
            <p14:sldId id="536"/>
            <p14:sldId id="2147469977"/>
            <p14:sldId id="2147469978"/>
            <p14:sldId id="537"/>
            <p14:sldId id="538"/>
            <p14:sldId id="539"/>
            <p14:sldId id="2147469897"/>
            <p14:sldId id="2147469909"/>
            <p14:sldId id="2147469905"/>
            <p14:sldId id="2147469906"/>
            <p14:sldId id="2147469898"/>
            <p14:sldId id="2147469899"/>
            <p14:sldId id="2147469900"/>
            <p14:sldId id="2147469902"/>
            <p14:sldId id="2147469901"/>
            <p14:sldId id="2147469904"/>
            <p14:sldId id="2147469907"/>
            <p14:sldId id="2147469910"/>
            <p14:sldId id="2147469911"/>
            <p14:sldId id="2147469912"/>
            <p14:sldId id="2147469913"/>
            <p14:sldId id="2147469914"/>
          </p14:sldIdLst>
        </p14:section>
        <p14:section name="Lab1 - Create First WPF App" id="{4BE52F0F-DF3B-4C90-ABC4-2F387038C0B9}">
          <p14:sldIdLst>
            <p14:sldId id="2147469908"/>
          </p14:sldIdLst>
        </p14:section>
        <p14:section name="End" id="{5C5A0FAF-1484-4243-BA57-56E72482AFE2}">
          <p14:sldIdLst>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7539D1-6CF0-44EC-B257-5BE1266DE726}" v="3" dt="2023-01-12T16:45:26.0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94660"/>
  </p:normalViewPr>
  <p:slideViewPr>
    <p:cSldViewPr snapToGrid="0">
      <p:cViewPr varScale="1">
        <p:scale>
          <a:sx n="79" d="100"/>
          <a:sy n="79" d="100"/>
        </p:scale>
        <p:origin x="27" y="3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pehr Pakbaz" userId="535ad4df-e8c0-42d6-a768-cf3072308004" providerId="ADAL" clId="{ED7539D1-6CF0-44EC-B257-5BE1266DE726}"/>
    <pc:docChg chg="undo redo custSel addSld modSld sldOrd modSection">
      <pc:chgData name="Sepehr Pakbaz" userId="535ad4df-e8c0-42d6-a768-cf3072308004" providerId="ADAL" clId="{ED7539D1-6CF0-44EC-B257-5BE1266DE726}" dt="2023-01-12T19:54:45.083" v="93" actId="20577"/>
      <pc:docMkLst>
        <pc:docMk/>
      </pc:docMkLst>
      <pc:sldChg chg="add ord">
        <pc:chgData name="Sepehr Pakbaz" userId="535ad4df-e8c0-42d6-a768-cf3072308004" providerId="ADAL" clId="{ED7539D1-6CF0-44EC-B257-5BE1266DE726}" dt="2023-01-04T21:20:24.756" v="2"/>
        <pc:sldMkLst>
          <pc:docMk/>
          <pc:sldMk cId="2789188734" sldId="268"/>
        </pc:sldMkLst>
      </pc:sldChg>
      <pc:sldChg chg="modSp mod modTransition modClrScheme chgLayout">
        <pc:chgData name="Sepehr Pakbaz" userId="535ad4df-e8c0-42d6-a768-cf3072308004" providerId="ADAL" clId="{ED7539D1-6CF0-44EC-B257-5BE1266DE726}" dt="2023-01-12T16:41:50.471" v="11" actId="26606"/>
        <pc:sldMkLst>
          <pc:docMk/>
          <pc:sldMk cId="2453298070" sldId="872"/>
        </pc:sldMkLst>
        <pc:spChg chg="mod">
          <ac:chgData name="Sepehr Pakbaz" userId="535ad4df-e8c0-42d6-a768-cf3072308004" providerId="ADAL" clId="{ED7539D1-6CF0-44EC-B257-5BE1266DE726}" dt="2023-01-12T16:41:50.471" v="11" actId="26606"/>
          <ac:spMkLst>
            <pc:docMk/>
            <pc:sldMk cId="2453298070" sldId="872"/>
            <ac:spMk id="2" creationId="{8074BF4A-E3A1-4FA2-B467-4626D6690B13}"/>
          </ac:spMkLst>
        </pc:spChg>
        <pc:spChg chg="mod ord modVis">
          <ac:chgData name="Sepehr Pakbaz" userId="535ad4df-e8c0-42d6-a768-cf3072308004" providerId="ADAL" clId="{ED7539D1-6CF0-44EC-B257-5BE1266DE726}" dt="2023-01-12T16:41:50.471" v="11" actId="26606"/>
          <ac:spMkLst>
            <pc:docMk/>
            <pc:sldMk cId="2453298070" sldId="872"/>
            <ac:spMk id="3" creationId="{E985CCBE-070E-4EE4-B203-AEA445F6357A}"/>
          </ac:spMkLst>
        </pc:spChg>
        <pc:spChg chg="mod">
          <ac:chgData name="Sepehr Pakbaz" userId="535ad4df-e8c0-42d6-a768-cf3072308004" providerId="ADAL" clId="{ED7539D1-6CF0-44EC-B257-5BE1266DE726}" dt="2023-01-12T16:41:50.471" v="11" actId="26606"/>
          <ac:spMkLst>
            <pc:docMk/>
            <pc:sldMk cId="2453298070" sldId="872"/>
            <ac:spMk id="4" creationId="{C1D9B0AB-B4FD-4B97-8A22-6DF7F1ADDF6A}"/>
          </ac:spMkLst>
        </pc:spChg>
      </pc:sldChg>
      <pc:sldChg chg="modSp mod modClrScheme chgLayout">
        <pc:chgData name="Sepehr Pakbaz" userId="535ad4df-e8c0-42d6-a768-cf3072308004" providerId="ADAL" clId="{ED7539D1-6CF0-44EC-B257-5BE1266DE726}" dt="2023-01-12T16:41:32.582" v="10" actId="26606"/>
        <pc:sldMkLst>
          <pc:docMk/>
          <pc:sldMk cId="1840232134" sldId="879"/>
        </pc:sldMkLst>
        <pc:spChg chg="mod ord">
          <ac:chgData name="Sepehr Pakbaz" userId="535ad4df-e8c0-42d6-a768-cf3072308004" providerId="ADAL" clId="{ED7539D1-6CF0-44EC-B257-5BE1266DE726}" dt="2023-01-12T16:41:32.582" v="10" actId="26606"/>
          <ac:spMkLst>
            <pc:docMk/>
            <pc:sldMk cId="1840232134" sldId="879"/>
            <ac:spMk id="2" creationId="{C7C99B07-44A3-4EB2-9B23-57E71707F7AD}"/>
          </ac:spMkLst>
        </pc:spChg>
        <pc:spChg chg="mod ord">
          <ac:chgData name="Sepehr Pakbaz" userId="535ad4df-e8c0-42d6-a768-cf3072308004" providerId="ADAL" clId="{ED7539D1-6CF0-44EC-B257-5BE1266DE726}" dt="2023-01-12T16:41:32.582" v="10" actId="26606"/>
          <ac:spMkLst>
            <pc:docMk/>
            <pc:sldMk cId="1840232134" sldId="879"/>
            <ac:spMk id="3" creationId="{C94F3515-6ECF-4FAC-8A54-40FF54F0BD41}"/>
          </ac:spMkLst>
        </pc:spChg>
      </pc:sldChg>
      <pc:sldChg chg="modTransition">
        <pc:chgData name="Sepehr Pakbaz" userId="535ad4df-e8c0-42d6-a768-cf3072308004" providerId="ADAL" clId="{ED7539D1-6CF0-44EC-B257-5BE1266DE726}" dt="2023-01-12T16:40:59.101" v="6"/>
        <pc:sldMkLst>
          <pc:docMk/>
          <pc:sldMk cId="3702285979" sldId="2147469850"/>
        </pc:sldMkLst>
      </pc:sldChg>
      <pc:sldChg chg="modTransition">
        <pc:chgData name="Sepehr Pakbaz" userId="535ad4df-e8c0-42d6-a768-cf3072308004" providerId="ADAL" clId="{ED7539D1-6CF0-44EC-B257-5BE1266DE726}" dt="2023-01-12T16:41:00.788" v="7"/>
        <pc:sldMkLst>
          <pc:docMk/>
          <pc:sldMk cId="1293789857" sldId="2147469853"/>
        </pc:sldMkLst>
      </pc:sldChg>
      <pc:sldChg chg="modSp mod modTransition modClrScheme chgLayout">
        <pc:chgData name="Sepehr Pakbaz" userId="535ad4df-e8c0-42d6-a768-cf3072308004" providerId="ADAL" clId="{ED7539D1-6CF0-44EC-B257-5BE1266DE726}" dt="2023-01-12T16:43:24.775" v="15" actId="26606"/>
        <pc:sldMkLst>
          <pc:docMk/>
          <pc:sldMk cId="1034783969" sldId="2147469864"/>
        </pc:sldMkLst>
        <pc:spChg chg="mod ord">
          <ac:chgData name="Sepehr Pakbaz" userId="535ad4df-e8c0-42d6-a768-cf3072308004" providerId="ADAL" clId="{ED7539D1-6CF0-44EC-B257-5BE1266DE726}" dt="2023-01-12T16:43:24.775" v="15" actId="26606"/>
          <ac:spMkLst>
            <pc:docMk/>
            <pc:sldMk cId="1034783969" sldId="2147469864"/>
            <ac:spMk id="2" creationId="{8AF4A32A-4F87-CE3B-33EA-E79020DD5D6E}"/>
          </ac:spMkLst>
        </pc:spChg>
        <pc:spChg chg="mod">
          <ac:chgData name="Sepehr Pakbaz" userId="535ad4df-e8c0-42d6-a768-cf3072308004" providerId="ADAL" clId="{ED7539D1-6CF0-44EC-B257-5BE1266DE726}" dt="2023-01-12T16:43:24.775" v="15" actId="26606"/>
          <ac:spMkLst>
            <pc:docMk/>
            <pc:sldMk cId="1034783969" sldId="2147469864"/>
            <ac:spMk id="3" creationId="{D41D8538-5457-7CB3-C8C4-5697FDB0EB51}"/>
          </ac:spMkLst>
        </pc:spChg>
      </pc:sldChg>
      <pc:sldChg chg="modSp mod">
        <pc:chgData name="Sepehr Pakbaz" userId="535ad4df-e8c0-42d6-a768-cf3072308004" providerId="ADAL" clId="{ED7539D1-6CF0-44EC-B257-5BE1266DE726}" dt="2023-01-12T16:42:32.023" v="13" actId="1076"/>
        <pc:sldMkLst>
          <pc:docMk/>
          <pc:sldMk cId="2862928819" sldId="2147469865"/>
        </pc:sldMkLst>
        <pc:spChg chg="mod">
          <ac:chgData name="Sepehr Pakbaz" userId="535ad4df-e8c0-42d6-a768-cf3072308004" providerId="ADAL" clId="{ED7539D1-6CF0-44EC-B257-5BE1266DE726}" dt="2023-01-12T16:42:32.023" v="13" actId="1076"/>
          <ac:spMkLst>
            <pc:docMk/>
            <pc:sldMk cId="2862928819" sldId="2147469865"/>
            <ac:spMk id="5" creationId="{6D57008A-1DE5-D1CE-6BB5-2557B09BF4ED}"/>
          </ac:spMkLst>
        </pc:spChg>
      </pc:sldChg>
      <pc:sldChg chg="modSp mod modClrScheme chgLayout">
        <pc:chgData name="Sepehr Pakbaz" userId="535ad4df-e8c0-42d6-a768-cf3072308004" providerId="ADAL" clId="{ED7539D1-6CF0-44EC-B257-5BE1266DE726}" dt="2023-01-12T16:43:32.091" v="16" actId="26606"/>
        <pc:sldMkLst>
          <pc:docMk/>
          <pc:sldMk cId="890954063" sldId="2147469877"/>
        </pc:sldMkLst>
        <pc:spChg chg="mod">
          <ac:chgData name="Sepehr Pakbaz" userId="535ad4df-e8c0-42d6-a768-cf3072308004" providerId="ADAL" clId="{ED7539D1-6CF0-44EC-B257-5BE1266DE726}" dt="2023-01-12T16:43:32.091" v="16" actId="26606"/>
          <ac:spMkLst>
            <pc:docMk/>
            <pc:sldMk cId="890954063" sldId="2147469877"/>
            <ac:spMk id="2" creationId="{3BD06752-0DEB-34BA-DB30-605DCE536A6E}"/>
          </ac:spMkLst>
        </pc:spChg>
        <pc:spChg chg="mod">
          <ac:chgData name="Sepehr Pakbaz" userId="535ad4df-e8c0-42d6-a768-cf3072308004" providerId="ADAL" clId="{ED7539D1-6CF0-44EC-B257-5BE1266DE726}" dt="2023-01-12T16:43:32.091" v="16" actId="26606"/>
          <ac:spMkLst>
            <pc:docMk/>
            <pc:sldMk cId="890954063" sldId="2147469877"/>
            <ac:spMk id="3" creationId="{B18B4B6E-9F01-D070-C607-C6DF8A93348A}"/>
          </ac:spMkLst>
        </pc:spChg>
      </pc:sldChg>
      <pc:sldChg chg="modTransition">
        <pc:chgData name="Sepehr Pakbaz" userId="535ad4df-e8c0-42d6-a768-cf3072308004" providerId="ADAL" clId="{ED7539D1-6CF0-44EC-B257-5BE1266DE726}" dt="2023-01-12T16:43:05.413" v="14"/>
        <pc:sldMkLst>
          <pc:docMk/>
          <pc:sldMk cId="3350093399" sldId="2147469879"/>
        </pc:sldMkLst>
      </pc:sldChg>
      <pc:sldChg chg="modTransition">
        <pc:chgData name="Sepehr Pakbaz" userId="535ad4df-e8c0-42d6-a768-cf3072308004" providerId="ADAL" clId="{ED7539D1-6CF0-44EC-B257-5BE1266DE726}" dt="2023-01-12T16:52:03.401" v="86"/>
        <pc:sldMkLst>
          <pc:docMk/>
          <pc:sldMk cId="77006628" sldId="2147469880"/>
        </pc:sldMkLst>
      </pc:sldChg>
      <pc:sldChg chg="modSp mod modClrScheme chgLayout">
        <pc:chgData name="Sepehr Pakbaz" userId="535ad4df-e8c0-42d6-a768-cf3072308004" providerId="ADAL" clId="{ED7539D1-6CF0-44EC-B257-5BE1266DE726}" dt="2023-01-12T16:44:10.688" v="24" actId="27636"/>
        <pc:sldMkLst>
          <pc:docMk/>
          <pc:sldMk cId="2195672777" sldId="2147469885"/>
        </pc:sldMkLst>
        <pc:spChg chg="mod ord">
          <ac:chgData name="Sepehr Pakbaz" userId="535ad4df-e8c0-42d6-a768-cf3072308004" providerId="ADAL" clId="{ED7539D1-6CF0-44EC-B257-5BE1266DE726}" dt="2023-01-12T16:44:05.896" v="21" actId="700"/>
          <ac:spMkLst>
            <pc:docMk/>
            <pc:sldMk cId="2195672777" sldId="2147469885"/>
            <ac:spMk id="2" creationId="{3BD06752-0DEB-34BA-DB30-605DCE536A6E}"/>
          </ac:spMkLst>
        </pc:spChg>
        <pc:spChg chg="mod ord">
          <ac:chgData name="Sepehr Pakbaz" userId="535ad4df-e8c0-42d6-a768-cf3072308004" providerId="ADAL" clId="{ED7539D1-6CF0-44EC-B257-5BE1266DE726}" dt="2023-01-12T16:44:10.688" v="24" actId="27636"/>
          <ac:spMkLst>
            <pc:docMk/>
            <pc:sldMk cId="2195672777" sldId="2147469885"/>
            <ac:spMk id="3" creationId="{B18B4B6E-9F01-D070-C607-C6DF8A93348A}"/>
          </ac:spMkLst>
        </pc:spChg>
        <pc:spChg chg="mod">
          <ac:chgData name="Sepehr Pakbaz" userId="535ad4df-e8c0-42d6-a768-cf3072308004" providerId="ADAL" clId="{ED7539D1-6CF0-44EC-B257-5BE1266DE726}" dt="2023-01-12T16:43:55.006" v="20" actId="26606"/>
          <ac:spMkLst>
            <pc:docMk/>
            <pc:sldMk cId="2195672777" sldId="2147469885"/>
            <ac:spMk id="5" creationId="{6E97A015-E280-7B61-3098-99C64DBAD4B0}"/>
          </ac:spMkLst>
        </pc:spChg>
      </pc:sldChg>
      <pc:sldChg chg="modSp mod modTransition modClrScheme chgLayout">
        <pc:chgData name="Sepehr Pakbaz" userId="535ad4df-e8c0-42d6-a768-cf3072308004" providerId="ADAL" clId="{ED7539D1-6CF0-44EC-B257-5BE1266DE726}" dt="2023-01-12T16:52:27.714" v="88" actId="14100"/>
        <pc:sldMkLst>
          <pc:docMk/>
          <pc:sldMk cId="913917067" sldId="2147469888"/>
        </pc:sldMkLst>
        <pc:spChg chg="mod ord">
          <ac:chgData name="Sepehr Pakbaz" userId="535ad4df-e8c0-42d6-a768-cf3072308004" providerId="ADAL" clId="{ED7539D1-6CF0-44EC-B257-5BE1266DE726}" dt="2023-01-12T16:52:22.637" v="87" actId="26606"/>
          <ac:spMkLst>
            <pc:docMk/>
            <pc:sldMk cId="913917067" sldId="2147469888"/>
            <ac:spMk id="2" creationId="{D6635251-2AB8-2434-F476-EDE36ADFAFBF}"/>
          </ac:spMkLst>
        </pc:spChg>
        <pc:spChg chg="mod">
          <ac:chgData name="Sepehr Pakbaz" userId="535ad4df-e8c0-42d6-a768-cf3072308004" providerId="ADAL" clId="{ED7539D1-6CF0-44EC-B257-5BE1266DE726}" dt="2023-01-12T16:52:27.714" v="88" actId="14100"/>
          <ac:spMkLst>
            <pc:docMk/>
            <pc:sldMk cId="913917067" sldId="2147469888"/>
            <ac:spMk id="3" creationId="{8BB530A3-A503-142A-01C8-D2CDB773D1FC}"/>
          </ac:spMkLst>
        </pc:spChg>
      </pc:sldChg>
      <pc:sldChg chg="modSp mod modTransition setBg modClrScheme chgLayout">
        <pc:chgData name="Sepehr Pakbaz" userId="535ad4df-e8c0-42d6-a768-cf3072308004" providerId="ADAL" clId="{ED7539D1-6CF0-44EC-B257-5BE1266DE726}" dt="2023-01-12T16:51:44.125" v="85" actId="20577"/>
        <pc:sldMkLst>
          <pc:docMk/>
          <pc:sldMk cId="2421363444" sldId="2147469891"/>
        </pc:sldMkLst>
        <pc:spChg chg="mod ord">
          <ac:chgData name="Sepehr Pakbaz" userId="535ad4df-e8c0-42d6-a768-cf3072308004" providerId="ADAL" clId="{ED7539D1-6CF0-44EC-B257-5BE1266DE726}" dt="2023-01-12T16:48:53.031" v="37" actId="700"/>
          <ac:spMkLst>
            <pc:docMk/>
            <pc:sldMk cId="2421363444" sldId="2147469891"/>
            <ac:spMk id="2" creationId="{1B589176-D579-6046-CDB9-A36BD21A047E}"/>
          </ac:spMkLst>
        </pc:spChg>
        <pc:spChg chg="mod ord">
          <ac:chgData name="Sepehr Pakbaz" userId="535ad4df-e8c0-42d6-a768-cf3072308004" providerId="ADAL" clId="{ED7539D1-6CF0-44EC-B257-5BE1266DE726}" dt="2023-01-12T16:51:44.125" v="85" actId="20577"/>
          <ac:spMkLst>
            <pc:docMk/>
            <pc:sldMk cId="2421363444" sldId="2147469891"/>
            <ac:spMk id="5" creationId="{F5761BC1-AF53-BEB4-F769-C482C7574EBB}"/>
          </ac:spMkLst>
        </pc:spChg>
      </pc:sldChg>
      <pc:sldChg chg="modTransition">
        <pc:chgData name="Sepehr Pakbaz" userId="535ad4df-e8c0-42d6-a768-cf3072308004" providerId="ADAL" clId="{ED7539D1-6CF0-44EC-B257-5BE1266DE726}" dt="2023-01-12T16:52:44.527" v="89"/>
        <pc:sldMkLst>
          <pc:docMk/>
          <pc:sldMk cId="3024273409" sldId="2147469894"/>
        </pc:sldMkLst>
      </pc:sldChg>
      <pc:sldChg chg="modNotesTx">
        <pc:chgData name="Sepehr Pakbaz" userId="535ad4df-e8c0-42d6-a768-cf3072308004" providerId="ADAL" clId="{ED7539D1-6CF0-44EC-B257-5BE1266DE726}" dt="2023-01-12T19:54:36.054" v="91" actId="20577"/>
        <pc:sldMkLst>
          <pc:docMk/>
          <pc:sldMk cId="483160926" sldId="2147469897"/>
        </pc:sldMkLst>
      </pc:sldChg>
      <pc:sldChg chg="modNotesTx">
        <pc:chgData name="Sepehr Pakbaz" userId="535ad4df-e8c0-42d6-a768-cf3072308004" providerId="ADAL" clId="{ED7539D1-6CF0-44EC-B257-5BE1266DE726}" dt="2023-01-12T19:54:40.862" v="92" actId="20577"/>
        <pc:sldMkLst>
          <pc:docMk/>
          <pc:sldMk cId="984436331" sldId="2147469907"/>
        </pc:sldMkLst>
      </pc:sldChg>
      <pc:sldChg chg="ord">
        <pc:chgData name="Sepehr Pakbaz" userId="535ad4df-e8c0-42d6-a768-cf3072308004" providerId="ADAL" clId="{ED7539D1-6CF0-44EC-B257-5BE1266DE726}" dt="2023-01-04T21:20:36.301" v="4"/>
        <pc:sldMkLst>
          <pc:docMk/>
          <pc:sldMk cId="4229887530" sldId="2147469908"/>
        </pc:sldMkLst>
      </pc:sldChg>
      <pc:sldChg chg="modTransition">
        <pc:chgData name="Sepehr Pakbaz" userId="535ad4df-e8c0-42d6-a768-cf3072308004" providerId="ADAL" clId="{ED7539D1-6CF0-44EC-B257-5BE1266DE726}" dt="2023-01-12T19:47:56.654" v="90"/>
        <pc:sldMkLst>
          <pc:docMk/>
          <pc:sldMk cId="1298142012" sldId="2147469909"/>
        </pc:sldMkLst>
      </pc:sldChg>
      <pc:sldChg chg="modNotesTx">
        <pc:chgData name="Sepehr Pakbaz" userId="535ad4df-e8c0-42d6-a768-cf3072308004" providerId="ADAL" clId="{ED7539D1-6CF0-44EC-B257-5BE1266DE726}" dt="2023-01-12T19:54:45.083" v="93" actId="20577"/>
        <pc:sldMkLst>
          <pc:docMk/>
          <pc:sldMk cId="1219863721" sldId="214746991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7CC43C-995A-6A46-9D33-67350A9EC269}" type="doc">
      <dgm:prSet loTypeId="urn:microsoft.com/office/officeart/2005/8/layout/venn2" loCatId="" qsTypeId="urn:microsoft.com/office/officeart/2005/8/quickstyle/simple4" qsCatId="simple" csTypeId="urn:microsoft.com/office/officeart/2005/8/colors/accent2_2" csCatId="accent2" phldr="1"/>
      <dgm:spPr/>
      <dgm:t>
        <a:bodyPr/>
        <a:lstStyle/>
        <a:p>
          <a:endParaRPr lang="en-US"/>
        </a:p>
      </dgm:t>
    </dgm:pt>
    <dgm:pt modelId="{3224113C-210F-2C41-8D82-3EAEEB5ED243}">
      <dgm:prSet phldrT="[Text]" custT="1"/>
      <dgm:spPr>
        <a:solidFill>
          <a:schemeClr val="accent2">
            <a:lumMod val="50000"/>
          </a:schemeClr>
        </a:solidFill>
        <a:effectLst/>
      </dgm:spPr>
      <dgm:t>
        <a:bodyPr lIns="0" tIns="0" rIns="0" bIns="0"/>
        <a:lstStyle/>
        <a:p>
          <a:r>
            <a:rPr lang="en-US" sz="1500" b="1" dirty="0"/>
            <a:t>2.0 (Q3 2017)</a:t>
          </a:r>
        </a:p>
      </dgm:t>
    </dgm:pt>
    <dgm:pt modelId="{0DF16CD0-9235-884D-ACBA-03F27E44B011}" type="parTrans" cxnId="{CC07E81D-6376-1045-B225-E9F603C45463}">
      <dgm:prSet/>
      <dgm:spPr/>
      <dgm:t>
        <a:bodyPr/>
        <a:lstStyle/>
        <a:p>
          <a:endParaRPr lang="en-US" sz="4800">
            <a:solidFill>
              <a:schemeClr val="tx1"/>
            </a:solidFill>
          </a:endParaRPr>
        </a:p>
      </dgm:t>
    </dgm:pt>
    <dgm:pt modelId="{39D4E2D2-866E-4741-9E38-234A0E4C4CE8}" type="sibTrans" cxnId="{CC07E81D-6376-1045-B225-E9F603C45463}">
      <dgm:prSet/>
      <dgm:spPr/>
      <dgm:t>
        <a:bodyPr/>
        <a:lstStyle/>
        <a:p>
          <a:endParaRPr lang="en-US" sz="4800">
            <a:solidFill>
              <a:schemeClr val="tx1"/>
            </a:solidFill>
          </a:endParaRPr>
        </a:p>
      </dgm:t>
    </dgm:pt>
    <dgm:pt modelId="{638B62EA-6A7E-D44B-84FC-93E7B4A0E574}">
      <dgm:prSet phldrT="[Text]" custT="1"/>
      <dgm:spPr>
        <a:solidFill>
          <a:schemeClr val="accent2">
            <a:lumMod val="40000"/>
            <a:lumOff val="60000"/>
          </a:schemeClr>
        </a:solidFill>
        <a:effectLst/>
      </dgm:spPr>
      <dgm:t>
        <a:bodyPr lIns="0" tIns="0" rIns="0" bIns="91440"/>
        <a:lstStyle/>
        <a:p>
          <a:r>
            <a:rPr lang="en-US" sz="1600" b="1"/>
            <a:t>1.1</a:t>
          </a:r>
          <a:endParaRPr lang="en-US" sz="1600" b="1" dirty="0"/>
        </a:p>
      </dgm:t>
    </dgm:pt>
    <dgm:pt modelId="{ED9C9198-6F6C-934D-B285-8676F56F0AB3}" type="parTrans" cxnId="{30187465-BA64-F445-943E-8A4212994DE1}">
      <dgm:prSet/>
      <dgm:spPr/>
      <dgm:t>
        <a:bodyPr/>
        <a:lstStyle/>
        <a:p>
          <a:endParaRPr lang="en-US" sz="4800">
            <a:solidFill>
              <a:schemeClr val="tx1"/>
            </a:solidFill>
          </a:endParaRPr>
        </a:p>
      </dgm:t>
    </dgm:pt>
    <dgm:pt modelId="{30B52E1B-4EB8-4D48-9834-5452A00C0649}" type="sibTrans" cxnId="{30187465-BA64-F445-943E-8A4212994DE1}">
      <dgm:prSet/>
      <dgm:spPr/>
      <dgm:t>
        <a:bodyPr/>
        <a:lstStyle/>
        <a:p>
          <a:endParaRPr lang="en-US" sz="4800">
            <a:solidFill>
              <a:schemeClr val="tx1"/>
            </a:solidFill>
          </a:endParaRPr>
        </a:p>
      </dgm:t>
    </dgm:pt>
    <dgm:pt modelId="{C841F90C-C122-8A4E-91BB-51CFE473B2EB}">
      <dgm:prSet phldrT="[Text]" custT="1"/>
      <dgm:spPr>
        <a:solidFill>
          <a:schemeClr val="accent2">
            <a:lumMod val="75000"/>
          </a:schemeClr>
        </a:solidFill>
        <a:effectLst/>
      </dgm:spPr>
      <dgm:t>
        <a:bodyPr tIns="0"/>
        <a:lstStyle/>
        <a:p>
          <a:r>
            <a:rPr lang="en-US" sz="1600" b="1"/>
            <a:t>1.6</a:t>
          </a:r>
          <a:endParaRPr lang="en-US" sz="1600" b="1" dirty="0"/>
        </a:p>
      </dgm:t>
    </dgm:pt>
    <dgm:pt modelId="{FC3F2FE1-146A-F247-9D54-81E61816F011}" type="parTrans" cxnId="{EEBEE83A-747D-C946-875D-F0487447447A}">
      <dgm:prSet/>
      <dgm:spPr/>
      <dgm:t>
        <a:bodyPr/>
        <a:lstStyle/>
        <a:p>
          <a:endParaRPr lang="en-US" sz="4800">
            <a:solidFill>
              <a:schemeClr val="tx1"/>
            </a:solidFill>
          </a:endParaRPr>
        </a:p>
      </dgm:t>
    </dgm:pt>
    <dgm:pt modelId="{786D5189-5AA8-F849-9F41-B849C3911550}" type="sibTrans" cxnId="{EEBEE83A-747D-C946-875D-F0487447447A}">
      <dgm:prSet/>
      <dgm:spPr/>
      <dgm:t>
        <a:bodyPr/>
        <a:lstStyle/>
        <a:p>
          <a:endParaRPr lang="en-US" sz="4800">
            <a:solidFill>
              <a:schemeClr val="tx1"/>
            </a:solidFill>
          </a:endParaRPr>
        </a:p>
      </dgm:t>
    </dgm:pt>
    <dgm:pt modelId="{8B4483D6-86D5-834D-BD1E-093DF926B02F}">
      <dgm:prSet phldrT="[Text]" custT="1"/>
      <dgm:spPr>
        <a:solidFill>
          <a:schemeClr val="accent2">
            <a:lumMod val="60000"/>
            <a:lumOff val="40000"/>
          </a:schemeClr>
        </a:solidFill>
        <a:effectLst/>
      </dgm:spPr>
      <dgm:t>
        <a:bodyPr tIns="0" bIns="274320"/>
        <a:lstStyle/>
        <a:p>
          <a:r>
            <a:rPr lang="en-US" sz="3200" b="0"/>
            <a:t>...</a:t>
          </a:r>
          <a:endParaRPr lang="en-US" sz="3200" b="0" dirty="0"/>
        </a:p>
      </dgm:t>
    </dgm:pt>
    <dgm:pt modelId="{6D1C6490-778C-CF42-9C5A-B582E202F978}" type="parTrans" cxnId="{E3EB7744-97E8-9346-B6EE-AED7FF12AEBF}">
      <dgm:prSet/>
      <dgm:spPr/>
      <dgm:t>
        <a:bodyPr/>
        <a:lstStyle/>
        <a:p>
          <a:endParaRPr lang="en-US" sz="4800">
            <a:solidFill>
              <a:schemeClr val="tx1"/>
            </a:solidFill>
          </a:endParaRPr>
        </a:p>
      </dgm:t>
    </dgm:pt>
    <dgm:pt modelId="{97EEF687-6E72-3E48-8ADC-33F4489E93D0}" type="sibTrans" cxnId="{E3EB7744-97E8-9346-B6EE-AED7FF12AEBF}">
      <dgm:prSet/>
      <dgm:spPr/>
      <dgm:t>
        <a:bodyPr/>
        <a:lstStyle/>
        <a:p>
          <a:endParaRPr lang="en-US" sz="4800">
            <a:solidFill>
              <a:schemeClr val="tx1"/>
            </a:solidFill>
          </a:endParaRPr>
        </a:p>
      </dgm:t>
    </dgm:pt>
    <dgm:pt modelId="{694F1073-3D13-DE44-A2F0-336466439A38}">
      <dgm:prSet phldrT="[Text]" custT="1"/>
      <dgm:spPr>
        <a:solidFill>
          <a:schemeClr val="accent2"/>
        </a:solidFill>
        <a:effectLst/>
      </dgm:spPr>
      <dgm:t>
        <a:bodyPr lIns="0" tIns="0" rIns="0" bIns="0"/>
        <a:lstStyle/>
        <a:p>
          <a:r>
            <a:rPr lang="en-US" sz="1600" b="1"/>
            <a:t>1.0</a:t>
          </a:r>
          <a:endParaRPr lang="en-US" sz="1600" b="1" dirty="0"/>
        </a:p>
      </dgm:t>
    </dgm:pt>
    <dgm:pt modelId="{523C7078-5178-304C-A9E7-CDC00D0E56F4}" type="parTrans" cxnId="{F69432B9-4FF0-534F-9B62-EEECA7B84AE6}">
      <dgm:prSet/>
      <dgm:spPr/>
      <dgm:t>
        <a:bodyPr/>
        <a:lstStyle/>
        <a:p>
          <a:endParaRPr lang="en-US" sz="4800">
            <a:solidFill>
              <a:schemeClr val="tx1"/>
            </a:solidFill>
          </a:endParaRPr>
        </a:p>
      </dgm:t>
    </dgm:pt>
    <dgm:pt modelId="{04962999-4527-5B4D-B056-2821FF98D040}" type="sibTrans" cxnId="{F69432B9-4FF0-534F-9B62-EEECA7B84AE6}">
      <dgm:prSet/>
      <dgm:spPr/>
      <dgm:t>
        <a:bodyPr/>
        <a:lstStyle/>
        <a:p>
          <a:endParaRPr lang="en-US" sz="4800">
            <a:solidFill>
              <a:schemeClr val="tx1"/>
            </a:solidFill>
          </a:endParaRPr>
        </a:p>
      </dgm:t>
    </dgm:pt>
    <dgm:pt modelId="{321F51F4-D260-164D-AB68-70BED3D65A8E}" type="pres">
      <dgm:prSet presAssocID="{267CC43C-995A-6A46-9D33-67350A9EC269}" presName="Name0" presStyleCnt="0">
        <dgm:presLayoutVars>
          <dgm:chMax val="7"/>
          <dgm:resizeHandles val="exact"/>
        </dgm:presLayoutVars>
      </dgm:prSet>
      <dgm:spPr/>
    </dgm:pt>
    <dgm:pt modelId="{D008F2BF-D6AE-0845-ABCA-C4488A9B569A}" type="pres">
      <dgm:prSet presAssocID="{267CC43C-995A-6A46-9D33-67350A9EC269}" presName="comp1" presStyleCnt="0"/>
      <dgm:spPr/>
    </dgm:pt>
    <dgm:pt modelId="{D406AB30-610F-2446-9B49-8739CE0193D4}" type="pres">
      <dgm:prSet presAssocID="{267CC43C-995A-6A46-9D33-67350A9EC269}" presName="circle1" presStyleLbl="node1" presStyleIdx="0" presStyleCnt="5"/>
      <dgm:spPr/>
    </dgm:pt>
    <dgm:pt modelId="{DE24FDFC-7006-0C41-9E50-1988A999870A}" type="pres">
      <dgm:prSet presAssocID="{267CC43C-995A-6A46-9D33-67350A9EC269}" presName="c1text" presStyleLbl="node1" presStyleIdx="0" presStyleCnt="5">
        <dgm:presLayoutVars>
          <dgm:bulletEnabled val="1"/>
        </dgm:presLayoutVars>
      </dgm:prSet>
      <dgm:spPr/>
    </dgm:pt>
    <dgm:pt modelId="{BE396C15-0938-B842-8367-363A8EAAB6A2}" type="pres">
      <dgm:prSet presAssocID="{267CC43C-995A-6A46-9D33-67350A9EC269}" presName="comp2" presStyleCnt="0"/>
      <dgm:spPr/>
    </dgm:pt>
    <dgm:pt modelId="{324AC327-E63E-784D-862E-84DC2104998A}" type="pres">
      <dgm:prSet presAssocID="{267CC43C-995A-6A46-9D33-67350A9EC269}" presName="circle2" presStyleLbl="node1" presStyleIdx="1" presStyleCnt="5"/>
      <dgm:spPr/>
    </dgm:pt>
    <dgm:pt modelId="{F0A28DF9-C728-4F46-A7B3-0DA7CB5AEF0C}" type="pres">
      <dgm:prSet presAssocID="{267CC43C-995A-6A46-9D33-67350A9EC269}" presName="c2text" presStyleLbl="node1" presStyleIdx="1" presStyleCnt="5">
        <dgm:presLayoutVars>
          <dgm:bulletEnabled val="1"/>
        </dgm:presLayoutVars>
      </dgm:prSet>
      <dgm:spPr/>
    </dgm:pt>
    <dgm:pt modelId="{59725895-2FF7-A14B-A63C-BDBD80CC7265}" type="pres">
      <dgm:prSet presAssocID="{267CC43C-995A-6A46-9D33-67350A9EC269}" presName="comp3" presStyleCnt="0"/>
      <dgm:spPr/>
    </dgm:pt>
    <dgm:pt modelId="{4877CD73-CCC8-8044-93F6-2868131EBFFC}" type="pres">
      <dgm:prSet presAssocID="{267CC43C-995A-6A46-9D33-67350A9EC269}" presName="circle3" presStyleLbl="node1" presStyleIdx="2" presStyleCnt="5"/>
      <dgm:spPr/>
    </dgm:pt>
    <dgm:pt modelId="{9A476586-1E3E-1244-9182-133B5F866573}" type="pres">
      <dgm:prSet presAssocID="{267CC43C-995A-6A46-9D33-67350A9EC269}" presName="c3text" presStyleLbl="node1" presStyleIdx="2" presStyleCnt="5">
        <dgm:presLayoutVars>
          <dgm:bulletEnabled val="1"/>
        </dgm:presLayoutVars>
      </dgm:prSet>
      <dgm:spPr/>
    </dgm:pt>
    <dgm:pt modelId="{F7E52B67-E204-2843-B7F0-3D79AAF75023}" type="pres">
      <dgm:prSet presAssocID="{267CC43C-995A-6A46-9D33-67350A9EC269}" presName="comp4" presStyleCnt="0"/>
      <dgm:spPr/>
    </dgm:pt>
    <dgm:pt modelId="{EA87F0C4-D45D-BB41-8476-CE47C0E791C9}" type="pres">
      <dgm:prSet presAssocID="{267CC43C-995A-6A46-9D33-67350A9EC269}" presName="circle4" presStyleLbl="node1" presStyleIdx="3" presStyleCnt="5"/>
      <dgm:spPr/>
    </dgm:pt>
    <dgm:pt modelId="{76F23143-3B0C-004E-A0E3-A4C9F95C562B}" type="pres">
      <dgm:prSet presAssocID="{267CC43C-995A-6A46-9D33-67350A9EC269}" presName="c4text" presStyleLbl="node1" presStyleIdx="3" presStyleCnt="5">
        <dgm:presLayoutVars>
          <dgm:bulletEnabled val="1"/>
        </dgm:presLayoutVars>
      </dgm:prSet>
      <dgm:spPr/>
    </dgm:pt>
    <dgm:pt modelId="{D79581D9-2905-9E4C-A5EA-957A15B0C1F4}" type="pres">
      <dgm:prSet presAssocID="{267CC43C-995A-6A46-9D33-67350A9EC269}" presName="comp5" presStyleCnt="0"/>
      <dgm:spPr/>
    </dgm:pt>
    <dgm:pt modelId="{BCB78C87-4B3A-5847-A9E6-10C4B74B7A2C}" type="pres">
      <dgm:prSet presAssocID="{267CC43C-995A-6A46-9D33-67350A9EC269}" presName="circle5" presStyleLbl="node1" presStyleIdx="4" presStyleCnt="5"/>
      <dgm:spPr/>
    </dgm:pt>
    <dgm:pt modelId="{11E1CE2D-663F-6E4C-B44E-0FB47E7A4D86}" type="pres">
      <dgm:prSet presAssocID="{267CC43C-995A-6A46-9D33-67350A9EC269}" presName="c5text" presStyleLbl="node1" presStyleIdx="4" presStyleCnt="5">
        <dgm:presLayoutVars>
          <dgm:bulletEnabled val="1"/>
        </dgm:presLayoutVars>
      </dgm:prSet>
      <dgm:spPr/>
    </dgm:pt>
  </dgm:ptLst>
  <dgm:cxnLst>
    <dgm:cxn modelId="{B3EF821C-E653-F948-B7C5-4974226F79B4}" type="presOf" srcId="{694F1073-3D13-DE44-A2F0-336466439A38}" destId="{11E1CE2D-663F-6E4C-B44E-0FB47E7A4D86}" srcOrd="1" destOrd="0" presId="urn:microsoft.com/office/officeart/2005/8/layout/venn2"/>
    <dgm:cxn modelId="{CC07E81D-6376-1045-B225-E9F603C45463}" srcId="{267CC43C-995A-6A46-9D33-67350A9EC269}" destId="{3224113C-210F-2C41-8D82-3EAEEB5ED243}" srcOrd="0" destOrd="0" parTransId="{0DF16CD0-9235-884D-ACBA-03F27E44B011}" sibTransId="{39D4E2D2-866E-4741-9E38-234A0E4C4CE8}"/>
    <dgm:cxn modelId="{34524D20-2013-8E48-8665-E32FDB421DB4}" type="presOf" srcId="{694F1073-3D13-DE44-A2F0-336466439A38}" destId="{BCB78C87-4B3A-5847-A9E6-10C4B74B7A2C}" srcOrd="0" destOrd="0" presId="urn:microsoft.com/office/officeart/2005/8/layout/venn2"/>
    <dgm:cxn modelId="{BB77DA22-8C73-B84E-8536-0A501E5A3767}" type="presOf" srcId="{8B4483D6-86D5-834D-BD1E-093DF926B02F}" destId="{4877CD73-CCC8-8044-93F6-2868131EBFFC}" srcOrd="0" destOrd="0" presId="urn:microsoft.com/office/officeart/2005/8/layout/venn2"/>
    <dgm:cxn modelId="{114B9535-30C4-214D-BA95-35C379C8B566}" type="presOf" srcId="{C841F90C-C122-8A4E-91BB-51CFE473B2EB}" destId="{F0A28DF9-C728-4F46-A7B3-0DA7CB5AEF0C}" srcOrd="1" destOrd="0" presId="urn:microsoft.com/office/officeart/2005/8/layout/venn2"/>
    <dgm:cxn modelId="{EEBEE83A-747D-C946-875D-F0487447447A}" srcId="{267CC43C-995A-6A46-9D33-67350A9EC269}" destId="{C841F90C-C122-8A4E-91BB-51CFE473B2EB}" srcOrd="1" destOrd="0" parTransId="{FC3F2FE1-146A-F247-9D54-81E61816F011}" sibTransId="{786D5189-5AA8-F849-9F41-B849C3911550}"/>
    <dgm:cxn modelId="{E3EB7744-97E8-9346-B6EE-AED7FF12AEBF}" srcId="{267CC43C-995A-6A46-9D33-67350A9EC269}" destId="{8B4483D6-86D5-834D-BD1E-093DF926B02F}" srcOrd="2" destOrd="0" parTransId="{6D1C6490-778C-CF42-9C5A-B582E202F978}" sibTransId="{97EEF687-6E72-3E48-8ADC-33F4489E93D0}"/>
    <dgm:cxn modelId="{30187465-BA64-F445-943E-8A4212994DE1}" srcId="{267CC43C-995A-6A46-9D33-67350A9EC269}" destId="{638B62EA-6A7E-D44B-84FC-93E7B4A0E574}" srcOrd="3" destOrd="0" parTransId="{ED9C9198-6F6C-934D-B285-8676F56F0AB3}" sibTransId="{30B52E1B-4EB8-4D48-9834-5452A00C0649}"/>
    <dgm:cxn modelId="{23597A45-0445-1D41-ADBB-A5D50A9CB9AF}" type="presOf" srcId="{3224113C-210F-2C41-8D82-3EAEEB5ED243}" destId="{D406AB30-610F-2446-9B49-8739CE0193D4}" srcOrd="0" destOrd="0" presId="urn:microsoft.com/office/officeart/2005/8/layout/venn2"/>
    <dgm:cxn modelId="{B84B4B47-E70A-6D43-A64B-49501E2315A5}" type="presOf" srcId="{638B62EA-6A7E-D44B-84FC-93E7B4A0E574}" destId="{76F23143-3B0C-004E-A0E3-A4C9F95C562B}" srcOrd="1" destOrd="0" presId="urn:microsoft.com/office/officeart/2005/8/layout/venn2"/>
    <dgm:cxn modelId="{4FD58B8C-0AF3-6140-9B3B-5928B706315D}" type="presOf" srcId="{267CC43C-995A-6A46-9D33-67350A9EC269}" destId="{321F51F4-D260-164D-AB68-70BED3D65A8E}" srcOrd="0" destOrd="0" presId="urn:microsoft.com/office/officeart/2005/8/layout/venn2"/>
    <dgm:cxn modelId="{877FEDA0-B9A0-9A48-8AEA-3658BF2FD47E}" type="presOf" srcId="{3224113C-210F-2C41-8D82-3EAEEB5ED243}" destId="{DE24FDFC-7006-0C41-9E50-1988A999870A}" srcOrd="1" destOrd="0" presId="urn:microsoft.com/office/officeart/2005/8/layout/venn2"/>
    <dgm:cxn modelId="{E58BDCA9-8268-B64E-B27C-87C30D02333B}" type="presOf" srcId="{8B4483D6-86D5-834D-BD1E-093DF926B02F}" destId="{9A476586-1E3E-1244-9182-133B5F866573}" srcOrd="1" destOrd="0" presId="urn:microsoft.com/office/officeart/2005/8/layout/venn2"/>
    <dgm:cxn modelId="{F69432B9-4FF0-534F-9B62-EEECA7B84AE6}" srcId="{267CC43C-995A-6A46-9D33-67350A9EC269}" destId="{694F1073-3D13-DE44-A2F0-336466439A38}" srcOrd="4" destOrd="0" parTransId="{523C7078-5178-304C-A9E7-CDC00D0E56F4}" sibTransId="{04962999-4527-5B4D-B056-2821FF98D040}"/>
    <dgm:cxn modelId="{DB2297F2-9F3D-BE4E-8339-2E0F4EA9CCEE}" type="presOf" srcId="{638B62EA-6A7E-D44B-84FC-93E7B4A0E574}" destId="{EA87F0C4-D45D-BB41-8476-CE47C0E791C9}" srcOrd="0" destOrd="0" presId="urn:microsoft.com/office/officeart/2005/8/layout/venn2"/>
    <dgm:cxn modelId="{60DCCDFC-A818-C741-B68B-88DA020D9C30}" type="presOf" srcId="{C841F90C-C122-8A4E-91BB-51CFE473B2EB}" destId="{324AC327-E63E-784D-862E-84DC2104998A}" srcOrd="0" destOrd="0" presId="urn:microsoft.com/office/officeart/2005/8/layout/venn2"/>
    <dgm:cxn modelId="{3159135C-678B-124A-A011-9F7E7AC6C4B8}" type="presParOf" srcId="{321F51F4-D260-164D-AB68-70BED3D65A8E}" destId="{D008F2BF-D6AE-0845-ABCA-C4488A9B569A}" srcOrd="0" destOrd="0" presId="urn:microsoft.com/office/officeart/2005/8/layout/venn2"/>
    <dgm:cxn modelId="{594220E2-D69A-B545-AFD1-EDBAE790E745}" type="presParOf" srcId="{D008F2BF-D6AE-0845-ABCA-C4488A9B569A}" destId="{D406AB30-610F-2446-9B49-8739CE0193D4}" srcOrd="0" destOrd="0" presId="urn:microsoft.com/office/officeart/2005/8/layout/venn2"/>
    <dgm:cxn modelId="{E0E093E4-DD51-6D4E-A742-6F4D7943EC16}" type="presParOf" srcId="{D008F2BF-D6AE-0845-ABCA-C4488A9B569A}" destId="{DE24FDFC-7006-0C41-9E50-1988A999870A}" srcOrd="1" destOrd="0" presId="urn:microsoft.com/office/officeart/2005/8/layout/venn2"/>
    <dgm:cxn modelId="{ABE1B735-422E-3E40-9330-FA5F687B5D93}" type="presParOf" srcId="{321F51F4-D260-164D-AB68-70BED3D65A8E}" destId="{BE396C15-0938-B842-8367-363A8EAAB6A2}" srcOrd="1" destOrd="0" presId="urn:microsoft.com/office/officeart/2005/8/layout/venn2"/>
    <dgm:cxn modelId="{434A297B-A9E0-1B47-A2E5-F418338A0CBF}" type="presParOf" srcId="{BE396C15-0938-B842-8367-363A8EAAB6A2}" destId="{324AC327-E63E-784D-862E-84DC2104998A}" srcOrd="0" destOrd="0" presId="urn:microsoft.com/office/officeart/2005/8/layout/venn2"/>
    <dgm:cxn modelId="{A52F5F21-6662-0248-941E-7497FBED8143}" type="presParOf" srcId="{BE396C15-0938-B842-8367-363A8EAAB6A2}" destId="{F0A28DF9-C728-4F46-A7B3-0DA7CB5AEF0C}" srcOrd="1" destOrd="0" presId="urn:microsoft.com/office/officeart/2005/8/layout/venn2"/>
    <dgm:cxn modelId="{524C05B3-C4F5-A54B-937E-382A7151795C}" type="presParOf" srcId="{321F51F4-D260-164D-AB68-70BED3D65A8E}" destId="{59725895-2FF7-A14B-A63C-BDBD80CC7265}" srcOrd="2" destOrd="0" presId="urn:microsoft.com/office/officeart/2005/8/layout/venn2"/>
    <dgm:cxn modelId="{DD1AB38E-E9D7-4844-8A36-7DD4EA8BF94B}" type="presParOf" srcId="{59725895-2FF7-A14B-A63C-BDBD80CC7265}" destId="{4877CD73-CCC8-8044-93F6-2868131EBFFC}" srcOrd="0" destOrd="0" presId="urn:microsoft.com/office/officeart/2005/8/layout/venn2"/>
    <dgm:cxn modelId="{10CCFBEE-1ED8-F949-A8C5-7C9E05CC906F}" type="presParOf" srcId="{59725895-2FF7-A14B-A63C-BDBD80CC7265}" destId="{9A476586-1E3E-1244-9182-133B5F866573}" srcOrd="1" destOrd="0" presId="urn:microsoft.com/office/officeart/2005/8/layout/venn2"/>
    <dgm:cxn modelId="{C2380B1F-90E3-674C-9009-00BD3A3C7F4C}" type="presParOf" srcId="{321F51F4-D260-164D-AB68-70BED3D65A8E}" destId="{F7E52B67-E204-2843-B7F0-3D79AAF75023}" srcOrd="3" destOrd="0" presId="urn:microsoft.com/office/officeart/2005/8/layout/venn2"/>
    <dgm:cxn modelId="{BCD2625F-399C-FC43-BD9E-3C143175CD1A}" type="presParOf" srcId="{F7E52B67-E204-2843-B7F0-3D79AAF75023}" destId="{EA87F0C4-D45D-BB41-8476-CE47C0E791C9}" srcOrd="0" destOrd="0" presId="urn:microsoft.com/office/officeart/2005/8/layout/venn2"/>
    <dgm:cxn modelId="{E51AC5A8-A41F-724E-8426-BF4F59E9203E}" type="presParOf" srcId="{F7E52B67-E204-2843-B7F0-3D79AAF75023}" destId="{76F23143-3B0C-004E-A0E3-A4C9F95C562B}" srcOrd="1" destOrd="0" presId="urn:microsoft.com/office/officeart/2005/8/layout/venn2"/>
    <dgm:cxn modelId="{D62478C0-422F-CC43-BDA6-5E2416585576}" type="presParOf" srcId="{321F51F4-D260-164D-AB68-70BED3D65A8E}" destId="{D79581D9-2905-9E4C-A5EA-957A15B0C1F4}" srcOrd="4" destOrd="0" presId="urn:microsoft.com/office/officeart/2005/8/layout/venn2"/>
    <dgm:cxn modelId="{0D395357-7A6C-AC46-9B88-CDB7AA4CFF55}" type="presParOf" srcId="{D79581D9-2905-9E4C-A5EA-957A15B0C1F4}" destId="{BCB78C87-4B3A-5847-A9E6-10C4B74B7A2C}" srcOrd="0" destOrd="0" presId="urn:microsoft.com/office/officeart/2005/8/layout/venn2"/>
    <dgm:cxn modelId="{B0AC6B41-C400-3C4C-BC6E-2EBFDAAF0425}" type="presParOf" srcId="{D79581D9-2905-9E4C-A5EA-957A15B0C1F4}" destId="{11E1CE2D-663F-6E4C-B44E-0FB47E7A4D86}"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0381AF6-E3CA-4B96-9519-FB159D7C312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389E434-26D4-4CE6-A719-4A2B4A507C10}">
      <dgm:prSet phldrT="[Text]"/>
      <dgm:spPr/>
      <dgm:t>
        <a:bodyPr/>
        <a:lstStyle/>
        <a:p>
          <a:r>
            <a:rPr lang="en-US"/>
            <a:t>net6.0</a:t>
          </a:r>
        </a:p>
      </dgm:t>
    </dgm:pt>
    <dgm:pt modelId="{E80164AF-7E5A-4F32-A95D-E7005EE8131C}" type="parTrans" cxnId="{0348C231-7F08-4A21-A985-BBC0C7BB517C}">
      <dgm:prSet/>
      <dgm:spPr/>
      <dgm:t>
        <a:bodyPr/>
        <a:lstStyle/>
        <a:p>
          <a:endParaRPr lang="en-US"/>
        </a:p>
      </dgm:t>
    </dgm:pt>
    <dgm:pt modelId="{AB2693B2-10D2-43AF-A53A-735B15CD3098}" type="sibTrans" cxnId="{0348C231-7F08-4A21-A985-BBC0C7BB517C}">
      <dgm:prSet/>
      <dgm:spPr/>
      <dgm:t>
        <a:bodyPr/>
        <a:lstStyle/>
        <a:p>
          <a:endParaRPr lang="en-US"/>
        </a:p>
      </dgm:t>
    </dgm:pt>
    <dgm:pt modelId="{BA7347A0-C2C0-4B6F-BC86-CAA179ADBA56}">
      <dgm:prSet/>
      <dgm:spPr/>
      <dgm:t>
        <a:bodyPr/>
        <a:lstStyle/>
        <a:p>
          <a:r>
            <a:rPr lang="en-US" dirty="0"/>
            <a:t>When building an executable project (console app, ASP.NET Core app, etc.).</a:t>
          </a:r>
        </a:p>
      </dgm:t>
    </dgm:pt>
    <dgm:pt modelId="{0FB864A5-34D4-4B7A-AB89-8D32191C29E1}" type="parTrans" cxnId="{8213D646-064D-4268-BE76-6302FED44CAB}">
      <dgm:prSet/>
      <dgm:spPr/>
      <dgm:t>
        <a:bodyPr/>
        <a:lstStyle/>
        <a:p>
          <a:endParaRPr lang="en-US"/>
        </a:p>
      </dgm:t>
    </dgm:pt>
    <dgm:pt modelId="{0F1B5B97-C62D-4140-BA7B-3FC478586924}" type="sibTrans" cxnId="{8213D646-064D-4268-BE76-6302FED44CAB}">
      <dgm:prSet/>
      <dgm:spPr/>
      <dgm:t>
        <a:bodyPr/>
        <a:lstStyle/>
        <a:p>
          <a:endParaRPr lang="en-US"/>
        </a:p>
      </dgm:t>
    </dgm:pt>
    <dgm:pt modelId="{08F3DE45-63D0-488B-B732-D07E3E91042E}">
      <dgm:prSet/>
      <dgm:spPr/>
      <dgm:t>
        <a:bodyPr/>
        <a:lstStyle/>
        <a:p>
          <a:r>
            <a:rPr lang="en-US" dirty="0"/>
            <a:t>netstandard2.0</a:t>
          </a:r>
        </a:p>
      </dgm:t>
    </dgm:pt>
    <dgm:pt modelId="{BB580BF1-10CA-4576-859D-1B2053CE92DA}" type="parTrans" cxnId="{147804D5-0F2F-42AA-B8B8-646C73BFA07F}">
      <dgm:prSet/>
      <dgm:spPr/>
      <dgm:t>
        <a:bodyPr/>
        <a:lstStyle/>
        <a:p>
          <a:endParaRPr lang="en-US"/>
        </a:p>
      </dgm:t>
    </dgm:pt>
    <dgm:pt modelId="{2A03DAA5-CFF8-410F-ADED-163AA88C18C7}" type="sibTrans" cxnId="{147804D5-0F2F-42AA-B8B8-646C73BFA07F}">
      <dgm:prSet/>
      <dgm:spPr/>
      <dgm:t>
        <a:bodyPr/>
        <a:lstStyle/>
        <a:p>
          <a:endParaRPr lang="en-US"/>
        </a:p>
      </dgm:t>
    </dgm:pt>
    <dgm:pt modelId="{D187F848-8E8E-43A1-8D6E-95C89C5AB45C}">
      <dgm:prSet/>
      <dgm:spPr/>
      <dgm:t>
        <a:bodyPr/>
        <a:lstStyle/>
        <a:p>
          <a:r>
            <a:rPr lang="en-US" dirty="0"/>
            <a:t>When you build a </a:t>
          </a:r>
          <a:r>
            <a:rPr lang="en-US" b="1" dirty="0"/>
            <a:t>reusable libraries</a:t>
          </a:r>
          <a:r>
            <a:rPr lang="en-US" dirty="0"/>
            <a:t> that you plan to ship on </a:t>
          </a:r>
          <a:r>
            <a:rPr lang="en-US" b="1" dirty="0"/>
            <a:t>NuGet</a:t>
          </a:r>
          <a:r>
            <a:rPr lang="en-US" dirty="0"/>
            <a:t>, consider the trade-off between reach and available feature set. This would support the .NET (Core) and .NET Framework.</a:t>
          </a:r>
        </a:p>
      </dgm:t>
    </dgm:pt>
    <dgm:pt modelId="{90279F02-816F-4F4B-93AC-D1735A6E8C5A}" type="parTrans" cxnId="{F2549917-63FC-4A68-AAF0-F68E839E4050}">
      <dgm:prSet/>
      <dgm:spPr/>
      <dgm:t>
        <a:bodyPr/>
        <a:lstStyle/>
        <a:p>
          <a:endParaRPr lang="en-US"/>
        </a:p>
      </dgm:t>
    </dgm:pt>
    <dgm:pt modelId="{0F83DDED-C608-455A-A0E5-0229B297620F}" type="sibTrans" cxnId="{F2549917-63FC-4A68-AAF0-F68E839E4050}">
      <dgm:prSet/>
      <dgm:spPr/>
      <dgm:t>
        <a:bodyPr/>
        <a:lstStyle/>
        <a:p>
          <a:endParaRPr lang="en-US"/>
        </a:p>
      </dgm:t>
    </dgm:pt>
    <dgm:pt modelId="{147017A7-2915-422F-9A34-3DF7FBB6F34D}">
      <dgm:prSet/>
      <dgm:spPr/>
      <dgm:t>
        <a:bodyPr/>
        <a:lstStyle/>
        <a:p>
          <a:r>
            <a:rPr lang="en-US" dirty="0"/>
            <a:t>Use .NET Standard 2.1 if you need features only available in that target and are ok not supporting .NET Framework.</a:t>
          </a:r>
        </a:p>
      </dgm:t>
    </dgm:pt>
    <dgm:pt modelId="{72F64B9C-D9D9-4A16-B85D-DE4DC1F209F2}" type="parTrans" cxnId="{E9061F8C-5336-4C3E-B821-927B7A2478FD}">
      <dgm:prSet/>
      <dgm:spPr/>
      <dgm:t>
        <a:bodyPr/>
        <a:lstStyle/>
        <a:p>
          <a:endParaRPr lang="en-US"/>
        </a:p>
      </dgm:t>
    </dgm:pt>
    <dgm:pt modelId="{2030F13B-53C8-4CEE-B847-0839DB62AF6B}" type="sibTrans" cxnId="{E9061F8C-5336-4C3E-B821-927B7A2478FD}">
      <dgm:prSet/>
      <dgm:spPr/>
      <dgm:t>
        <a:bodyPr/>
        <a:lstStyle/>
        <a:p>
          <a:endParaRPr lang="en-US"/>
        </a:p>
      </dgm:t>
    </dgm:pt>
    <dgm:pt modelId="{5631AA87-AFA1-435E-A9D6-815A3A7EF56B}">
      <dgm:prSet/>
      <dgm:spPr/>
      <dgm:t>
        <a:bodyPr/>
        <a:lstStyle/>
        <a:p>
          <a:r>
            <a:rPr lang="en-US" dirty="0"/>
            <a:t>When the project or its dependencies need APIs not present in .NET Standard.</a:t>
          </a:r>
        </a:p>
      </dgm:t>
    </dgm:pt>
    <dgm:pt modelId="{EB63CC39-D601-433D-AF9B-FF9736CA4B3D}" type="parTrans" cxnId="{2F3F55D2-31F3-406A-9EA5-E077D6107BE7}">
      <dgm:prSet/>
      <dgm:spPr/>
    </dgm:pt>
    <dgm:pt modelId="{5DEE0056-1120-410B-9292-DBF725587679}" type="sibTrans" cxnId="{2F3F55D2-31F3-406A-9EA5-E077D6107BE7}">
      <dgm:prSet/>
      <dgm:spPr/>
    </dgm:pt>
    <dgm:pt modelId="{9D01CD73-D9E3-4265-85E4-2D0731C794EC}" type="pres">
      <dgm:prSet presAssocID="{00381AF6-E3CA-4B96-9519-FB159D7C3121}" presName="linear" presStyleCnt="0">
        <dgm:presLayoutVars>
          <dgm:dir/>
          <dgm:animLvl val="lvl"/>
          <dgm:resizeHandles val="exact"/>
        </dgm:presLayoutVars>
      </dgm:prSet>
      <dgm:spPr/>
    </dgm:pt>
    <dgm:pt modelId="{38591A7C-2E2B-43D7-AAD2-85C2E8042C38}" type="pres">
      <dgm:prSet presAssocID="{A389E434-26D4-4CE6-A719-4A2B4A507C10}" presName="parentLin" presStyleCnt="0"/>
      <dgm:spPr/>
    </dgm:pt>
    <dgm:pt modelId="{6AD55086-18B6-4330-9A58-12A1C07D4CEB}" type="pres">
      <dgm:prSet presAssocID="{A389E434-26D4-4CE6-A719-4A2B4A507C10}" presName="parentLeftMargin" presStyleLbl="node1" presStyleIdx="0" presStyleCnt="2"/>
      <dgm:spPr/>
    </dgm:pt>
    <dgm:pt modelId="{1A75F5CD-5757-4B4F-89A2-707EDF5A0F51}" type="pres">
      <dgm:prSet presAssocID="{A389E434-26D4-4CE6-A719-4A2B4A507C10}" presName="parentText" presStyleLbl="node1" presStyleIdx="0" presStyleCnt="2">
        <dgm:presLayoutVars>
          <dgm:chMax val="0"/>
          <dgm:bulletEnabled val="1"/>
        </dgm:presLayoutVars>
      </dgm:prSet>
      <dgm:spPr/>
    </dgm:pt>
    <dgm:pt modelId="{D126DF06-CCE0-4B41-A4B3-92694C0D330C}" type="pres">
      <dgm:prSet presAssocID="{A389E434-26D4-4CE6-A719-4A2B4A507C10}" presName="negativeSpace" presStyleCnt="0"/>
      <dgm:spPr/>
    </dgm:pt>
    <dgm:pt modelId="{4A2F8F61-4F53-496F-AB06-00DDAC746D21}" type="pres">
      <dgm:prSet presAssocID="{A389E434-26D4-4CE6-A719-4A2B4A507C10}" presName="childText" presStyleLbl="conFgAcc1" presStyleIdx="0" presStyleCnt="2">
        <dgm:presLayoutVars>
          <dgm:bulletEnabled val="1"/>
        </dgm:presLayoutVars>
      </dgm:prSet>
      <dgm:spPr/>
    </dgm:pt>
    <dgm:pt modelId="{3E72843F-0650-4B8D-BF9F-3850047FCFCC}" type="pres">
      <dgm:prSet presAssocID="{AB2693B2-10D2-43AF-A53A-735B15CD3098}" presName="spaceBetweenRectangles" presStyleCnt="0"/>
      <dgm:spPr/>
    </dgm:pt>
    <dgm:pt modelId="{F588CF80-CE67-4B4D-9409-050E809FE292}" type="pres">
      <dgm:prSet presAssocID="{08F3DE45-63D0-488B-B732-D07E3E91042E}" presName="parentLin" presStyleCnt="0"/>
      <dgm:spPr/>
    </dgm:pt>
    <dgm:pt modelId="{14CA57F2-4902-463D-9467-CBE20984763A}" type="pres">
      <dgm:prSet presAssocID="{08F3DE45-63D0-488B-B732-D07E3E91042E}" presName="parentLeftMargin" presStyleLbl="node1" presStyleIdx="0" presStyleCnt="2"/>
      <dgm:spPr/>
    </dgm:pt>
    <dgm:pt modelId="{1055C29E-06C7-4B7D-8CEE-958E4D98BBFB}" type="pres">
      <dgm:prSet presAssocID="{08F3DE45-63D0-488B-B732-D07E3E91042E}" presName="parentText" presStyleLbl="node1" presStyleIdx="1" presStyleCnt="2">
        <dgm:presLayoutVars>
          <dgm:chMax val="0"/>
          <dgm:bulletEnabled val="1"/>
        </dgm:presLayoutVars>
      </dgm:prSet>
      <dgm:spPr/>
    </dgm:pt>
    <dgm:pt modelId="{41A6CDB5-6777-44AA-9382-A5ADC5D2C6A7}" type="pres">
      <dgm:prSet presAssocID="{08F3DE45-63D0-488B-B732-D07E3E91042E}" presName="negativeSpace" presStyleCnt="0"/>
      <dgm:spPr/>
    </dgm:pt>
    <dgm:pt modelId="{A6B63369-09A7-4832-B44D-641323499EAB}" type="pres">
      <dgm:prSet presAssocID="{08F3DE45-63D0-488B-B732-D07E3E91042E}" presName="childText" presStyleLbl="conFgAcc1" presStyleIdx="1" presStyleCnt="2">
        <dgm:presLayoutVars>
          <dgm:bulletEnabled val="1"/>
        </dgm:presLayoutVars>
      </dgm:prSet>
      <dgm:spPr/>
    </dgm:pt>
  </dgm:ptLst>
  <dgm:cxnLst>
    <dgm:cxn modelId="{0A93120A-47D0-4996-A038-1A57F99955C9}" type="presOf" srcId="{D187F848-8E8E-43A1-8D6E-95C89C5AB45C}" destId="{A6B63369-09A7-4832-B44D-641323499EAB}" srcOrd="0" destOrd="0" presId="urn:microsoft.com/office/officeart/2005/8/layout/list1"/>
    <dgm:cxn modelId="{F2549917-63FC-4A68-AAF0-F68E839E4050}" srcId="{08F3DE45-63D0-488B-B732-D07E3E91042E}" destId="{D187F848-8E8E-43A1-8D6E-95C89C5AB45C}" srcOrd="0" destOrd="0" parTransId="{90279F02-816F-4F4B-93AC-D1735A6E8C5A}" sibTransId="{0F83DDED-C608-455A-A0E5-0229B297620F}"/>
    <dgm:cxn modelId="{80910E21-E8EB-4CFA-B489-687DD6F975C8}" type="presOf" srcId="{08F3DE45-63D0-488B-B732-D07E3E91042E}" destId="{14CA57F2-4902-463D-9467-CBE20984763A}" srcOrd="0" destOrd="0" presId="urn:microsoft.com/office/officeart/2005/8/layout/list1"/>
    <dgm:cxn modelId="{0348C231-7F08-4A21-A985-BBC0C7BB517C}" srcId="{00381AF6-E3CA-4B96-9519-FB159D7C3121}" destId="{A389E434-26D4-4CE6-A719-4A2B4A507C10}" srcOrd="0" destOrd="0" parTransId="{E80164AF-7E5A-4F32-A95D-E7005EE8131C}" sibTransId="{AB2693B2-10D2-43AF-A53A-735B15CD3098}"/>
    <dgm:cxn modelId="{8213D646-064D-4268-BE76-6302FED44CAB}" srcId="{A389E434-26D4-4CE6-A719-4A2B4A507C10}" destId="{BA7347A0-C2C0-4B6F-BC86-CAA179ADBA56}" srcOrd="0" destOrd="0" parTransId="{0FB864A5-34D4-4B7A-AB89-8D32191C29E1}" sibTransId="{0F1B5B97-C62D-4140-BA7B-3FC478586924}"/>
    <dgm:cxn modelId="{6DA7B672-8025-4B8A-AD42-8048EFD8E8CC}" type="presOf" srcId="{147017A7-2915-422F-9A34-3DF7FBB6F34D}" destId="{A6B63369-09A7-4832-B44D-641323499EAB}" srcOrd="0" destOrd="1" presId="urn:microsoft.com/office/officeart/2005/8/layout/list1"/>
    <dgm:cxn modelId="{E9061F8C-5336-4C3E-B821-927B7A2478FD}" srcId="{08F3DE45-63D0-488B-B732-D07E3E91042E}" destId="{147017A7-2915-422F-9A34-3DF7FBB6F34D}" srcOrd="1" destOrd="0" parTransId="{72F64B9C-D9D9-4A16-B85D-DE4DC1F209F2}" sibTransId="{2030F13B-53C8-4CEE-B847-0839DB62AF6B}"/>
    <dgm:cxn modelId="{A09D90BA-A214-4F89-A238-417B0BF3BE5C}" type="presOf" srcId="{5631AA87-AFA1-435E-A9D6-815A3A7EF56B}" destId="{4A2F8F61-4F53-496F-AB06-00DDAC746D21}" srcOrd="0" destOrd="1" presId="urn:microsoft.com/office/officeart/2005/8/layout/list1"/>
    <dgm:cxn modelId="{2D3234C7-AEAF-41D0-B2D0-C66403B3C10B}" type="presOf" srcId="{08F3DE45-63D0-488B-B732-D07E3E91042E}" destId="{1055C29E-06C7-4B7D-8CEE-958E4D98BBFB}" srcOrd="1" destOrd="0" presId="urn:microsoft.com/office/officeart/2005/8/layout/list1"/>
    <dgm:cxn modelId="{48B920C8-D7FB-4940-99B8-A29ECD075E5B}" type="presOf" srcId="{A389E434-26D4-4CE6-A719-4A2B4A507C10}" destId="{6AD55086-18B6-4330-9A58-12A1C07D4CEB}" srcOrd="0" destOrd="0" presId="urn:microsoft.com/office/officeart/2005/8/layout/list1"/>
    <dgm:cxn modelId="{2F3F55D2-31F3-406A-9EA5-E077D6107BE7}" srcId="{A389E434-26D4-4CE6-A719-4A2B4A507C10}" destId="{5631AA87-AFA1-435E-A9D6-815A3A7EF56B}" srcOrd="1" destOrd="0" parTransId="{EB63CC39-D601-433D-AF9B-FF9736CA4B3D}" sibTransId="{5DEE0056-1120-410B-9292-DBF725587679}"/>
    <dgm:cxn modelId="{147804D5-0F2F-42AA-B8B8-646C73BFA07F}" srcId="{00381AF6-E3CA-4B96-9519-FB159D7C3121}" destId="{08F3DE45-63D0-488B-B732-D07E3E91042E}" srcOrd="1" destOrd="0" parTransId="{BB580BF1-10CA-4576-859D-1B2053CE92DA}" sibTransId="{2A03DAA5-CFF8-410F-ADED-163AA88C18C7}"/>
    <dgm:cxn modelId="{D3152CDE-C6BD-4158-A95E-070BBE04B6B7}" type="presOf" srcId="{A389E434-26D4-4CE6-A719-4A2B4A507C10}" destId="{1A75F5CD-5757-4B4F-89A2-707EDF5A0F51}" srcOrd="1" destOrd="0" presId="urn:microsoft.com/office/officeart/2005/8/layout/list1"/>
    <dgm:cxn modelId="{EFBA75E0-5DAB-4743-8A59-AC190CA4E034}" type="presOf" srcId="{BA7347A0-C2C0-4B6F-BC86-CAA179ADBA56}" destId="{4A2F8F61-4F53-496F-AB06-00DDAC746D21}" srcOrd="0" destOrd="0" presId="urn:microsoft.com/office/officeart/2005/8/layout/list1"/>
    <dgm:cxn modelId="{6761CCFC-B54E-43E4-83D1-BF11DF97FEDA}" type="presOf" srcId="{00381AF6-E3CA-4B96-9519-FB159D7C3121}" destId="{9D01CD73-D9E3-4265-85E4-2D0731C794EC}" srcOrd="0" destOrd="0" presId="urn:microsoft.com/office/officeart/2005/8/layout/list1"/>
    <dgm:cxn modelId="{DCEDF4A6-C6CC-4EE2-B891-1AE0E8C302B2}" type="presParOf" srcId="{9D01CD73-D9E3-4265-85E4-2D0731C794EC}" destId="{38591A7C-2E2B-43D7-AAD2-85C2E8042C38}" srcOrd="0" destOrd="0" presId="urn:microsoft.com/office/officeart/2005/8/layout/list1"/>
    <dgm:cxn modelId="{578E261F-48C2-4AE0-B21F-52C568B061D8}" type="presParOf" srcId="{38591A7C-2E2B-43D7-AAD2-85C2E8042C38}" destId="{6AD55086-18B6-4330-9A58-12A1C07D4CEB}" srcOrd="0" destOrd="0" presId="urn:microsoft.com/office/officeart/2005/8/layout/list1"/>
    <dgm:cxn modelId="{58E6D9CD-474D-46A5-8C55-3306DA0FECD0}" type="presParOf" srcId="{38591A7C-2E2B-43D7-AAD2-85C2E8042C38}" destId="{1A75F5CD-5757-4B4F-89A2-707EDF5A0F51}" srcOrd="1" destOrd="0" presId="urn:microsoft.com/office/officeart/2005/8/layout/list1"/>
    <dgm:cxn modelId="{259F7EB4-3833-4205-9B01-EF236FAD4307}" type="presParOf" srcId="{9D01CD73-D9E3-4265-85E4-2D0731C794EC}" destId="{D126DF06-CCE0-4B41-A4B3-92694C0D330C}" srcOrd="1" destOrd="0" presId="urn:microsoft.com/office/officeart/2005/8/layout/list1"/>
    <dgm:cxn modelId="{606580F8-9786-4A51-BEBE-487B54CF204A}" type="presParOf" srcId="{9D01CD73-D9E3-4265-85E4-2D0731C794EC}" destId="{4A2F8F61-4F53-496F-AB06-00DDAC746D21}" srcOrd="2" destOrd="0" presId="urn:microsoft.com/office/officeart/2005/8/layout/list1"/>
    <dgm:cxn modelId="{122148A6-DF38-4E70-8777-7C2C65419524}" type="presParOf" srcId="{9D01CD73-D9E3-4265-85E4-2D0731C794EC}" destId="{3E72843F-0650-4B8D-BF9F-3850047FCFCC}" srcOrd="3" destOrd="0" presId="urn:microsoft.com/office/officeart/2005/8/layout/list1"/>
    <dgm:cxn modelId="{0B3A9AD7-D832-41B2-AFD2-A9D245B029AE}" type="presParOf" srcId="{9D01CD73-D9E3-4265-85E4-2D0731C794EC}" destId="{F588CF80-CE67-4B4D-9409-050E809FE292}" srcOrd="4" destOrd="0" presId="urn:microsoft.com/office/officeart/2005/8/layout/list1"/>
    <dgm:cxn modelId="{558E5A2D-AA55-4E4D-9627-4F0ABC25C9EA}" type="presParOf" srcId="{F588CF80-CE67-4B4D-9409-050E809FE292}" destId="{14CA57F2-4902-463D-9467-CBE20984763A}" srcOrd="0" destOrd="0" presId="urn:microsoft.com/office/officeart/2005/8/layout/list1"/>
    <dgm:cxn modelId="{7CE647BE-C102-450D-8BD3-98FEF9B7737F}" type="presParOf" srcId="{F588CF80-CE67-4B4D-9409-050E809FE292}" destId="{1055C29E-06C7-4B7D-8CEE-958E4D98BBFB}" srcOrd="1" destOrd="0" presId="urn:microsoft.com/office/officeart/2005/8/layout/list1"/>
    <dgm:cxn modelId="{AE29EFC8-A64C-472E-BE74-58E1AC6340A4}" type="presParOf" srcId="{9D01CD73-D9E3-4265-85E4-2D0731C794EC}" destId="{41A6CDB5-6777-44AA-9382-A5ADC5D2C6A7}" srcOrd="5" destOrd="0" presId="urn:microsoft.com/office/officeart/2005/8/layout/list1"/>
    <dgm:cxn modelId="{87BD3176-5C35-448E-ACE5-03FF11836376}" type="presParOf" srcId="{9D01CD73-D9E3-4265-85E4-2D0731C794EC}" destId="{A6B63369-09A7-4832-B44D-641323499EA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06AB30-610F-2446-9B49-8739CE0193D4}">
      <dsp:nvSpPr>
        <dsp:cNvPr id="0" name=""/>
        <dsp:cNvSpPr/>
      </dsp:nvSpPr>
      <dsp:spPr>
        <a:xfrm>
          <a:off x="287146" y="0"/>
          <a:ext cx="4023529" cy="4023529"/>
        </a:xfrm>
        <a:prstGeom prst="ellipse">
          <a:avLst/>
        </a:prstGeom>
        <a:solidFill>
          <a:schemeClr val="accent2">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b="1" kern="1200" dirty="0"/>
            <a:t>2.0 (Q3 2017)</a:t>
          </a:r>
        </a:p>
      </dsp:txBody>
      <dsp:txXfrm>
        <a:off x="1544499" y="201176"/>
        <a:ext cx="1508823" cy="402352"/>
      </dsp:txXfrm>
    </dsp:sp>
    <dsp:sp modelId="{324AC327-E63E-784D-862E-84DC2104998A}">
      <dsp:nvSpPr>
        <dsp:cNvPr id="0" name=""/>
        <dsp:cNvSpPr/>
      </dsp:nvSpPr>
      <dsp:spPr>
        <a:xfrm>
          <a:off x="588911" y="603529"/>
          <a:ext cx="3419999" cy="3419999"/>
        </a:xfrm>
        <a:prstGeom prst="ellipse">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3792" tIns="0"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a:t>1.6</a:t>
          </a:r>
          <a:endParaRPr lang="en-US" sz="1600" b="1" kern="1200" dirty="0"/>
        </a:p>
      </dsp:txBody>
      <dsp:txXfrm>
        <a:off x="1561473" y="800179"/>
        <a:ext cx="1474874" cy="393299"/>
      </dsp:txXfrm>
    </dsp:sp>
    <dsp:sp modelId="{4877CD73-CCC8-8044-93F6-2868131EBFFC}">
      <dsp:nvSpPr>
        <dsp:cNvPr id="0" name=""/>
        <dsp:cNvSpPr/>
      </dsp:nvSpPr>
      <dsp:spPr>
        <a:xfrm>
          <a:off x="890675" y="1207058"/>
          <a:ext cx="2816470" cy="2816470"/>
        </a:xfrm>
        <a:prstGeom prst="ellipse">
          <a:avLst/>
        </a:prstGeom>
        <a:solidFill>
          <a:schemeClr val="accent2">
            <a:lumMod val="60000"/>
            <a:lumOff val="4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0" rIns="227584" bIns="274320" numCol="1" spcCol="1270" anchor="ctr" anchorCtr="0">
          <a:noAutofit/>
        </a:bodyPr>
        <a:lstStyle/>
        <a:p>
          <a:pPr marL="0" lvl="0" indent="0" algn="ctr" defTabSz="1422400">
            <a:lnSpc>
              <a:spcPct val="90000"/>
            </a:lnSpc>
            <a:spcBef>
              <a:spcPct val="0"/>
            </a:spcBef>
            <a:spcAft>
              <a:spcPct val="35000"/>
            </a:spcAft>
            <a:buNone/>
          </a:pPr>
          <a:r>
            <a:rPr lang="en-US" sz="3200" b="0" kern="1200"/>
            <a:t>...</a:t>
          </a:r>
          <a:endParaRPr lang="en-US" sz="3200" b="0" kern="1200" dirty="0"/>
        </a:p>
      </dsp:txBody>
      <dsp:txXfrm>
        <a:off x="1570149" y="1401395"/>
        <a:ext cx="1457523" cy="388672"/>
      </dsp:txXfrm>
    </dsp:sp>
    <dsp:sp modelId="{EA87F0C4-D45D-BB41-8476-CE47C0E791C9}">
      <dsp:nvSpPr>
        <dsp:cNvPr id="0" name=""/>
        <dsp:cNvSpPr/>
      </dsp:nvSpPr>
      <dsp:spPr>
        <a:xfrm>
          <a:off x="1192440" y="1810588"/>
          <a:ext cx="2212940" cy="2212940"/>
        </a:xfrm>
        <a:prstGeom prst="ellipse">
          <a:avLst/>
        </a:prstGeom>
        <a:solidFill>
          <a:schemeClr val="accent2">
            <a:lumMod val="40000"/>
            <a:lumOff val="6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91440" numCol="1" spcCol="1270" anchor="ctr" anchorCtr="0">
          <a:noAutofit/>
        </a:bodyPr>
        <a:lstStyle/>
        <a:p>
          <a:pPr marL="0" lvl="0" indent="0" algn="ctr" defTabSz="711200">
            <a:lnSpc>
              <a:spcPct val="90000"/>
            </a:lnSpc>
            <a:spcBef>
              <a:spcPct val="0"/>
            </a:spcBef>
            <a:spcAft>
              <a:spcPct val="35000"/>
            </a:spcAft>
            <a:buNone/>
          </a:pPr>
          <a:r>
            <a:rPr lang="en-US" sz="1600" b="1" kern="1200"/>
            <a:t>1.1</a:t>
          </a:r>
          <a:endParaRPr lang="en-US" sz="1600" b="1" kern="1200" dirty="0"/>
        </a:p>
      </dsp:txBody>
      <dsp:txXfrm>
        <a:off x="1701416" y="2009752"/>
        <a:ext cx="1194988" cy="398329"/>
      </dsp:txXfrm>
    </dsp:sp>
    <dsp:sp modelId="{BCB78C87-4B3A-5847-A9E6-10C4B74B7A2C}">
      <dsp:nvSpPr>
        <dsp:cNvPr id="0" name=""/>
        <dsp:cNvSpPr/>
      </dsp:nvSpPr>
      <dsp:spPr>
        <a:xfrm>
          <a:off x="1494205" y="2414117"/>
          <a:ext cx="1609411" cy="1609411"/>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a:t>1.0</a:t>
          </a:r>
          <a:endParaRPr lang="en-US" sz="1600" b="1" kern="1200" dirty="0"/>
        </a:p>
      </dsp:txBody>
      <dsp:txXfrm>
        <a:off x="1729898" y="2816470"/>
        <a:ext cx="1138025" cy="8047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2F8F61-4F53-496F-AB06-00DDAC746D21}">
      <dsp:nvSpPr>
        <dsp:cNvPr id="0" name=""/>
        <dsp:cNvSpPr/>
      </dsp:nvSpPr>
      <dsp:spPr>
        <a:xfrm>
          <a:off x="0" y="567356"/>
          <a:ext cx="11172383" cy="1289925"/>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7101" tIns="437388" rIns="867101"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When building an executable project (console app, ASP.NET Core app, etc.).</a:t>
          </a:r>
        </a:p>
        <a:p>
          <a:pPr marL="228600" lvl="1" indent="-228600" algn="l" defTabSz="933450">
            <a:lnSpc>
              <a:spcPct val="90000"/>
            </a:lnSpc>
            <a:spcBef>
              <a:spcPct val="0"/>
            </a:spcBef>
            <a:spcAft>
              <a:spcPct val="15000"/>
            </a:spcAft>
            <a:buChar char="•"/>
          </a:pPr>
          <a:r>
            <a:rPr lang="en-US" sz="2100" kern="1200" dirty="0"/>
            <a:t>When the project or its dependencies need APIs not present in .NET Standard.</a:t>
          </a:r>
        </a:p>
      </dsp:txBody>
      <dsp:txXfrm>
        <a:off x="0" y="567356"/>
        <a:ext cx="11172383" cy="1289925"/>
      </dsp:txXfrm>
    </dsp:sp>
    <dsp:sp modelId="{1A75F5CD-5757-4B4F-89A2-707EDF5A0F51}">
      <dsp:nvSpPr>
        <dsp:cNvPr id="0" name=""/>
        <dsp:cNvSpPr/>
      </dsp:nvSpPr>
      <dsp:spPr>
        <a:xfrm>
          <a:off x="558619" y="257396"/>
          <a:ext cx="7820668" cy="6199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5603" tIns="0" rIns="295603" bIns="0" numCol="1" spcCol="1270" anchor="ctr" anchorCtr="0">
          <a:noAutofit/>
        </a:bodyPr>
        <a:lstStyle/>
        <a:p>
          <a:pPr marL="0" lvl="0" indent="0" algn="l" defTabSz="933450">
            <a:lnSpc>
              <a:spcPct val="90000"/>
            </a:lnSpc>
            <a:spcBef>
              <a:spcPct val="0"/>
            </a:spcBef>
            <a:spcAft>
              <a:spcPct val="35000"/>
            </a:spcAft>
            <a:buNone/>
          </a:pPr>
          <a:r>
            <a:rPr lang="en-US" sz="2100" kern="1200"/>
            <a:t>net6.0</a:t>
          </a:r>
        </a:p>
      </dsp:txBody>
      <dsp:txXfrm>
        <a:off x="588881" y="287658"/>
        <a:ext cx="7760144" cy="559396"/>
      </dsp:txXfrm>
    </dsp:sp>
    <dsp:sp modelId="{A6B63369-09A7-4832-B44D-641323499EAB}">
      <dsp:nvSpPr>
        <dsp:cNvPr id="0" name=""/>
        <dsp:cNvSpPr/>
      </dsp:nvSpPr>
      <dsp:spPr>
        <a:xfrm>
          <a:off x="0" y="2280641"/>
          <a:ext cx="11172383" cy="22491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7101" tIns="437388" rIns="867101"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t>When you build a </a:t>
          </a:r>
          <a:r>
            <a:rPr lang="en-US" sz="2100" b="1" kern="1200" dirty="0"/>
            <a:t>reusable libraries</a:t>
          </a:r>
          <a:r>
            <a:rPr lang="en-US" sz="2100" kern="1200" dirty="0"/>
            <a:t> that you plan to ship on </a:t>
          </a:r>
          <a:r>
            <a:rPr lang="en-US" sz="2100" b="1" kern="1200" dirty="0"/>
            <a:t>NuGet</a:t>
          </a:r>
          <a:r>
            <a:rPr lang="en-US" sz="2100" kern="1200" dirty="0"/>
            <a:t>, consider the trade-off between reach and available feature set. This would support the .NET (Core) and .NET Framework.</a:t>
          </a:r>
        </a:p>
        <a:p>
          <a:pPr marL="228600" lvl="1" indent="-228600" algn="l" defTabSz="933450">
            <a:lnSpc>
              <a:spcPct val="90000"/>
            </a:lnSpc>
            <a:spcBef>
              <a:spcPct val="0"/>
            </a:spcBef>
            <a:spcAft>
              <a:spcPct val="15000"/>
            </a:spcAft>
            <a:buChar char="•"/>
          </a:pPr>
          <a:r>
            <a:rPr lang="en-US" sz="2100" kern="1200" dirty="0"/>
            <a:t>Use .NET Standard 2.1 if you need features only available in that target and are ok not supporting .NET Framework.</a:t>
          </a:r>
        </a:p>
      </dsp:txBody>
      <dsp:txXfrm>
        <a:off x="0" y="2280641"/>
        <a:ext cx="11172383" cy="2249100"/>
      </dsp:txXfrm>
    </dsp:sp>
    <dsp:sp modelId="{1055C29E-06C7-4B7D-8CEE-958E4D98BBFB}">
      <dsp:nvSpPr>
        <dsp:cNvPr id="0" name=""/>
        <dsp:cNvSpPr/>
      </dsp:nvSpPr>
      <dsp:spPr>
        <a:xfrm>
          <a:off x="558619" y="1970681"/>
          <a:ext cx="7820668" cy="6199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5603" tIns="0" rIns="295603" bIns="0" numCol="1" spcCol="1270" anchor="ctr" anchorCtr="0">
          <a:noAutofit/>
        </a:bodyPr>
        <a:lstStyle/>
        <a:p>
          <a:pPr marL="0" lvl="0" indent="0" algn="l" defTabSz="933450">
            <a:lnSpc>
              <a:spcPct val="90000"/>
            </a:lnSpc>
            <a:spcBef>
              <a:spcPct val="0"/>
            </a:spcBef>
            <a:spcAft>
              <a:spcPct val="35000"/>
            </a:spcAft>
            <a:buNone/>
          </a:pPr>
          <a:r>
            <a:rPr lang="en-US" sz="2100" kern="1200" dirty="0"/>
            <a:t>netstandard2.0</a:t>
          </a:r>
        </a:p>
      </dsp:txBody>
      <dsp:txXfrm>
        <a:off x="588881" y="2000943"/>
        <a:ext cx="7760144"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3913CB-AE7F-4C4F-BAD5-5CADD454917E}" type="datetimeFigureOut">
              <a:rPr lang="en-US" smtClean="0"/>
              <a:t>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FE907-DC61-410C-BD59-03A711176B35}" type="slidenum">
              <a:rPr lang="en-US" smtClean="0"/>
              <a:t>‹#›</a:t>
            </a:fld>
            <a:endParaRPr lang="en-US"/>
          </a:p>
        </p:txBody>
      </p:sp>
    </p:spTree>
    <p:extLst>
      <p:ext uri="{BB962C8B-B14F-4D97-AF65-F5344CB8AC3E}">
        <p14:creationId xmlns:p14="http://schemas.microsoft.com/office/powerpoint/2010/main" val="252425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dotnet/aspnetcore/tree/main/src/Components" TargetMode="External"/><Relationship Id="rId7" Type="http://schemas.openxmlformats.org/officeDocument/2006/relationships/hyperlink" Target="https://github.com/dotnet/maui"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github.com/dotnet/iot/" TargetMode="External"/><Relationship Id="rId5" Type="http://schemas.openxmlformats.org/officeDocument/2006/relationships/hyperlink" Target="https://github.com/dotnet/winforms" TargetMode="External"/><Relationship Id="rId4" Type="http://schemas.openxmlformats.org/officeDocument/2006/relationships/hyperlink" Target="https://github.com/dotnet/aspnetcor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microsoft.com/design/fluent/#/"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learn.microsoft.com/en-us/windows/apps/windows-app-sdk/"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github.com/dotnet/standard"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dotnet/standard/net-standard"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github.com/dotnet/wpf" TargetMode="External"/><Relationship Id="rId2" Type="http://schemas.openxmlformats.org/officeDocument/2006/relationships/slide" Target="../slides/slide65.xml"/><Relationship Id="rId1" Type="http://schemas.openxmlformats.org/officeDocument/2006/relationships/notesMaster" Target="../notesMasters/notesMaster1.xml"/><Relationship Id="rId5" Type="http://schemas.openxmlformats.org/officeDocument/2006/relationships/hyperlink" Target="https://learn.microsoft.com/en-us/dotnet/desktop/wpf/introduction-to-wpf?view=netframeworkdesktop-4.8&amp;preserve-view=true" TargetMode="External"/><Relationship Id="rId4" Type="http://schemas.openxmlformats.org/officeDocument/2006/relationships/hyperlink" Target="https://visualstudio.microsoft.com/downloads/?utm_medium=microsoft&amp;utm_source=learn.microsoft.com&amp;utm_campaign=inline+link&amp;utm_content=download+vs2019+desktopguide+wpf"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vblogs.microsoft.com/dotnet/introducing-net-5/"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C54E88E-0A35-46A4-BA16-DDC44FCADBF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4374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lang="en-US" b="1" i="0" dirty="0">
                <a:solidFill>
                  <a:srgbClr val="333333"/>
                </a:solidFill>
                <a:effectLst/>
                <a:latin typeface="Segoe UI" panose="020B0502040204020203" pitchFamily="34" charset="0"/>
              </a:rPr>
              <a:t>Unified platform</a:t>
            </a:r>
            <a:r>
              <a:rPr lang="en-US" b="0" i="0" dirty="0">
                <a:solidFill>
                  <a:srgbClr val="333333"/>
                </a:solidFill>
                <a:effectLst/>
                <a:latin typeface="Segoe UI" panose="020B0502040204020203" pitchFamily="34" charset="0"/>
              </a:rPr>
              <a:t> across </a:t>
            </a:r>
            <a:r>
              <a:rPr lang="en-US" b="0" i="0" u="sng" dirty="0">
                <a:solidFill>
                  <a:srgbClr val="005DA6"/>
                </a:solidFill>
                <a:effectLst/>
                <a:latin typeface="Segoe UI" panose="020B0502040204020203" pitchFamily="34" charset="0"/>
                <a:hlinkClick r:id="rId3"/>
              </a:rPr>
              <a:t>browser</a:t>
            </a:r>
            <a:r>
              <a:rPr lang="en-US" b="0" i="0" dirty="0">
                <a:solidFill>
                  <a:srgbClr val="333333"/>
                </a:solidFill>
                <a:effectLst/>
                <a:latin typeface="Segoe UI" panose="020B0502040204020203" pitchFamily="34" charset="0"/>
              </a:rPr>
              <a:t>, </a:t>
            </a:r>
            <a:r>
              <a:rPr lang="en-US" b="0" i="0" u="sng" dirty="0">
                <a:solidFill>
                  <a:srgbClr val="005DA6"/>
                </a:solidFill>
                <a:effectLst/>
                <a:latin typeface="Segoe UI" panose="020B0502040204020203" pitchFamily="34" charset="0"/>
                <a:hlinkClick r:id="rId4"/>
              </a:rPr>
              <a:t>cloud</a:t>
            </a:r>
            <a:r>
              <a:rPr lang="en-US" b="0" i="0" dirty="0">
                <a:solidFill>
                  <a:srgbClr val="333333"/>
                </a:solidFill>
                <a:effectLst/>
                <a:latin typeface="Segoe UI" panose="020B0502040204020203" pitchFamily="34" charset="0"/>
              </a:rPr>
              <a:t>, </a:t>
            </a:r>
            <a:r>
              <a:rPr lang="en-US" b="0" i="0" u="sng" dirty="0">
                <a:solidFill>
                  <a:srgbClr val="005DA6"/>
                </a:solidFill>
                <a:effectLst/>
                <a:latin typeface="Segoe UI" panose="020B0502040204020203" pitchFamily="34" charset="0"/>
                <a:hlinkClick r:id="rId5"/>
              </a:rPr>
              <a:t>desktop</a:t>
            </a:r>
            <a:r>
              <a:rPr lang="en-US" b="0" i="0" dirty="0">
                <a:solidFill>
                  <a:srgbClr val="333333"/>
                </a:solidFill>
                <a:effectLst/>
                <a:latin typeface="Segoe UI" panose="020B0502040204020203" pitchFamily="34" charset="0"/>
              </a:rPr>
              <a:t>, </a:t>
            </a:r>
            <a:r>
              <a:rPr lang="en-US" b="0" i="0" u="sng" dirty="0">
                <a:solidFill>
                  <a:srgbClr val="005DA6"/>
                </a:solidFill>
                <a:effectLst/>
                <a:latin typeface="Segoe UI" panose="020B0502040204020203" pitchFamily="34" charset="0"/>
                <a:hlinkClick r:id="rId6"/>
              </a:rPr>
              <a:t>IoT</a:t>
            </a:r>
            <a:r>
              <a:rPr lang="en-US" b="0" i="0" dirty="0">
                <a:solidFill>
                  <a:srgbClr val="333333"/>
                </a:solidFill>
                <a:effectLst/>
                <a:latin typeface="Segoe UI" panose="020B0502040204020203" pitchFamily="34" charset="0"/>
              </a:rPr>
              <a:t>, and </a:t>
            </a:r>
            <a:r>
              <a:rPr lang="en-US" b="0" i="0" u="sng" dirty="0">
                <a:solidFill>
                  <a:srgbClr val="005DA6"/>
                </a:solidFill>
                <a:effectLst/>
                <a:latin typeface="Segoe UI" panose="020B0502040204020203" pitchFamily="34" charset="0"/>
                <a:hlinkClick r:id="rId7"/>
              </a:rPr>
              <a:t>mobile apps</a:t>
            </a:r>
            <a:r>
              <a:rPr lang="en-US" b="0" i="0" dirty="0">
                <a:solidFill>
                  <a:srgbClr val="333333"/>
                </a:solidFill>
                <a:effectLst/>
                <a:latin typeface="Segoe UI" panose="020B0502040204020203" pitchFamily="34" charset="0"/>
              </a:rPr>
              <a:t>, all using the same .NET Libraries and the ability to share code easily.</a:t>
            </a:r>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502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baseline="0" dirty="0"/>
              <a:t>You can build anything with .NET.  From desktop apps to cloud-native services, iPhone and Android mobile apps to artificial intelligence, you can build almost anything with the .NET platform.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Header Placeholder 10">
            <a:extLst>
              <a:ext uri="{FF2B5EF4-FFF2-40B4-BE49-F238E27FC236}">
                <a16:creationId xmlns:a16="http://schemas.microsoft.com/office/drawing/2014/main" id="{2EE73D4C-51FB-4802-AE0D-9B906CA7C3F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https://github.com/dotnet-presentations/home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9005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baseline="0" dirty="0"/>
              <a:t>.NET is an entire software development platform that takes care of a lot of the heavy lifting for you when you want to build an application. Applications frameworks help you build the specific types of apps or workloads and enable you to literally build any app for any platform with any operating system. Each .NET workload shares a common infrastructure and </a:t>
            </a:r>
            <a:r>
              <a:rPr lang="en-US" b="0" baseline="0" dirty="0"/>
              <a:t>.NET Standard library. </a:t>
            </a:r>
            <a:r>
              <a:rPr lang="en-US" baseline="0" dirty="0"/>
              <a:t>This means not only are your .NET skills portable, but your </a:t>
            </a:r>
            <a:r>
              <a:rPr lang="en-US" i="1" baseline="0" dirty="0"/>
              <a:t>actual code </a:t>
            </a:r>
            <a:r>
              <a:rPr lang="en-US" baseline="0" dirty="0"/>
              <a:t>is portable no matter what you’re building. This makes it easy to share reusable components (called libraries) across the breadth of applications people build. </a:t>
            </a:r>
          </a:p>
          <a:p>
            <a:endParaRPr lang="en-US" baseline="0" dirty="0"/>
          </a:p>
          <a:p>
            <a:r>
              <a:rPr lang="en-US" baseline="0" dirty="0"/>
              <a:t>Additionally, there are a broad set of development tools that makes it really productive to write, debug, build and manage code bases. </a:t>
            </a:r>
          </a:p>
          <a:p>
            <a:endParaRPr lang="en-US" dirty="0"/>
          </a:p>
          <a:p>
            <a:r>
              <a:rPr lang="en-US" dirty="0"/>
              <a:t>See:</a:t>
            </a:r>
            <a:r>
              <a:rPr lang="en-US" baseline="0" dirty="0"/>
              <a:t> www.dot.net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14</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260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FontTx/>
              <a:buNone/>
            </a:pPr>
            <a:r>
              <a:rPr lang="en-US" dirty="0"/>
              <a:t>Demo Script:</a:t>
            </a:r>
          </a:p>
          <a:p>
            <a:pPr marL="0" indent="0">
              <a:buFontTx/>
              <a:buNone/>
            </a:pPr>
            <a:r>
              <a:rPr lang="en-US" dirty="0"/>
              <a:t>Show the .NET links on github.com and explore them for the students</a:t>
            </a:r>
          </a:p>
          <a:p>
            <a:pPr marL="171442" indent="-171442"/>
            <a:r>
              <a:rPr lang="en-US" dirty="0"/>
              <a:t>.NET Org: https://github.com/dotnet </a:t>
            </a:r>
          </a:p>
          <a:p>
            <a:pPr marL="171442" indent="-171442"/>
            <a:r>
              <a:rPr lang="en-US" dirty="0"/>
              <a:t>Runtime: https://github.com/dotnet/runtime</a:t>
            </a:r>
          </a:p>
          <a:p>
            <a:pPr marL="171442" indent="-171442"/>
            <a:r>
              <a:rPr lang="en-US" dirty="0"/>
              <a:t>ASP.NET Core: https://github.com/dotnet/aspnetcore</a:t>
            </a:r>
          </a:p>
          <a:p>
            <a:pPr marL="171442" indent="-171442"/>
            <a:r>
              <a:rPr lang="en-US" dirty="0"/>
              <a:t>Compiler: https://github.com/dotnet/roslyn</a:t>
            </a:r>
          </a:p>
          <a:p>
            <a:pPr marL="171442" indent="-171442"/>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6777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FontTx/>
              <a:buNone/>
            </a:pPr>
            <a:r>
              <a:rPr lang="en-US" dirty="0"/>
              <a:t>This should be quick demo</a:t>
            </a:r>
          </a:p>
          <a:p>
            <a:pPr marL="171442" indent="-171442">
              <a:buFontTx/>
              <a:buChar char="-"/>
            </a:pPr>
            <a:r>
              <a:rPr lang="en-US" dirty="0"/>
              <a:t>Create Console App on both .NET framework and .NET core</a:t>
            </a:r>
          </a:p>
          <a:p>
            <a:pPr marL="171442" indent="-171442">
              <a:buFontTx/>
              <a:buChar char="-"/>
            </a:pPr>
            <a:r>
              <a:rPr lang="en-US" dirty="0"/>
              <a:t>Show that both are built from a similar code and runs the same</a:t>
            </a:r>
          </a:p>
          <a:p>
            <a:pPr marL="171442" indent="-171442">
              <a:buFontTx/>
              <a:buChar char="-"/>
            </a:pPr>
            <a:r>
              <a:rPr lang="en-US" dirty="0"/>
              <a:t>Show the Minimal APIs for .NET 7</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8679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77500" lnSpcReduction="20000"/>
          </a:bodyPr>
          <a:lstStyle/>
          <a:p>
            <a:r>
              <a:rPr lang="en-US" dirty="0"/>
              <a:t>WPF:</a:t>
            </a:r>
          </a:p>
          <a:p>
            <a:pPr lvl="1"/>
            <a:r>
              <a:rPr lang="en-US" sz="1600" dirty="0"/>
              <a:t>Direct3D in App support</a:t>
            </a:r>
          </a:p>
          <a:p>
            <a:pPr lvl="1"/>
            <a:r>
              <a:rPr lang="en-US" sz="1600" dirty="0"/>
              <a:t>Modern User Interface (XAML)</a:t>
            </a:r>
          </a:p>
          <a:p>
            <a:pPr lvl="1"/>
            <a:r>
              <a:rPr lang="en-US" sz="1600" dirty="0"/>
              <a:t>Modern dev practices (MVVM, Observable pattern, abstractions …)</a:t>
            </a:r>
          </a:p>
          <a:p>
            <a:pPr lvl="1"/>
            <a:r>
              <a:rPr lang="en-US" sz="1600" dirty="0"/>
              <a:t>Better input support like touch and pen and output multi resolutions support</a:t>
            </a:r>
          </a:p>
          <a:p>
            <a:pPr lvl="1"/>
            <a:r>
              <a:rPr lang="en-US" sz="1600" dirty="0"/>
              <a:t>Web Extension with Limitation (Silverlight)</a:t>
            </a:r>
          </a:p>
          <a:p>
            <a:pPr lvl="1"/>
            <a:endParaRPr lang="en-US" sz="1600" dirty="0"/>
          </a:p>
          <a:p>
            <a:pPr marL="0" lvl="0" indent="-107956">
              <a:buNone/>
            </a:pPr>
            <a:r>
              <a:rPr lang="en-US" sz="1600" dirty="0"/>
              <a:t>Windows Phone </a:t>
            </a:r>
          </a:p>
          <a:p>
            <a:pPr lvl="1"/>
            <a:r>
              <a:rPr lang="en-US" sz="1600" dirty="0"/>
              <a:t>Great concept for phones and bad execution (late to market </a:t>
            </a:r>
            <a:r>
              <a:rPr lang="en-US" sz="1600" dirty="0" err="1"/>
              <a:t>etc</a:t>
            </a:r>
            <a:r>
              <a:rPr lang="en-US" sz="1600" dirty="0"/>
              <a:t>) </a:t>
            </a:r>
          </a:p>
          <a:p>
            <a:pPr lvl="1"/>
            <a:r>
              <a:rPr lang="en-US" sz="1600" dirty="0"/>
              <a:t>Serious limitations. </a:t>
            </a:r>
          </a:p>
          <a:p>
            <a:pPr lvl="1"/>
            <a:r>
              <a:rPr lang="en-US" sz="1600" dirty="0"/>
              <a:t>Based on windows CE and Silverlight not Windows Runtime</a:t>
            </a:r>
          </a:p>
          <a:p>
            <a:pPr marL="0" lvl="0" indent="-107956">
              <a:buNone/>
            </a:pPr>
            <a:endParaRPr lang="en-US" sz="1600" dirty="0"/>
          </a:p>
          <a:p>
            <a:pPr marL="0" lvl="0" indent="-107956">
              <a:buNone/>
            </a:pPr>
            <a:r>
              <a:rPr lang="en-US" sz="1600" dirty="0"/>
              <a:t>Universal Windows 8 Apps</a:t>
            </a:r>
          </a:p>
          <a:p>
            <a:pPr lvl="1"/>
            <a:r>
              <a:rPr lang="en-US" sz="1600" dirty="0"/>
              <a:t>Designed for windows 8 “Metro Style” or “Modern” apps</a:t>
            </a:r>
          </a:p>
          <a:p>
            <a:pPr lvl="1"/>
            <a:r>
              <a:rPr lang="en-US" sz="1600" dirty="0"/>
              <a:t>Bridge between desktop and phone apps</a:t>
            </a:r>
          </a:p>
          <a:p>
            <a:pPr lvl="1"/>
            <a:r>
              <a:rPr lang="en-US" sz="1600" dirty="0"/>
              <a:t>Still had serious issues and limitations</a:t>
            </a:r>
          </a:p>
          <a:p>
            <a:pPr lvl="1"/>
            <a:r>
              <a:rPr lang="en-US" sz="1600" dirty="0"/>
              <a:t>Rushed to the release with little considerations</a:t>
            </a:r>
          </a:p>
          <a:p>
            <a:pPr lvl="1"/>
            <a:endParaRPr lang="en-US" sz="1600" dirty="0"/>
          </a:p>
          <a:p>
            <a:pPr marL="0" lvl="0" indent="-107956">
              <a:buNone/>
            </a:pPr>
            <a:r>
              <a:rPr lang="en-US" sz="1600" dirty="0"/>
              <a:t>Universal Windows Platform</a:t>
            </a:r>
          </a:p>
          <a:p>
            <a:pPr lvl="1"/>
            <a:r>
              <a:rPr lang="en-US" sz="1600" dirty="0"/>
              <a:t>Polished and finalized Universal Platform</a:t>
            </a:r>
          </a:p>
          <a:p>
            <a:pPr lvl="1"/>
            <a:r>
              <a:rPr lang="en-US" sz="1600" dirty="0"/>
              <a:t>Windows Store</a:t>
            </a:r>
          </a:p>
          <a:p>
            <a:pPr lvl="1"/>
            <a:r>
              <a:rPr lang="en-US" sz="1600" dirty="0"/>
              <a:t>Designed for Windows 10 (which is supposed to be final version of windows)</a:t>
            </a:r>
          </a:p>
          <a:p>
            <a:pPr lvl="1"/>
            <a:r>
              <a:rPr lang="en-US" sz="1600" dirty="0"/>
              <a:t>Future proof with .NET Standard</a:t>
            </a:r>
          </a:p>
          <a:p>
            <a:pPr lvl="1"/>
            <a:r>
              <a:rPr lang="en-US" sz="1600" dirty="0"/>
              <a:t>Universal Compatibility and Based on Windows Runtime</a:t>
            </a:r>
          </a:p>
          <a:p>
            <a:pPr lvl="1"/>
            <a:r>
              <a:rPr lang="en-US" sz="1600" dirty="0"/>
              <a:t>Designed for multiple platforms (Phones, XBOX, Windows Tablet and PCs, </a:t>
            </a:r>
            <a:r>
              <a:rPr lang="en-US" sz="1600" dirty="0" err="1"/>
              <a:t>Hololens</a:t>
            </a:r>
            <a:r>
              <a:rPr lang="en-US" sz="1600" dirty="0"/>
              <a:t> </a:t>
            </a:r>
            <a:r>
              <a:rPr lang="en-US" sz="1600" dirty="0" err="1"/>
              <a:t>etc</a:t>
            </a:r>
            <a:r>
              <a:rPr lang="en-US" sz="1600" dirty="0"/>
              <a:t>)</a:t>
            </a:r>
          </a:p>
          <a:p>
            <a:pPr lvl="1"/>
            <a:endParaRPr lang="en-US" sz="1600" dirty="0"/>
          </a:p>
          <a:p>
            <a:pPr marL="0" lvl="0" indent="-107956">
              <a:buNone/>
            </a:pPr>
            <a:endParaRPr lang="en-US" sz="1600" dirty="0"/>
          </a:p>
          <a:p>
            <a:pPr marL="109306" lvl="1" indent="0">
              <a:buNone/>
            </a:pPr>
            <a:endParaRPr lang="en-US" sz="1600" dirty="0"/>
          </a:p>
          <a:p>
            <a:pPr marL="109306" lvl="1" indent="0">
              <a:buNone/>
            </a:pPr>
            <a:endParaRPr lang="en-US" sz="1600" dirty="0"/>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6418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The Windows UI Library (WinUI) 3 is the latest and recommended user interface (UI) framework for Windows desktop apps, including managed apps that use C# and .NET and native apps that use C++ with the Win32 API. By incorporating the </a:t>
            </a:r>
            <a:r>
              <a:rPr lang="en-US" b="0" i="0" u="none" strike="noStrike" dirty="0">
                <a:solidFill>
                  <a:srgbClr val="E6E6E6"/>
                </a:solidFill>
                <a:effectLst/>
                <a:latin typeface="Segoe UI" panose="020B0502040204020203" pitchFamily="34" charset="0"/>
                <a:hlinkClick r:id="rId3"/>
              </a:rPr>
              <a:t>Fluent Design System</a:t>
            </a:r>
            <a:r>
              <a:rPr lang="en-US" b="0" i="0" dirty="0">
                <a:solidFill>
                  <a:srgbClr val="E6E6E6"/>
                </a:solidFill>
                <a:effectLst/>
                <a:latin typeface="Segoe UI" panose="020B0502040204020203" pitchFamily="34" charset="0"/>
              </a:rPr>
              <a:t> into all experiences, controls, and styles, WinUI provides consistent, intuitive, and accessible experiences using the latest UI patterns.</a:t>
            </a:r>
          </a:p>
          <a:p>
            <a:pPr algn="l"/>
            <a:r>
              <a:rPr lang="en-US" b="0" i="0" dirty="0">
                <a:solidFill>
                  <a:srgbClr val="E6E6E6"/>
                </a:solidFill>
                <a:effectLst/>
                <a:latin typeface="Segoe UI" panose="020B0502040204020203" pitchFamily="34" charset="0"/>
              </a:rPr>
              <a:t>WinUI 3 is available as part of the </a:t>
            </a:r>
            <a:r>
              <a:rPr lang="en-US" b="1" i="0" u="none" strike="noStrike" dirty="0">
                <a:solidFill>
                  <a:srgbClr val="E6E6E6"/>
                </a:solidFill>
                <a:effectLst/>
                <a:latin typeface="Segoe UI" panose="020B0502040204020203" pitchFamily="34" charset="0"/>
                <a:hlinkClick r:id="rId4"/>
              </a:rPr>
              <a:t>Windows App SDK</a:t>
            </a:r>
            <a:r>
              <a:rPr lang="en-US" b="0" i="0" dirty="0">
                <a:solidFill>
                  <a:srgbClr val="E6E6E6"/>
                </a:solidFill>
                <a:effectLst/>
                <a:latin typeface="Segoe UI" panose="020B0502040204020203" pitchFamily="34" charset="0"/>
              </a:rPr>
              <a:t>. The Windows App SDK provides a unified set of APIs and tools that can be used in a consistent way by any C++ Win32 or C# .NET app on a broad set of target Windows OS versions.</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2182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FontTx/>
              <a:buNone/>
            </a:pPr>
            <a:r>
              <a:rPr lang="en-US" dirty="0"/>
              <a:t>Show WinUI Gallery Demo app</a:t>
            </a:r>
          </a:p>
          <a:p>
            <a:pPr marL="0" indent="0">
              <a:buFontTx/>
              <a:buNone/>
            </a:pPr>
            <a:endParaRPr lang="en-US" dirty="0"/>
          </a:p>
          <a:p>
            <a:pPr marL="0" indent="0">
              <a:buFontTx/>
              <a:buNone/>
            </a:pPr>
            <a:r>
              <a:rPr lang="en-US" dirty="0"/>
              <a:t>https://github.com/microsoft/WinUI-Gallery</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8645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Hello world with each of these and Compare XAML, Base Classes and Features.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3956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3CFBB7B-29F3-4A9F-B039-645092B1B4E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Image Placeholder 5"/>
          <p:cNvSpPr>
            <a:spLocks noGrp="1" noRot="1" noChangeAspect="1"/>
          </p:cNvSpPr>
          <p:nvPr>
            <p:ph type="sldImg"/>
          </p:nvPr>
        </p:nvSpPr>
        <p:spPr>
          <a:xfrm>
            <a:off x="384175" y="484188"/>
            <a:ext cx="6096000" cy="3429000"/>
          </a:xfrm>
        </p:spPr>
      </p:sp>
    </p:spTree>
    <p:extLst>
      <p:ext uri="{BB962C8B-B14F-4D97-AF65-F5344CB8AC3E}">
        <p14:creationId xmlns:p14="http://schemas.microsoft.com/office/powerpoint/2010/main" val="2091159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What is .NET</a:t>
            </a:r>
          </a:p>
          <a:p>
            <a:pPr lvl="1"/>
            <a:r>
              <a:rPr lang="en-US" dirty="0"/>
              <a:t>.NET is a free, cross-platform, open-source developer platform for building many different types of applications.</a:t>
            </a:r>
          </a:p>
          <a:p>
            <a:pPr lvl="1"/>
            <a:r>
              <a:rPr lang="en-US" dirty="0"/>
              <a:t>With .NET, you can use multiple languages, editors, and libraries to build for web, mobile, desktop, games, and IoT.</a:t>
            </a:r>
          </a:p>
          <a:p>
            <a:endParaRPr lang="en-US"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F63EB8A-53A4-4077-8798-610E05BE84F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Header Placeholder 10">
            <a:extLst>
              <a:ext uri="{FF2B5EF4-FFF2-40B4-BE49-F238E27FC236}">
                <a16:creationId xmlns:a16="http://schemas.microsoft.com/office/drawing/2014/main" id="{2D783C66-F127-46DC-9F52-CFBF74E00FBD}"/>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https://github.com/dotnet-presentations/home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8716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268288"/>
            <a:ext cx="6400800" cy="3600450"/>
          </a:xfrm>
        </p:spPr>
      </p:sp>
      <p:sp>
        <p:nvSpPr>
          <p:cNvPr id="3" name="Notes Placeholder 2"/>
          <p:cNvSpPr>
            <a:spLocks noGrp="1"/>
          </p:cNvSpPr>
          <p:nvPr>
            <p:ph type="body" idx="1"/>
          </p:nvPr>
        </p:nvSpPr>
        <p:spPr/>
        <p:txBody>
          <a:bodyPr/>
          <a:lstStyle/>
          <a:p>
            <a:r>
              <a:rPr lang="en-US" dirty="0"/>
              <a:t>When we are trying to share code between platforms, there are often differences in APIs that are available to us.</a:t>
            </a:r>
          </a:p>
          <a:p>
            <a:endParaRPr lang="en-US" dirty="0"/>
          </a:p>
          <a:p>
            <a:r>
              <a:rPr lang="en-US" b="1" u="sng" dirty="0"/>
              <a:t>[Next]</a:t>
            </a:r>
          </a:p>
          <a:p>
            <a:r>
              <a:rPr lang="en-US" dirty="0"/>
              <a:t>Since these platforms typically have different development teams, the APIs available can be slightly different; some might be very different. Think about trying to code a library that runs on multiple platforms in a situation like this. You must determine the set of APIs you need to implement your library, then examine each target platform to see which platforms have all the APIs you require. Some platforms may not have everything you need which means your library won’t be able to run there.</a:t>
            </a:r>
          </a:p>
          <a:p>
            <a:endParaRPr lang="en-US" dirty="0"/>
          </a:p>
          <a:p>
            <a:pPr defTabSz="483306">
              <a:defRPr/>
            </a:pPr>
            <a:r>
              <a:rPr lang="en-US" b="1" u="sng" dirty="0"/>
              <a:t>[Next]</a:t>
            </a:r>
          </a:p>
          <a:p>
            <a:r>
              <a:rPr lang="en-US" dirty="0"/>
              <a:t>As time goes by, new platforms may come out that we want to support. When a new platform appears, there’s no guarantee our existing library will work on it. The new platform may not implement one of the APIs that our library needs. This means you need to evaluate each new platform for compatibility with your library.</a:t>
            </a:r>
          </a:p>
          <a:p>
            <a:endParaRPr lang="en-US" dirty="0"/>
          </a:p>
          <a:p>
            <a:r>
              <a:rPr lang="en-US" dirty="0"/>
              <a:t>We want a way to share code that can handle both of these situations, and that’s exactly what .NET Standard allows.</a:t>
            </a:r>
          </a:p>
        </p:txBody>
      </p:sp>
      <p:sp>
        <p:nvSpPr>
          <p:cNvPr id="4" name="Slide Number Placeholder 3"/>
          <p:cNvSpPr>
            <a:spLocks noGrp="1"/>
          </p:cNvSpPr>
          <p:nvPr>
            <p:ph type="sldNum" sz="quarter" idx="10"/>
          </p:nvPr>
        </p:nvSpPr>
        <p:spPr>
          <a:xfrm>
            <a:off x="7044362" y="68760"/>
            <a:ext cx="173124" cy="200055"/>
          </a:xfr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9B0A4E-FB7C-417E-8220-BD77FD55C7D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4652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7071613" y="68760"/>
            <a:ext cx="145873" cy="200055"/>
          </a:xfr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E7F325-6161-0244-860E-F585918BC13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9" name="Notes Placeholder 8"/>
          <p:cNvSpPr>
            <a:spLocks noGrp="1"/>
          </p:cNvSpPr>
          <p:nvPr>
            <p:ph type="body" idx="1"/>
          </p:nvPr>
        </p:nvSpPr>
        <p:spPr/>
        <p:txBody>
          <a:bodyPr/>
          <a:lstStyle/>
          <a:p>
            <a:pPr lvl="0"/>
            <a:r>
              <a:rPr lang="en-US" dirty="0">
                <a:cs typeface="Segoe UI" panose="020B0502040204020203" pitchFamily="34" charset="0"/>
              </a:rPr>
              <a:t>Platform gets used to describe a lot of things in development. In PCLs, we generally used platform as a synonym for operating system or an app model within an operating system. When we talk about the platforms in .NET Standard, it describes a set of components that allow us to build and execute an application on a set of target operating systems.</a:t>
            </a:r>
          </a:p>
          <a:p>
            <a:pPr lvl="0"/>
            <a:endParaRPr lang="en-US" dirty="0">
              <a:cs typeface="Segoe UI" panose="020B0502040204020203" pitchFamily="34" charset="0"/>
            </a:endParaRPr>
          </a:p>
          <a:p>
            <a:pPr defTabSz="483306">
              <a:defRPr/>
            </a:pPr>
            <a:r>
              <a:rPr lang="en-US" b="1" u="sng" dirty="0"/>
              <a:t>[Next]</a:t>
            </a:r>
          </a:p>
          <a:p>
            <a:pPr lvl="0"/>
            <a:r>
              <a:rPr lang="en-US" dirty="0">
                <a:cs typeface="Segoe UI" panose="020B0502040204020203" pitchFamily="34" charset="0"/>
              </a:rPr>
              <a:t>Here we have the three most common .NET platforms you’ll likely run into. They each allow us to run apps on a large variety of devices and operating systems.</a:t>
            </a:r>
          </a:p>
          <a:p>
            <a:pPr lvl="0"/>
            <a:endParaRPr lang="en-US" dirty="0">
              <a:cs typeface="Segoe UI" panose="020B0502040204020203" pitchFamily="34" charset="0"/>
            </a:endParaRPr>
          </a:p>
          <a:p>
            <a:pPr lvl="0"/>
            <a:r>
              <a:rPr lang="en-US" dirty="0">
                <a:cs typeface="Segoe UI" panose="020B0502040204020203" pitchFamily="34" charset="0"/>
              </a:rPr>
              <a:t>Each platform is going to have tools, like a compiler; a runtime, like the CLR; and library. We want to share code across platform libraries.</a:t>
            </a:r>
          </a:p>
          <a:p>
            <a:pPr lvl="0"/>
            <a:endParaRPr lang="en-US" dirty="0">
              <a:cs typeface="Segoe UI" panose="020B0502040204020203" pitchFamily="34" charset="0"/>
            </a:endParaRPr>
          </a:p>
          <a:p>
            <a:pPr lvl="0"/>
            <a:r>
              <a:rPr lang="en-US" b="1" u="sng" dirty="0">
                <a:cs typeface="Segoe UI" panose="020B0502040204020203" pitchFamily="34" charset="0"/>
              </a:rPr>
              <a:t>[Instructor Notes]</a:t>
            </a:r>
          </a:p>
          <a:p>
            <a:pPr lvl="0"/>
            <a:r>
              <a:rPr lang="en-US" b="0" u="none" dirty="0">
                <a:cs typeface="Segoe UI" panose="020B0502040204020203" pitchFamily="34" charset="0"/>
              </a:rPr>
              <a:t>This course isn’t a great place to discuss the relationship between .NET Core and .NET Standard. On the simple end of things, .NET Core is just a platform that implements the .NET Standard (a concept discussed in later slides). If students really want to know more, Immo Landwerth has put together a fantastic set of videos on YouTube going into more details.</a:t>
            </a:r>
          </a:p>
          <a:p>
            <a:pPr lvl="0"/>
            <a:r>
              <a:rPr lang="en-US" dirty="0">
                <a:cs typeface="Segoe UI" panose="020B0502040204020203" pitchFamily="34" charset="0"/>
              </a:rPr>
              <a:t>https://www.youtube.com/channel/UCaFP8iQMTuPXinXBMEXsSuw</a:t>
            </a:r>
          </a:p>
        </p:txBody>
      </p:sp>
      <p:sp>
        <p:nvSpPr>
          <p:cNvPr id="12" name="Slide Image Placeholder 11"/>
          <p:cNvSpPr>
            <a:spLocks noGrp="1" noRot="1" noChangeAspect="1"/>
          </p:cNvSpPr>
          <p:nvPr>
            <p:ph type="sldImg"/>
          </p:nvPr>
        </p:nvSpPr>
        <p:spPr>
          <a:xfrm>
            <a:off x="457200" y="268288"/>
            <a:ext cx="6400800" cy="3600450"/>
          </a:xfrm>
        </p:spPr>
      </p:sp>
    </p:spTree>
    <p:extLst>
      <p:ext uri="{BB962C8B-B14F-4D97-AF65-F5344CB8AC3E}">
        <p14:creationId xmlns:p14="http://schemas.microsoft.com/office/powerpoint/2010/main" val="3356660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7044362" y="68760"/>
            <a:ext cx="173124" cy="200055"/>
          </a:xfr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E7F325-6161-0244-860E-F585918BC13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9" name="Notes Placeholder 8"/>
          <p:cNvSpPr>
            <a:spLocks noGrp="1"/>
          </p:cNvSpPr>
          <p:nvPr>
            <p:ph type="body" idx="1"/>
          </p:nvPr>
        </p:nvSpPr>
        <p:spPr/>
        <p:txBody>
          <a:bodyPr/>
          <a:lstStyle/>
          <a:p>
            <a:pPr lvl="0"/>
            <a:r>
              <a:rPr lang="en-US" dirty="0">
                <a:cs typeface="Segoe UI" panose="020B0502040204020203" pitchFamily="34" charset="0"/>
              </a:rPr>
              <a:t>These various .NET platforms have libraries developed by different teams, often with a focus on their specific operating systems.</a:t>
            </a:r>
          </a:p>
          <a:p>
            <a:pPr lvl="0"/>
            <a:endParaRPr lang="en-US" dirty="0">
              <a:cs typeface="Segoe UI" panose="020B0502040204020203" pitchFamily="34" charset="0"/>
            </a:endParaRPr>
          </a:p>
          <a:p>
            <a:pPr lvl="0"/>
            <a:r>
              <a:rPr lang="en-US" b="1" u="sng" dirty="0">
                <a:cs typeface="Segoe UI" panose="020B0502040204020203" pitchFamily="34" charset="0"/>
              </a:rPr>
              <a:t>[Next]</a:t>
            </a:r>
          </a:p>
          <a:p>
            <a:pPr lvl="0"/>
            <a:r>
              <a:rPr lang="en-US" dirty="0">
                <a:cs typeface="Segoe UI" panose="020B0502040204020203" pitchFamily="34" charset="0"/>
              </a:rPr>
              <a:t>They don’t provide the exact same surface area to code against. For example, what if you want to use an API that exists in an identical form in .NET Framework and .NET Core, but is slightly different within Mono? How can you write a single library using that API?</a:t>
            </a:r>
          </a:p>
        </p:txBody>
      </p:sp>
      <p:sp>
        <p:nvSpPr>
          <p:cNvPr id="12" name="Slide Image Placeholder 11"/>
          <p:cNvSpPr>
            <a:spLocks noGrp="1" noRot="1" noChangeAspect="1"/>
          </p:cNvSpPr>
          <p:nvPr>
            <p:ph type="sldImg"/>
          </p:nvPr>
        </p:nvSpPr>
        <p:spPr>
          <a:xfrm>
            <a:off x="457200" y="268288"/>
            <a:ext cx="6400800" cy="3600450"/>
          </a:xfrm>
        </p:spPr>
      </p:sp>
    </p:spTree>
    <p:extLst>
      <p:ext uri="{BB962C8B-B14F-4D97-AF65-F5344CB8AC3E}">
        <p14:creationId xmlns:p14="http://schemas.microsoft.com/office/powerpoint/2010/main" val="4169469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7044362" y="68760"/>
            <a:ext cx="173124" cy="200055"/>
          </a:xfr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E7F325-6161-0244-860E-F585918BC13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9" name="Notes Placeholder 8"/>
          <p:cNvSpPr>
            <a:spLocks noGrp="1"/>
          </p:cNvSpPr>
          <p:nvPr>
            <p:ph type="body" idx="1"/>
          </p:nvPr>
        </p:nvSpPr>
        <p:spPr/>
        <p:txBody>
          <a:bodyPr/>
          <a:lstStyle/>
          <a:p>
            <a:pPr lvl="0"/>
            <a:r>
              <a:rPr lang="en-US" dirty="0"/>
              <a:t>The goal of .NET Standard is to alleviate the inconsistencies that can exist between APIs.</a:t>
            </a:r>
          </a:p>
          <a:p>
            <a:pPr lvl="0"/>
            <a:endParaRPr lang="en-US" dirty="0"/>
          </a:p>
          <a:p>
            <a:pPr lvl="0"/>
            <a:r>
              <a:rPr lang="en-US" dirty="0"/>
              <a:t>The .NET Standard is a specification. It’s not an implementation at all; it is a “standard” for a platform library to implement. This creates a consistent API across all the platforms.</a:t>
            </a:r>
          </a:p>
          <a:p>
            <a:pPr lvl="0"/>
            <a:endParaRPr lang="en-US" dirty="0">
              <a:cs typeface="Segoe UI" panose="020B0502040204020203" pitchFamily="34" charset="0"/>
            </a:endParaRPr>
          </a:p>
          <a:p>
            <a:pPr lvl="0"/>
            <a:r>
              <a:rPr lang="en-US" b="1" u="sng" dirty="0">
                <a:cs typeface="Segoe UI" panose="020B0502040204020203" pitchFamily="34" charset="0"/>
              </a:rPr>
              <a:t>[Next]</a:t>
            </a:r>
            <a:endParaRPr lang="en-US" b="0" u="none" dirty="0">
              <a:cs typeface="Segoe UI" panose="020B0502040204020203" pitchFamily="34" charset="0"/>
            </a:endParaRPr>
          </a:p>
          <a:p>
            <a:pPr lvl="0"/>
            <a:r>
              <a:rPr lang="en-US" b="0" u="none" dirty="0">
                <a:cs typeface="Segoe UI" panose="020B0502040204020203" pitchFamily="34" charset="0"/>
              </a:rPr>
              <a:t>For example, these three platforms do offer .NET Standard implementations of that standard API surface. This makes it easier for you to write a single library that runs on all three of these platforms.</a:t>
            </a:r>
          </a:p>
          <a:p>
            <a:pPr lvl="0"/>
            <a:endParaRPr lang="en-US" b="0" u="none" dirty="0">
              <a:cs typeface="Segoe UI" panose="020B0502040204020203" pitchFamily="34" charset="0"/>
            </a:endParaRPr>
          </a:p>
          <a:p>
            <a:pPr lvl="0"/>
            <a:r>
              <a:rPr lang="en-US" b="0" u="none" dirty="0">
                <a:cs typeface="Segoe UI" panose="020B0502040204020203" pitchFamily="34" charset="0"/>
              </a:rPr>
              <a:t>This doesn’t mean they will all implement the .NET Standard exactly the same. Behind the APIs, the implementation might vary; but also, the can be some differences in what is implemented based on the specific .NET Standard they choose to implement.</a:t>
            </a:r>
          </a:p>
        </p:txBody>
      </p:sp>
      <p:sp>
        <p:nvSpPr>
          <p:cNvPr id="12" name="Slide Image Placeholder 11"/>
          <p:cNvSpPr>
            <a:spLocks noGrp="1" noRot="1" noChangeAspect="1"/>
          </p:cNvSpPr>
          <p:nvPr>
            <p:ph type="sldImg"/>
          </p:nvPr>
        </p:nvSpPr>
        <p:spPr>
          <a:xfrm>
            <a:off x="457200" y="268288"/>
            <a:ext cx="6400800" cy="3600450"/>
          </a:xfrm>
        </p:spPr>
      </p:sp>
    </p:spTree>
    <p:extLst>
      <p:ext uri="{BB962C8B-B14F-4D97-AF65-F5344CB8AC3E}">
        <p14:creationId xmlns:p14="http://schemas.microsoft.com/office/powerpoint/2010/main" val="29916133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268288"/>
            <a:ext cx="6400800" cy="3600450"/>
          </a:xfrm>
        </p:spPr>
      </p:sp>
      <p:sp>
        <p:nvSpPr>
          <p:cNvPr id="3" name="Notes Placeholder 2"/>
          <p:cNvSpPr>
            <a:spLocks noGrp="1"/>
          </p:cNvSpPr>
          <p:nvPr>
            <p:ph type="body" idx="1"/>
          </p:nvPr>
        </p:nvSpPr>
        <p:spPr/>
        <p:txBody>
          <a:bodyPr/>
          <a:lstStyle/>
          <a:p>
            <a:r>
              <a:rPr lang="en-US" dirty="0"/>
              <a:t>.NET Standard is not just a single release; it is available in a number of versions and continues to grow. Currently, we have versions 1.0 through 1.6, with version 2.0 coming out this year.</a:t>
            </a:r>
          </a:p>
          <a:p>
            <a:endParaRPr lang="en-US" dirty="0"/>
          </a:p>
          <a:p>
            <a:pPr defTabSz="483306">
              <a:defRPr/>
            </a:pPr>
            <a:r>
              <a:rPr lang="en-US" b="1" u="sng" dirty="0"/>
              <a:t>[NEXT]</a:t>
            </a:r>
            <a:endParaRPr lang="en-US" dirty="0"/>
          </a:p>
          <a:p>
            <a:r>
              <a:rPr lang="en-US" dirty="0"/>
              <a:t>As this diagram hints, each version is a superset of the last version’s APIs. New APIs are added, but APIs are not removed. If an API is available in 1.1, it will also exist in version 1.6 and beyond. Your libraries will continue to be compatible with newer releases of .NET Standard.</a:t>
            </a:r>
          </a:p>
        </p:txBody>
      </p:sp>
      <p:sp>
        <p:nvSpPr>
          <p:cNvPr id="4" name="Slide Number Placeholder 3"/>
          <p:cNvSpPr>
            <a:spLocks noGrp="1"/>
          </p:cNvSpPr>
          <p:nvPr>
            <p:ph type="sldNum" sz="quarter" idx="10"/>
          </p:nvPr>
        </p:nvSpPr>
        <p:spPr>
          <a:xfrm>
            <a:off x="7042759" y="68760"/>
            <a:ext cx="174727" cy="200055"/>
          </a:xfr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9B0A4E-FB7C-417E-8220-BD77FD55C7D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295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268288"/>
            <a:ext cx="6400800" cy="3600450"/>
          </a:xfrm>
        </p:spPr>
      </p:sp>
      <p:sp>
        <p:nvSpPr>
          <p:cNvPr id="3" name="Notes Placeholder 2"/>
          <p:cNvSpPr>
            <a:spLocks noGrp="1"/>
          </p:cNvSpPr>
          <p:nvPr>
            <p:ph type="body" idx="1"/>
          </p:nvPr>
        </p:nvSpPr>
        <p:spPr/>
        <p:txBody>
          <a:bodyPr/>
          <a:lstStyle/>
          <a:p>
            <a:r>
              <a:rPr lang="en-US" dirty="0"/>
              <a:t>In the early versions of .NET Standard, the APIs were focused on what was available in common PCL Profiles. Starting with the APIs needed for the most basic .NET libraries – things like collections, new methods and classes were added to get to the next compatibility level with a Profile with more available APIs.</a:t>
            </a:r>
          </a:p>
          <a:p>
            <a:endParaRPr lang="en-US" dirty="0"/>
          </a:p>
          <a:p>
            <a:r>
              <a:rPr lang="en-US" dirty="0"/>
              <a:t>All the basics we come to expect, from dictionaries and networking to threading and cryptography are present in .NET Standard. Some were added in version 1.0, and others have been added later and evolved with additional APIs.</a:t>
            </a:r>
          </a:p>
          <a:p>
            <a:endParaRPr lang="en-US" dirty="0"/>
          </a:p>
          <a:p>
            <a:r>
              <a:rPr lang="en-US" dirty="0"/>
              <a:t>Looking at the API count’s growth, we had a large set of initial APIs and slowly grew from there. When version 2.0 comes out later this year, it will be a significant jump in API surface available to targeting libraries, more than double.</a:t>
            </a:r>
          </a:p>
          <a:p>
            <a:endParaRPr lang="en-US" b="1" u="sng" dirty="0"/>
          </a:p>
          <a:p>
            <a:r>
              <a:rPr lang="en-US" b="1" u="sng" dirty="0"/>
              <a:t>[Instructor Notes]</a:t>
            </a:r>
          </a:p>
          <a:p>
            <a:pPr marL="181240" indent="-181240">
              <a:buFont typeface="Arial" panose="020B0604020202020204" pitchFamily="34" charset="0"/>
              <a:buChar char="•"/>
            </a:pPr>
            <a:r>
              <a:rPr lang="en-US" dirty="0"/>
              <a:t>“APIs” is an undefined term from the .NET Standard GitHub repo. It likely means public members (functions, property gets and sets, and each </a:t>
            </a:r>
            <a:r>
              <a:rPr lang="en-US" dirty="0" err="1"/>
              <a:t>enum</a:t>
            </a:r>
            <a:r>
              <a:rPr lang="en-US" dirty="0"/>
              <a:t> option).</a:t>
            </a:r>
          </a:p>
          <a:p>
            <a:pPr marL="181240" indent="-181240">
              <a:buFont typeface="Arial" panose="020B0604020202020204" pitchFamily="34" charset="0"/>
              <a:buChar char="•"/>
            </a:pPr>
            <a:r>
              <a:rPr lang="en-US" dirty="0"/>
              <a:t>Reference: https://github.com/dotnet/standard/blob/master/docs/faq.md#if-there-is-no-breaking-change-why-call-it-net-standard-20</a:t>
            </a:r>
          </a:p>
        </p:txBody>
      </p:sp>
      <p:sp>
        <p:nvSpPr>
          <p:cNvPr id="4" name="Slide Number Placeholder 3"/>
          <p:cNvSpPr>
            <a:spLocks noGrp="1"/>
          </p:cNvSpPr>
          <p:nvPr>
            <p:ph type="sldNum" sz="quarter" idx="10"/>
          </p:nvPr>
        </p:nvSpPr>
        <p:spPr>
          <a:xfrm>
            <a:off x="7044362" y="68760"/>
            <a:ext cx="173124" cy="200055"/>
          </a:xfr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9B0A4E-FB7C-417E-8220-BD77FD55C7D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744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7047568" y="68760"/>
            <a:ext cx="169918" cy="200055"/>
          </a:xfr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E7F325-6161-0244-860E-F585918BC13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9" name="Notes Placeholder 8"/>
          <p:cNvSpPr>
            <a:spLocks noGrp="1"/>
          </p:cNvSpPr>
          <p:nvPr>
            <p:ph type="body" idx="1"/>
          </p:nvPr>
        </p:nvSpPr>
        <p:spPr/>
        <p:txBody>
          <a:bodyPr/>
          <a:lstStyle/>
          <a:p>
            <a:pPr lvl="0"/>
            <a:r>
              <a:rPr lang="en-US" dirty="0">
                <a:cs typeface="Segoe UI" panose="020B0502040204020203" pitchFamily="34" charset="0"/>
              </a:rPr>
              <a:t>Let’s look at what picking one of those versions will mean to a library we create. When we pick our target .NET Standard version in the project properties, that version number determines which APIs you are allowed to use.</a:t>
            </a:r>
          </a:p>
          <a:p>
            <a:pPr lvl="0"/>
            <a:endParaRPr lang="en-US" dirty="0">
              <a:cs typeface="Segoe UI" panose="020B0502040204020203" pitchFamily="34" charset="0"/>
            </a:endParaRPr>
          </a:p>
          <a:p>
            <a:pPr lvl="0"/>
            <a:r>
              <a:rPr lang="en-US" b="1" u="sng" dirty="0">
                <a:cs typeface="Segoe UI" panose="020B0502040204020203" pitchFamily="34" charset="0"/>
              </a:rPr>
              <a:t>[Next]</a:t>
            </a:r>
          </a:p>
          <a:p>
            <a:pPr lvl="0"/>
            <a:r>
              <a:rPr lang="en-US" dirty="0">
                <a:cs typeface="Segoe UI" panose="020B0502040204020203" pitchFamily="34" charset="0"/>
              </a:rPr>
              <a:t>I’ve picked 1.4 as my target version here, so I can use all these APIs, all the ones added in 1.0 through to the matching 1.4 version.</a:t>
            </a:r>
          </a:p>
          <a:p>
            <a:pPr lvl="0"/>
            <a:endParaRPr lang="en-US" dirty="0">
              <a:cs typeface="Segoe UI" panose="020B0502040204020203" pitchFamily="34" charset="0"/>
            </a:endParaRPr>
          </a:p>
          <a:p>
            <a:pPr defTabSz="483306">
              <a:defRPr/>
            </a:pPr>
            <a:r>
              <a:rPr lang="en-US" b="1" u="sng" dirty="0">
                <a:cs typeface="Segoe UI" panose="020B0502040204020203" pitchFamily="34" charset="0"/>
              </a:rPr>
              <a:t>[Next]</a:t>
            </a:r>
          </a:p>
          <a:p>
            <a:pPr lvl="0"/>
            <a:r>
              <a:rPr lang="en-US" dirty="0">
                <a:cs typeface="Segoe UI" panose="020B0502040204020203" pitchFamily="34" charset="0"/>
              </a:rPr>
              <a:t>However, I will not be able to use the APIs added in versions later than my target version: 1.5, 1.6, or later.</a:t>
            </a:r>
          </a:p>
          <a:p>
            <a:pPr lvl="0"/>
            <a:endParaRPr lang="en-US" dirty="0">
              <a:cs typeface="Segoe UI" panose="020B0502040204020203" pitchFamily="34" charset="0"/>
            </a:endParaRPr>
          </a:p>
          <a:p>
            <a:pPr lvl="0"/>
            <a:r>
              <a:rPr lang="en-US" dirty="0">
                <a:cs typeface="Segoe UI" panose="020B0502040204020203" pitchFamily="34" charset="0"/>
              </a:rPr>
              <a:t>So, when we pick our version, we want to pick the version that includes all the APIs we need to implement our library.</a:t>
            </a:r>
          </a:p>
        </p:txBody>
      </p:sp>
      <p:sp>
        <p:nvSpPr>
          <p:cNvPr id="12" name="Slide Image Placeholder 11"/>
          <p:cNvSpPr>
            <a:spLocks noGrp="1" noRot="1" noChangeAspect="1"/>
          </p:cNvSpPr>
          <p:nvPr>
            <p:ph type="sldImg"/>
          </p:nvPr>
        </p:nvSpPr>
        <p:spPr>
          <a:xfrm>
            <a:off x="457200" y="268288"/>
            <a:ext cx="6400800" cy="3600450"/>
          </a:xfrm>
        </p:spPr>
      </p:sp>
    </p:spTree>
    <p:extLst>
      <p:ext uri="{BB962C8B-B14F-4D97-AF65-F5344CB8AC3E}">
        <p14:creationId xmlns:p14="http://schemas.microsoft.com/office/powerpoint/2010/main" val="2580891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7044362" y="68760"/>
            <a:ext cx="173124" cy="200055"/>
          </a:xfr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E7F325-6161-0244-860E-F585918BC13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9" name="Notes Placeholder 8"/>
          <p:cNvSpPr>
            <a:spLocks noGrp="1"/>
          </p:cNvSpPr>
          <p:nvPr>
            <p:ph type="body" idx="1"/>
          </p:nvPr>
        </p:nvSpPr>
        <p:spPr/>
        <p:txBody>
          <a:bodyPr/>
          <a:lstStyle/>
          <a:p>
            <a:pPr lvl="0"/>
            <a:r>
              <a:rPr lang="en-US" dirty="0">
                <a:cs typeface="Segoe UI" panose="020B0502040204020203" pitchFamily="34" charset="0"/>
              </a:rPr>
              <a:t>While we want to pick a higher .NET Standard version for more APIs, it’s not quite as simple as that. Each platform could implement a different .NET Standard version. We need to balance the API size of later versions with the compatibility of platforms we wish to support.</a:t>
            </a:r>
          </a:p>
          <a:p>
            <a:pPr lvl="0"/>
            <a:endParaRPr lang="en-US" dirty="0">
              <a:cs typeface="Segoe UI" panose="020B0502040204020203" pitchFamily="34" charset="0"/>
            </a:endParaRPr>
          </a:p>
          <a:p>
            <a:pPr lvl="0"/>
            <a:r>
              <a:rPr lang="en-US" dirty="0">
                <a:cs typeface="Segoe UI" panose="020B0502040204020203" pitchFamily="34" charset="0"/>
              </a:rPr>
              <a:t>Here are some real-world examples, but keep in mind that each platform may come out with newer versions that offer support for larger .NET Standard versions.</a:t>
            </a:r>
          </a:p>
        </p:txBody>
      </p:sp>
      <p:sp>
        <p:nvSpPr>
          <p:cNvPr id="12" name="Slide Image Placeholder 11"/>
          <p:cNvSpPr>
            <a:spLocks noGrp="1" noRot="1" noChangeAspect="1"/>
          </p:cNvSpPr>
          <p:nvPr>
            <p:ph type="sldImg"/>
          </p:nvPr>
        </p:nvSpPr>
        <p:spPr>
          <a:xfrm>
            <a:off x="457200" y="268288"/>
            <a:ext cx="6400800" cy="3600450"/>
          </a:xfrm>
        </p:spPr>
      </p:sp>
    </p:spTree>
    <p:extLst>
      <p:ext uri="{BB962C8B-B14F-4D97-AF65-F5344CB8AC3E}">
        <p14:creationId xmlns:p14="http://schemas.microsoft.com/office/powerpoint/2010/main" val="32776283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268288"/>
            <a:ext cx="6400800" cy="3600450"/>
          </a:xfrm>
        </p:spPr>
      </p:sp>
      <p:sp>
        <p:nvSpPr>
          <p:cNvPr id="3" name="Notes Placeholder 2"/>
          <p:cNvSpPr>
            <a:spLocks noGrp="1"/>
          </p:cNvSpPr>
          <p:nvPr>
            <p:ph type="body" idx="1"/>
          </p:nvPr>
        </p:nvSpPr>
        <p:spPr/>
        <p:txBody>
          <a:bodyPr/>
          <a:lstStyle/>
          <a:p>
            <a:pPr defTabSz="483306">
              <a:defRPr/>
            </a:pPr>
            <a:r>
              <a:rPr lang="en-US" dirty="0">
                <a:cs typeface="Segoe UI" panose="020B0502040204020203" pitchFamily="34" charset="0"/>
              </a:rPr>
              <a:t>So, we have our library targeting .NET Standard 1.4. Where can we use our library?</a:t>
            </a:r>
          </a:p>
          <a:p>
            <a:pPr defTabSz="483306">
              <a:defRPr/>
            </a:pPr>
            <a:endParaRPr lang="en-US" dirty="0">
              <a:cs typeface="Segoe UI" panose="020B0502040204020203" pitchFamily="34" charset="0"/>
            </a:endParaRPr>
          </a:p>
          <a:p>
            <a:pPr defTabSz="483306">
              <a:defRPr/>
            </a:pPr>
            <a:r>
              <a:rPr lang="en-US" b="1" u="sng" dirty="0">
                <a:cs typeface="Segoe UI" panose="020B0502040204020203" pitchFamily="34" charset="0"/>
              </a:rPr>
              <a:t>[Next]</a:t>
            </a:r>
          </a:p>
          <a:p>
            <a:pPr defTabSz="483306">
              <a:defRPr/>
            </a:pPr>
            <a:r>
              <a:rPr lang="en-US" dirty="0">
                <a:cs typeface="Segoe UI" panose="020B0502040204020203" pitchFamily="34" charset="0"/>
              </a:rPr>
              <a:t>What about this one? Notice I dropped the .NET Framework version, which affected the .NET Standard version that is supported. Can I run my .NET Standard 1.4 library on a .NET Standard platform that supports version 1.2?</a:t>
            </a:r>
          </a:p>
          <a:p>
            <a:pPr defTabSz="483306">
              <a:defRPr/>
            </a:pPr>
            <a:endParaRPr lang="en-US" dirty="0">
              <a:cs typeface="Segoe UI" panose="020B0502040204020203" pitchFamily="34" charset="0"/>
            </a:endParaRPr>
          </a:p>
          <a:p>
            <a:pPr defTabSz="483306">
              <a:defRPr/>
            </a:pPr>
            <a:r>
              <a:rPr lang="en-US" b="1" u="sng" dirty="0">
                <a:cs typeface="Segoe UI" panose="020B0502040204020203" pitchFamily="34" charset="0"/>
              </a:rPr>
              <a:t>[Next]</a:t>
            </a:r>
          </a:p>
          <a:p>
            <a:pPr defTabSz="483306">
              <a:defRPr/>
            </a:pPr>
            <a:r>
              <a:rPr lang="en-US" dirty="0">
                <a:cs typeface="Segoe UI" panose="020B0502040204020203" pitchFamily="34" charset="0"/>
              </a:rPr>
              <a:t>This isn’t possible. My library could use version 1.4 APIs that are not available on this platform.</a:t>
            </a:r>
          </a:p>
          <a:p>
            <a:pPr defTabSz="483306">
              <a:defRPr/>
            </a:pPr>
            <a:endParaRPr lang="en-US" dirty="0">
              <a:cs typeface="Segoe UI" panose="020B0502040204020203" pitchFamily="34" charset="0"/>
            </a:endParaRPr>
          </a:p>
          <a:p>
            <a:pPr defTabSz="483306">
              <a:defRPr/>
            </a:pPr>
            <a:r>
              <a:rPr lang="en-US" b="1" u="sng" dirty="0">
                <a:cs typeface="Segoe UI" panose="020B0502040204020203" pitchFamily="34" charset="0"/>
              </a:rPr>
              <a:t>[Next]</a:t>
            </a:r>
          </a:p>
          <a:p>
            <a:pPr defTabSz="483306">
              <a:defRPr/>
            </a:pPr>
            <a:r>
              <a:rPr lang="en-US" dirty="0">
                <a:cs typeface="Segoe UI" panose="020B0502040204020203" pitchFamily="34" charset="0"/>
              </a:rPr>
              <a:t>Here are two more real-world examples that support all the APIs available up through version 1.6.</a:t>
            </a:r>
          </a:p>
          <a:p>
            <a:pPr defTabSz="483306">
              <a:defRPr/>
            </a:pPr>
            <a:endParaRPr lang="en-US" dirty="0">
              <a:cs typeface="Segoe UI" panose="020B0502040204020203" pitchFamily="34" charset="0"/>
            </a:endParaRPr>
          </a:p>
          <a:p>
            <a:pPr defTabSz="483306">
              <a:defRPr/>
            </a:pPr>
            <a:r>
              <a:rPr lang="en-US" b="1" u="sng" dirty="0">
                <a:cs typeface="Segoe UI" panose="020B0502040204020203" pitchFamily="34" charset="0"/>
              </a:rPr>
              <a:t>[Next]</a:t>
            </a:r>
          </a:p>
          <a:p>
            <a:pPr defTabSz="483306">
              <a:defRPr/>
            </a:pPr>
            <a:r>
              <a:rPr lang="en-US" dirty="0">
                <a:cs typeface="Segoe UI" panose="020B0502040204020203" pitchFamily="34" charset="0"/>
              </a:rPr>
              <a:t>Since every API that we might use in this 1.4 library are available in 1.6, so our library can run on both of these platforms.</a:t>
            </a:r>
          </a:p>
          <a:p>
            <a:pPr defTabSz="483306">
              <a:defRPr/>
            </a:pPr>
            <a:endParaRPr lang="en-US" dirty="0">
              <a:cs typeface="Segoe UI" panose="020B0502040204020203" pitchFamily="34" charset="0"/>
            </a:endParaRPr>
          </a:p>
        </p:txBody>
      </p:sp>
      <p:sp>
        <p:nvSpPr>
          <p:cNvPr id="4" name="Slide Number Placeholder 3"/>
          <p:cNvSpPr>
            <a:spLocks noGrp="1"/>
          </p:cNvSpPr>
          <p:nvPr>
            <p:ph type="sldNum" sz="quarter" idx="10"/>
          </p:nvPr>
        </p:nvSpPr>
        <p:spPr>
          <a:xfrm>
            <a:off x="7044362" y="68760"/>
            <a:ext cx="173124" cy="200055"/>
          </a:xfr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9B0A4E-FB7C-417E-8220-BD77FD55C7D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4616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7071613" y="68760"/>
            <a:ext cx="145873" cy="200055"/>
          </a:xfr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E7F325-6161-0244-860E-F585918BC13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9" name="Notes Placeholder 8"/>
          <p:cNvSpPr>
            <a:spLocks noGrp="1"/>
          </p:cNvSpPr>
          <p:nvPr>
            <p:ph type="body" idx="1"/>
          </p:nvPr>
        </p:nvSpPr>
        <p:spPr/>
        <p:txBody>
          <a:bodyPr/>
          <a:lstStyle/>
          <a:p>
            <a:pPr defTabSz="483306">
              <a:defRPr/>
            </a:pPr>
            <a:r>
              <a:rPr lang="en-US" dirty="0">
                <a:cs typeface="Segoe UI" panose="020B0502040204020203" pitchFamily="34" charset="0"/>
              </a:rPr>
              <a:t>What about compatibility with other libraries? You might be working on a team making other libraries that need to work with yours. </a:t>
            </a:r>
          </a:p>
          <a:p>
            <a:pPr defTabSz="483306">
              <a:defRPr/>
            </a:pPr>
            <a:endParaRPr lang="en-US" dirty="0">
              <a:cs typeface="Segoe UI" panose="020B0502040204020203" pitchFamily="34" charset="0"/>
            </a:endParaRPr>
          </a:p>
          <a:p>
            <a:pPr defTabSz="483306">
              <a:defRPr/>
            </a:pPr>
            <a:r>
              <a:rPr lang="en-US" b="1" u="sng" dirty="0">
                <a:cs typeface="Segoe UI" panose="020B0502040204020203" pitchFamily="34" charset="0"/>
              </a:rPr>
              <a:t>[Next]</a:t>
            </a:r>
          </a:p>
          <a:p>
            <a:pPr defTabSz="483306">
              <a:defRPr/>
            </a:pPr>
            <a:r>
              <a:rPr lang="en-US" dirty="0">
                <a:cs typeface="Segoe UI" panose="020B0502040204020203" pitchFamily="34" charset="0"/>
              </a:rPr>
              <a:t>Suppose you have this library targeting .NET Standard 1.4. What other .NET Standard libraries can we use with our library?</a:t>
            </a:r>
          </a:p>
          <a:p>
            <a:pPr defTabSz="483306">
              <a:defRPr/>
            </a:pPr>
            <a:endParaRPr lang="en-US" dirty="0">
              <a:cs typeface="Segoe UI" panose="020B0502040204020203" pitchFamily="34" charset="0"/>
            </a:endParaRPr>
          </a:p>
          <a:p>
            <a:pPr defTabSz="483306">
              <a:defRPr/>
            </a:pPr>
            <a:r>
              <a:rPr lang="en-US" b="1" u="sng" dirty="0">
                <a:cs typeface="Segoe UI" panose="020B0502040204020203" pitchFamily="34" charset="0"/>
              </a:rPr>
              <a:t>[Next]</a:t>
            </a:r>
          </a:p>
          <a:p>
            <a:pPr defTabSz="483306">
              <a:defRPr/>
            </a:pPr>
            <a:r>
              <a:rPr lang="en-US" dirty="0">
                <a:cs typeface="Segoe UI" panose="020B0502040204020203" pitchFamily="34" charset="0"/>
              </a:rPr>
              <a:t>Do you think your 1.4 library can reference this library targeting .NET Standard 1.1?</a:t>
            </a:r>
          </a:p>
          <a:p>
            <a:pPr defTabSz="483306">
              <a:defRPr/>
            </a:pPr>
            <a:endParaRPr lang="en-US" dirty="0">
              <a:cs typeface="Segoe UI" panose="020B0502040204020203" pitchFamily="34" charset="0"/>
            </a:endParaRPr>
          </a:p>
          <a:p>
            <a:pPr defTabSz="483306">
              <a:defRPr/>
            </a:pPr>
            <a:r>
              <a:rPr lang="en-US" b="1" u="sng" dirty="0">
                <a:cs typeface="Segoe UI" panose="020B0502040204020203" pitchFamily="34" charset="0"/>
              </a:rPr>
              <a:t>[Next]</a:t>
            </a:r>
          </a:p>
          <a:p>
            <a:pPr defTabSz="483306">
              <a:defRPr/>
            </a:pPr>
            <a:r>
              <a:rPr lang="en-US" dirty="0">
                <a:cs typeface="Segoe UI" panose="020B0502040204020203" pitchFamily="34" charset="0"/>
              </a:rPr>
              <a:t>Yes, you can. Inside your library, you might use a bunch of .NET Standard APIs. Inside this other library, it is using a smaller subset of APIs.</a:t>
            </a:r>
          </a:p>
          <a:p>
            <a:pPr defTabSz="483306">
              <a:defRPr/>
            </a:pPr>
            <a:endParaRPr lang="en-US" dirty="0">
              <a:cs typeface="Segoe UI" panose="020B0502040204020203" pitchFamily="34" charset="0"/>
            </a:endParaRPr>
          </a:p>
          <a:p>
            <a:pPr defTabSz="483306">
              <a:defRPr/>
            </a:pPr>
            <a:r>
              <a:rPr lang="en-US" dirty="0">
                <a:cs typeface="Segoe UI" panose="020B0502040204020203" pitchFamily="34" charset="0"/>
              </a:rPr>
              <a:t>Another way to explain this is that this 1.1 library isn’t doing anything that we couldn’t have done ourselves in our version 1.4 library, so we can reference it.</a:t>
            </a:r>
          </a:p>
          <a:p>
            <a:pPr defTabSz="483306">
              <a:defRPr/>
            </a:pPr>
            <a:endParaRPr lang="en-US" dirty="0">
              <a:cs typeface="Segoe UI" panose="020B0502040204020203" pitchFamily="34" charset="0"/>
            </a:endParaRPr>
          </a:p>
          <a:p>
            <a:pPr defTabSz="483306">
              <a:defRPr/>
            </a:pPr>
            <a:r>
              <a:rPr lang="en-US" b="1" u="sng" dirty="0">
                <a:cs typeface="Segoe UI" panose="020B0502040204020203" pitchFamily="34" charset="0"/>
              </a:rPr>
              <a:t>[Next]</a:t>
            </a:r>
          </a:p>
          <a:p>
            <a:pPr defTabSz="483306">
              <a:defRPr/>
            </a:pPr>
            <a:r>
              <a:rPr lang="en-US" dirty="0">
                <a:cs typeface="Segoe UI" panose="020B0502040204020203" pitchFamily="34" charset="0"/>
              </a:rPr>
              <a:t>Here’s another example where the versions are the same.</a:t>
            </a:r>
          </a:p>
          <a:p>
            <a:pPr defTabSz="483306">
              <a:defRPr/>
            </a:pPr>
            <a:endParaRPr lang="en-US" dirty="0">
              <a:cs typeface="Segoe UI" panose="020B0502040204020203" pitchFamily="34" charset="0"/>
            </a:endParaRPr>
          </a:p>
          <a:p>
            <a:pPr defTabSz="483306">
              <a:defRPr/>
            </a:pPr>
            <a:r>
              <a:rPr lang="en-US" b="1" u="sng" dirty="0">
                <a:cs typeface="Segoe UI" panose="020B0502040204020203" pitchFamily="34" charset="0"/>
              </a:rPr>
              <a:t>[Next]</a:t>
            </a:r>
          </a:p>
          <a:p>
            <a:pPr defTabSz="483306">
              <a:defRPr/>
            </a:pPr>
            <a:r>
              <a:rPr lang="en-US" dirty="0">
                <a:cs typeface="Segoe UI" panose="020B0502040204020203" pitchFamily="34" charset="0"/>
              </a:rPr>
              <a:t>Again, this one is also fine to reference. Using that same test, Library C isn’t calling any APIs I couldn’t call myself.</a:t>
            </a:r>
          </a:p>
          <a:p>
            <a:pPr defTabSz="483306">
              <a:defRPr/>
            </a:pPr>
            <a:endParaRPr lang="en-US" dirty="0">
              <a:cs typeface="Segoe UI" panose="020B0502040204020203" pitchFamily="34" charset="0"/>
            </a:endParaRPr>
          </a:p>
          <a:p>
            <a:pPr defTabSz="483306">
              <a:defRPr/>
            </a:pPr>
            <a:r>
              <a:rPr lang="en-US" b="1" u="sng" dirty="0">
                <a:cs typeface="Segoe UI" panose="020B0502040204020203" pitchFamily="34" charset="0"/>
              </a:rPr>
              <a:t>[Next]</a:t>
            </a:r>
          </a:p>
          <a:p>
            <a:pPr defTabSz="483306">
              <a:defRPr/>
            </a:pPr>
            <a:r>
              <a:rPr lang="en-US" dirty="0">
                <a:cs typeface="Segoe UI" panose="020B0502040204020203" pitchFamily="34" charset="0"/>
              </a:rPr>
              <a:t>What about with this 1.6 library? Can we reference that?</a:t>
            </a:r>
          </a:p>
          <a:p>
            <a:pPr defTabSz="483306">
              <a:defRPr/>
            </a:pPr>
            <a:endParaRPr lang="en-US" dirty="0">
              <a:cs typeface="Segoe UI" panose="020B0502040204020203" pitchFamily="34" charset="0"/>
            </a:endParaRPr>
          </a:p>
          <a:p>
            <a:pPr defTabSz="483306">
              <a:defRPr/>
            </a:pPr>
            <a:r>
              <a:rPr lang="en-US" b="1" u="sng" dirty="0">
                <a:cs typeface="Segoe UI" panose="020B0502040204020203" pitchFamily="34" charset="0"/>
              </a:rPr>
              <a:t>[Next]</a:t>
            </a:r>
          </a:p>
          <a:p>
            <a:pPr lvl="0"/>
            <a:r>
              <a:rPr lang="en-US" dirty="0">
                <a:cs typeface="Segoe UI" panose="020B0502040204020203" pitchFamily="34" charset="0"/>
              </a:rPr>
              <a:t>The answer here is no. This library could be using APIs that aren’t available to my in .NET Standard 1.4. So I can’t magically get 1.6 methods by referencing someone else’s library who is calling APIs I couldn’t call myself.</a:t>
            </a:r>
          </a:p>
          <a:p>
            <a:pPr lvl="0"/>
            <a:endParaRPr lang="en-US" dirty="0">
              <a:cs typeface="Segoe UI" panose="020B0502040204020203" pitchFamily="34" charset="0"/>
            </a:endParaRPr>
          </a:p>
          <a:p>
            <a:pPr lvl="0"/>
            <a:r>
              <a:rPr lang="en-US" b="1" u="sng" dirty="0">
                <a:cs typeface="Segoe UI" panose="020B0502040204020203" pitchFamily="34" charset="0"/>
              </a:rPr>
              <a:t>[Instructor Notes]</a:t>
            </a:r>
          </a:p>
          <a:p>
            <a:pPr lvl="0"/>
            <a:r>
              <a:rPr lang="en-US" dirty="0">
                <a:cs typeface="Segoe UI" panose="020B0502040204020203" pitchFamily="34" charset="0"/>
              </a:rPr>
              <a:t>You can use this slide like an</a:t>
            </a:r>
            <a:r>
              <a:rPr lang="en-US" baseline="0" dirty="0">
                <a:cs typeface="Segoe UI" panose="020B0502040204020203" pitchFamily="34" charset="0"/>
              </a:rPr>
              <a:t> unofficial Flash Quiz by showing each Library and asking if the first Library can reference it before revealing the answer.</a:t>
            </a:r>
            <a:endParaRPr lang="en-US" dirty="0">
              <a:cs typeface="Segoe UI" panose="020B0502040204020203" pitchFamily="34" charset="0"/>
            </a:endParaRPr>
          </a:p>
        </p:txBody>
      </p:sp>
      <p:sp>
        <p:nvSpPr>
          <p:cNvPr id="12" name="Slide Image Placeholder 11"/>
          <p:cNvSpPr>
            <a:spLocks noGrp="1" noRot="1" noChangeAspect="1"/>
          </p:cNvSpPr>
          <p:nvPr>
            <p:ph type="sldImg"/>
          </p:nvPr>
        </p:nvSpPr>
        <p:spPr>
          <a:xfrm>
            <a:off x="457200" y="268288"/>
            <a:ext cx="6400800" cy="3600450"/>
          </a:xfrm>
        </p:spPr>
      </p:sp>
    </p:spTree>
    <p:extLst>
      <p:ext uri="{BB962C8B-B14F-4D97-AF65-F5344CB8AC3E}">
        <p14:creationId xmlns:p14="http://schemas.microsoft.com/office/powerpoint/2010/main" val="2344496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https://www.similartech.com/categories/framework</a:t>
            </a:r>
          </a:p>
          <a:p>
            <a:endParaRPr lang="en-US" dirty="0"/>
          </a:p>
          <a:p>
            <a:r>
              <a:rPr lang="en-US" dirty="0"/>
              <a:t>ASP.NET is the name of the web framework for .NET. As you can see there are more top websites developed with .NET than these other technologies. Only PHP has more.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Header Placeholder 10">
            <a:extLst>
              <a:ext uri="{FF2B5EF4-FFF2-40B4-BE49-F238E27FC236}">
                <a16:creationId xmlns:a16="http://schemas.microsoft.com/office/drawing/2014/main" id="{9AE6BBA2-39C4-4009-B16E-B590BF1F5475}"/>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https://github.com/dotnet-presentations/home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46129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7044362" y="68760"/>
            <a:ext cx="173124" cy="200055"/>
          </a:xfr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E7F325-6161-0244-860E-F585918BC13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9" name="Notes Placeholder 8"/>
          <p:cNvSpPr>
            <a:spLocks noGrp="1"/>
          </p:cNvSpPr>
          <p:nvPr>
            <p:ph type="body" idx="1"/>
          </p:nvPr>
        </p:nvSpPr>
        <p:spPr/>
        <p:txBody>
          <a:bodyPr/>
          <a:lstStyle/>
          <a:p>
            <a:pPr defTabSz="483306">
              <a:defRPr/>
            </a:pPr>
            <a:r>
              <a:rPr lang="en-US" dirty="0">
                <a:cs typeface="Segoe UI" panose="020B0502040204020203" pitchFamily="34" charset="0"/>
              </a:rPr>
              <a:t>One of our main tasks is choosing a target .NET Standard version for our libraries. This is resolving a conflict between two goals. Why might we choose version 1.6 over 1.2?</a:t>
            </a:r>
          </a:p>
          <a:p>
            <a:pPr defTabSz="483306">
              <a:defRPr/>
            </a:pPr>
            <a:endParaRPr lang="en-US" dirty="0">
              <a:cs typeface="Segoe UI" panose="020B0502040204020203" pitchFamily="34" charset="0"/>
            </a:endParaRPr>
          </a:p>
          <a:p>
            <a:pPr defTabSz="483306">
              <a:defRPr/>
            </a:pPr>
            <a:r>
              <a:rPr lang="en-US" b="1" u="sng" dirty="0">
                <a:cs typeface="Segoe UI" panose="020B0502040204020203" pitchFamily="34" charset="0"/>
              </a:rPr>
              <a:t>[Next]</a:t>
            </a:r>
          </a:p>
          <a:p>
            <a:pPr defTabSz="483306">
              <a:defRPr/>
            </a:pPr>
            <a:r>
              <a:rPr lang="en-US" dirty="0">
                <a:cs typeface="Segoe UI" panose="020B0502040204020203" pitchFamily="34" charset="0"/>
              </a:rPr>
              <a:t>We could choose version 1.6 to make sure we have the largest count of APIs available for us to use in our library. We could use APIs added in version 1.0 all the way through version 1.6.</a:t>
            </a:r>
          </a:p>
          <a:p>
            <a:pPr defTabSz="483306">
              <a:defRPr/>
            </a:pPr>
            <a:endParaRPr lang="en-US" dirty="0">
              <a:cs typeface="Segoe UI" panose="020B0502040204020203" pitchFamily="34" charset="0"/>
            </a:endParaRPr>
          </a:p>
          <a:p>
            <a:pPr defTabSz="483306">
              <a:defRPr/>
            </a:pPr>
            <a:r>
              <a:rPr lang="en-US" dirty="0">
                <a:cs typeface="Segoe UI" panose="020B0502040204020203" pitchFamily="34" charset="0"/>
              </a:rPr>
              <a:t>Unfortunately, this isn’t the whole situation for us to consider. </a:t>
            </a:r>
          </a:p>
          <a:p>
            <a:pPr defTabSz="483306">
              <a:defRPr/>
            </a:pPr>
            <a:endParaRPr lang="en-US" dirty="0">
              <a:cs typeface="Segoe UI" panose="020B0502040204020203" pitchFamily="34" charset="0"/>
            </a:endParaRPr>
          </a:p>
          <a:p>
            <a:pPr defTabSz="483306">
              <a:defRPr/>
            </a:pPr>
            <a:r>
              <a:rPr lang="en-US" b="1" u="sng" dirty="0">
                <a:cs typeface="Segoe UI" panose="020B0502040204020203" pitchFamily="34" charset="0"/>
              </a:rPr>
              <a:t>[Next]</a:t>
            </a:r>
          </a:p>
          <a:p>
            <a:pPr lvl="0"/>
            <a:r>
              <a:rPr lang="en-US" dirty="0">
                <a:cs typeface="Segoe UI" panose="020B0502040204020203" pitchFamily="34" charset="0"/>
              </a:rPr>
              <a:t>Targeting a lower .NET Standard version has an advantage to us as well. Lower versions can run on more platforms; our library can be used in more places.</a:t>
            </a:r>
          </a:p>
          <a:p>
            <a:pPr lvl="0"/>
            <a:endParaRPr lang="en-US" dirty="0">
              <a:cs typeface="Segoe UI" panose="020B0502040204020203" pitchFamily="34" charset="0"/>
            </a:endParaRPr>
          </a:p>
          <a:p>
            <a:pPr lvl="0"/>
            <a:r>
              <a:rPr lang="en-US" dirty="0">
                <a:cs typeface="Segoe UI" panose="020B0502040204020203" pitchFamily="34" charset="0"/>
              </a:rPr>
              <a:t>This may not be a simple decision to make, but there is a general guideline: target the lowest version that gives you the APIs you need. You get the APIs you need to accomplish what your library should do, but also makes your library useful on as many platforms as possible.</a:t>
            </a:r>
          </a:p>
          <a:p>
            <a:pPr lvl="0"/>
            <a:endParaRPr lang="en-US" dirty="0">
              <a:cs typeface="Segoe UI" panose="020B0502040204020203" pitchFamily="34" charset="0"/>
            </a:endParaRPr>
          </a:p>
        </p:txBody>
      </p:sp>
      <p:sp>
        <p:nvSpPr>
          <p:cNvPr id="12" name="Slide Image Placeholder 11"/>
          <p:cNvSpPr>
            <a:spLocks noGrp="1" noRot="1" noChangeAspect="1"/>
          </p:cNvSpPr>
          <p:nvPr>
            <p:ph type="sldImg"/>
          </p:nvPr>
        </p:nvSpPr>
        <p:spPr>
          <a:xfrm>
            <a:off x="457200" y="268288"/>
            <a:ext cx="6400800" cy="3600450"/>
          </a:xfrm>
        </p:spPr>
      </p:sp>
    </p:spTree>
    <p:extLst>
      <p:ext uri="{BB962C8B-B14F-4D97-AF65-F5344CB8AC3E}">
        <p14:creationId xmlns:p14="http://schemas.microsoft.com/office/powerpoint/2010/main" val="3114824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(Base Class Library) and Mono BCL are the same APIs, different implementation. .NET “Core Library” is a similar set of APIs, but different.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5794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b="1" dirty="0"/>
              <a:t>https://docs.microsoft.com/en-us/dotnet/articles/standard/library</a:t>
            </a:r>
          </a:p>
          <a:p>
            <a:pPr marL="0" indent="0">
              <a:buNone/>
            </a:pPr>
            <a:r>
              <a:rPr lang="en-US" sz="1050" b="0" i="0" kern="1200" dirty="0">
                <a:solidFill>
                  <a:schemeClr val="tx1"/>
                </a:solidFill>
                <a:effectLst/>
                <a:latin typeface="Segoe UI" panose="020B0502040204020203" pitchFamily="34" charset="0"/>
                <a:ea typeface="+mn-ea"/>
                <a:cs typeface="Segoe UI" panose="020B0502040204020203" pitchFamily="34" charset="0"/>
              </a:rPr>
              <a:t>The </a:t>
            </a:r>
            <a:r>
              <a:rPr lang="en-US" sz="1050" b="0" i="0" u="sng" kern="1200" dirty="0">
                <a:solidFill>
                  <a:schemeClr val="tx1"/>
                </a:solidFill>
                <a:effectLst/>
                <a:latin typeface="Segoe UI" panose="020B0502040204020203" pitchFamily="34" charset="0"/>
                <a:ea typeface="+mn-ea"/>
                <a:cs typeface="Segoe UI" panose="020B0502040204020203" pitchFamily="34" charset="0"/>
                <a:hlinkClick r:id="rId3"/>
              </a:rPr>
              <a:t>.NET Standard</a:t>
            </a:r>
            <a:r>
              <a:rPr lang="en-US" sz="1050" b="0" i="0" kern="1200" dirty="0">
                <a:solidFill>
                  <a:schemeClr val="tx1"/>
                </a:solidFill>
                <a:effectLst/>
                <a:latin typeface="Segoe UI" panose="020B0502040204020203" pitchFamily="34" charset="0"/>
                <a:ea typeface="+mn-ea"/>
                <a:cs typeface="Segoe UI" panose="020B0502040204020203" pitchFamily="34" charset="0"/>
              </a:rPr>
              <a:t> is a formal specification of .NET APIs that are intended to be available on all .NET implementations. The motivation behind the .NET Standard is establishing greater uniformity in the .NET ecosystem.</a:t>
            </a:r>
            <a:endParaRPr lang="en-US" dirty="0"/>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3CFBB7B-29F3-4A9F-B039-645092B1B4E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8108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Link: </a:t>
            </a:r>
            <a:r>
              <a:rPr lang="en-US" dirty="0">
                <a:hlinkClick r:id="rId3"/>
              </a:rPr>
              <a:t>https://docs.microsoft.com/en-us/dotnet/standard/net-standard</a:t>
            </a:r>
            <a:endParaRPr lang="en-US" dirty="0"/>
          </a:p>
          <a:p>
            <a:endParaRPr lang="en-US" dirty="0"/>
          </a:p>
          <a:p>
            <a:pPr marL="0" indent="0">
              <a:buFont typeface="+mj-lt"/>
              <a:buNone/>
            </a:pPr>
            <a:r>
              <a:rPr lang="en-US" dirty="0"/>
              <a:t>Shows the minimum version of </a:t>
            </a:r>
            <a:r>
              <a:rPr lang="en-US" dirty="0" err="1"/>
              <a:t>.net</a:t>
            </a:r>
            <a:r>
              <a:rPr lang="en-US" dirty="0"/>
              <a:t> standard support for each </a:t>
            </a:r>
            <a:r>
              <a:rPr lang="en-US" dirty="0" err="1"/>
              <a:t>.net</a:t>
            </a:r>
            <a:r>
              <a:rPr lang="en-US" dirty="0"/>
              <a:t> platform.</a:t>
            </a:r>
          </a:p>
          <a:p>
            <a:pPr marL="0" indent="0">
              <a:buFont typeface="+mj-lt"/>
              <a:buNone/>
            </a:pPr>
            <a:r>
              <a:rPr lang="en-US" dirty="0"/>
              <a:t>Next slide will show an animation to explain it more.</a:t>
            </a:r>
            <a:endParaRPr lang="en-CH"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11749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Animation to show the supported </a:t>
            </a:r>
            <a:r>
              <a:rPr lang="en-US" dirty="0" err="1"/>
              <a:t>.net</a:t>
            </a:r>
            <a:r>
              <a:rPr lang="en-US" dirty="0"/>
              <a:t> standard version for all </a:t>
            </a:r>
            <a:r>
              <a:rPr lang="en-US" dirty="0" err="1"/>
              <a:t>.net</a:t>
            </a:r>
            <a:r>
              <a:rPr lang="en-US" dirty="0"/>
              <a:t> platform.</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59441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CC4A70A-AB43-432D-BC12-AA40E3A734C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02426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Decision Tree</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18380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pPr marL="0" lvl="0" indent="0">
              <a:buNone/>
            </a:pPr>
            <a:r>
              <a:rPr lang="en-US" b="1" dirty="0"/>
              <a:t>Demo Script:</a:t>
            </a:r>
            <a:endParaRPr lang="en-US" dirty="0"/>
          </a:p>
          <a:p>
            <a:pPr marL="228600" indent="-228600">
              <a:buFont typeface="+mj-lt"/>
              <a:buAutoNum type="arabicPeriod"/>
            </a:pPr>
            <a:r>
              <a:rPr lang="en-US" dirty="0"/>
              <a:t>Create an empty project and call it NetStandardDemo</a:t>
            </a:r>
          </a:p>
          <a:p>
            <a:pPr marL="228600" indent="-228600">
              <a:buFont typeface="+mj-lt"/>
              <a:buAutoNum type="arabicPeriod"/>
            </a:pPr>
            <a:r>
              <a:rPr lang="en-US" dirty="0"/>
              <a:t>Create a .NET Standard Class library called </a:t>
            </a:r>
            <a:r>
              <a:rPr lang="en-US" dirty="0" err="1"/>
              <a:t>NetStandardLib</a:t>
            </a:r>
            <a:r>
              <a:rPr lang="en-US" dirty="0"/>
              <a:t> and use netstandard2.0</a:t>
            </a:r>
          </a:p>
          <a:p>
            <a:pPr marL="401628" lvl="1" indent="-228600">
              <a:buFont typeface="+mj-lt"/>
              <a:buAutoNum type="arabicPeriod"/>
            </a:pPr>
            <a:r>
              <a:rPr lang="en-US" dirty="0"/>
              <a:t>Rename Class1 to Helper</a:t>
            </a:r>
          </a:p>
          <a:p>
            <a:pPr marL="401628" lvl="1" indent="-228600">
              <a:buFont typeface="+mj-lt"/>
              <a:buAutoNum type="arabicPeriod"/>
            </a:pPr>
            <a:r>
              <a:rPr lang="en-US" dirty="0"/>
              <a:t>Create a static method inside Helper class: </a:t>
            </a:r>
            <a:r>
              <a:rPr lang="en-US" sz="1050" kern="1200" dirty="0">
                <a:solidFill>
                  <a:schemeClr val="tx1"/>
                </a:solidFill>
                <a:effectLst/>
                <a:latin typeface="Segoe UI" panose="020B0502040204020203" pitchFamily="34" charset="0"/>
                <a:ea typeface="+mn-ea"/>
                <a:cs typeface="Segoe UI" panose="020B0502040204020203" pitchFamily="34" charset="0"/>
              </a:rPr>
              <a:t>public</a:t>
            </a:r>
            <a:r>
              <a:rPr lang="en-US" dirty="0"/>
              <a:t> </a:t>
            </a:r>
            <a:r>
              <a:rPr lang="en-US" sz="1050" kern="1200" dirty="0">
                <a:solidFill>
                  <a:schemeClr val="tx1"/>
                </a:solidFill>
                <a:effectLst/>
                <a:latin typeface="Segoe UI" panose="020B0502040204020203" pitchFamily="34" charset="0"/>
                <a:ea typeface="+mn-ea"/>
                <a:cs typeface="Segoe UI" panose="020B0502040204020203" pitchFamily="34" charset="0"/>
              </a:rPr>
              <a:t>static</a:t>
            </a:r>
            <a:r>
              <a:rPr lang="en-US" dirty="0"/>
              <a:t> </a:t>
            </a:r>
            <a:r>
              <a:rPr lang="en-US" sz="1050" kern="1200" dirty="0">
                <a:solidFill>
                  <a:schemeClr val="tx1"/>
                </a:solidFill>
                <a:effectLst/>
                <a:latin typeface="Segoe UI" panose="020B0502040204020203" pitchFamily="34" charset="0"/>
                <a:ea typeface="+mn-ea"/>
                <a:cs typeface="Segoe UI" panose="020B0502040204020203" pitchFamily="34" charset="0"/>
              </a:rPr>
              <a:t>DateTime</a:t>
            </a:r>
            <a:r>
              <a:rPr lang="en-US" dirty="0"/>
              <a:t> GetDate() =&gt; </a:t>
            </a:r>
            <a:r>
              <a:rPr lang="en-US" sz="1050" kern="1200" dirty="0">
                <a:solidFill>
                  <a:schemeClr val="tx1"/>
                </a:solidFill>
                <a:effectLst/>
                <a:latin typeface="Segoe UI" panose="020B0502040204020203" pitchFamily="34" charset="0"/>
                <a:ea typeface="+mn-ea"/>
                <a:cs typeface="Segoe UI" panose="020B0502040204020203" pitchFamily="34" charset="0"/>
              </a:rPr>
              <a:t>DateTime</a:t>
            </a:r>
            <a:r>
              <a:rPr lang="en-US" dirty="0"/>
              <a:t>.Now; </a:t>
            </a:r>
          </a:p>
          <a:p>
            <a:pPr marL="228600" indent="-228600">
              <a:buFont typeface="+mj-lt"/>
              <a:buAutoNum type="arabicPeriod"/>
            </a:pPr>
            <a:r>
              <a:rPr lang="en-US" dirty="0"/>
              <a:t>Create a Console App (.NET Framework) with version 4.6.1</a:t>
            </a:r>
          </a:p>
          <a:p>
            <a:pPr marL="401628" lvl="1" indent="-228600">
              <a:buFont typeface="+mj-lt"/>
              <a:buAutoNum type="arabicPeriod"/>
            </a:pPr>
            <a:r>
              <a:rPr lang="en-US" dirty="0"/>
              <a:t>Add a reference to </a:t>
            </a:r>
            <a:r>
              <a:rPr lang="en-US" dirty="0" err="1"/>
              <a:t>NetStandardLib</a:t>
            </a:r>
            <a:r>
              <a:rPr lang="en-US" dirty="0"/>
              <a:t> project.</a:t>
            </a:r>
          </a:p>
          <a:p>
            <a:pPr marL="401628" lvl="1" indent="-228600">
              <a:buFont typeface="+mj-lt"/>
              <a:buAutoNum type="arabicPeriod"/>
            </a:pPr>
            <a:r>
              <a:rPr lang="en-US" dirty="0"/>
              <a:t>Call GetDate() method from NetStandardLib</a:t>
            </a:r>
          </a:p>
          <a:p>
            <a:pPr marL="228600" indent="-228600">
              <a:buFont typeface="+mj-lt"/>
              <a:buAutoNum type="arabicPeriod"/>
            </a:pPr>
            <a:r>
              <a:rPr lang="en-US" dirty="0"/>
              <a:t>Create a Console App (.NET Core)</a:t>
            </a:r>
          </a:p>
          <a:p>
            <a:pPr marL="401628" lvl="1" indent="-228600">
              <a:buFont typeface="+mj-lt"/>
              <a:buAutoNum type="arabicPeriod"/>
            </a:pPr>
            <a:r>
              <a:rPr lang="en-US" dirty="0"/>
              <a:t>Add a reference to </a:t>
            </a:r>
            <a:r>
              <a:rPr lang="en-US" dirty="0" err="1"/>
              <a:t>NetStandardLib</a:t>
            </a:r>
            <a:r>
              <a:rPr lang="en-US" dirty="0"/>
              <a:t> project</a:t>
            </a:r>
          </a:p>
          <a:p>
            <a:pPr marL="401628" lvl="1" indent="-228600">
              <a:buFont typeface="+mj-lt"/>
              <a:buAutoNum type="arabicPeriod"/>
            </a:pPr>
            <a:r>
              <a:rPr lang="en-US" dirty="0"/>
              <a:t>Call GetDate() method from </a:t>
            </a:r>
            <a:r>
              <a:rPr lang="en-US" dirty="0" err="1"/>
              <a:t>NetStandardLib</a:t>
            </a:r>
            <a:endParaRPr lang="en-US" dirty="0"/>
          </a:p>
          <a:p>
            <a:pPr marL="401628" lvl="1" indent="-228600">
              <a:buFont typeface="+mj-lt"/>
              <a:buAutoNum type="arabicPeriod"/>
            </a:pPr>
            <a:endParaRPr lang="en-US" dirty="0"/>
          </a:p>
          <a:p>
            <a:pPr marL="0" lvl="0" indent="0" algn="l">
              <a:buFont typeface="+mj-lt"/>
              <a:buNone/>
            </a:pPr>
            <a:r>
              <a:rPr lang="en-US" dirty="0"/>
              <a:t>Show that you can  reference .NET standard lib and you can try with .NET framework 4.8 also.</a:t>
            </a:r>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3CFBB7B-29F3-4A9F-B039-645092B1B4E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3127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1176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6791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.NET is fast. Really fast! That means applications provide better response times and require less compute power. StackOverflow serves 5.3M page views a day on just 9 servers!</a:t>
            </a:r>
          </a:p>
          <a:p>
            <a:r>
              <a:rPr lang="en-US" dirty="0"/>
              <a:t>The popular </a:t>
            </a:r>
            <a:r>
              <a:rPr lang="en-US" u="sng" dirty="0">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hlinkClick r:id="rId3"/>
              </a:rPr>
              <a:t>https://www.techempower.com/benchmarks/#section=data-r14&amp;hw=ph&amp;test=plaintext</a:t>
            </a:r>
            <a:endParaRPr lang="en-US" dirty="0"/>
          </a:p>
          <a:p>
            <a:endParaRPr lang="en-US" dirty="0"/>
          </a:p>
          <a:p>
            <a:r>
              <a:rPr lang="en-US" dirty="0"/>
              <a:t>The community has played a crucial role in performance work for the .NET stack. </a:t>
            </a:r>
          </a:p>
          <a:p>
            <a:r>
              <a:rPr lang="en-US" dirty="0"/>
              <a:t>https://blogs.msdn.microsoft.com/dotnet/tag/performance/</a:t>
            </a:r>
          </a:p>
          <a:p>
            <a:endParaRPr lang="en-US" dirty="0"/>
          </a:p>
        </p:txBody>
      </p:sp>
      <p:sp>
        <p:nvSpPr>
          <p:cNvPr id="4" name="Slide Number Placeholder 3"/>
          <p:cNvSpPr>
            <a:spLocks noGrp="1"/>
          </p:cNvSpPr>
          <p:nvPr>
            <p:ph type="sldNum" sz="quarter" idx="10"/>
          </p:nvPr>
        </p:nvSpPr>
        <p:spPr/>
        <p:txBody>
          <a:bodyPr/>
          <a:lstStyle/>
          <a:p>
            <a:pPr marL="0" marR="0" lvl="0" indent="0" algn="r" defTabSz="914295"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295"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C439D571-BAE9-452E-94E1-F9F2962948E8}"/>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https://github.com/dotnet-presentations/home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79703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5544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31329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pPr marL="0" lvl="0" indent="0">
              <a:buNone/>
            </a:pPr>
            <a:r>
              <a:rPr lang="en-US" dirty="0"/>
              <a:t>https://learn.microsoft.com/en-us/dotnet/csharp/</a:t>
            </a:r>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3CFBB7B-29F3-4A9F-B039-645092B1B4E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36854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C54E88E-0A35-46A4-BA16-DDC44FCADBF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6656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There are two implementations of WPF:</a:t>
            </a:r>
          </a:p>
          <a:p>
            <a:pPr algn="l"/>
            <a:endParaRPr lang="en-US" b="0" i="0" dirty="0">
              <a:solidFill>
                <a:srgbClr val="E6E6E6"/>
              </a:solidFill>
              <a:effectLst/>
              <a:latin typeface="Segoe UI" panose="020B0502040204020203" pitchFamily="34" charset="0"/>
            </a:endParaRPr>
          </a:p>
          <a:p>
            <a:pPr algn="l">
              <a:buFont typeface="+mj-lt"/>
              <a:buNone/>
            </a:pPr>
            <a:r>
              <a:rPr lang="en-US" b="1" i="0" dirty="0">
                <a:solidFill>
                  <a:srgbClr val="E6E6E6"/>
                </a:solidFill>
                <a:effectLst/>
                <a:latin typeface="Segoe UI" panose="020B0502040204020203" pitchFamily="34" charset="0"/>
              </a:rPr>
              <a:t>1. .NET</a:t>
            </a:r>
            <a:r>
              <a:rPr lang="en-US" b="0" i="0" dirty="0">
                <a:solidFill>
                  <a:srgbClr val="E6E6E6"/>
                </a:solidFill>
                <a:effectLst/>
                <a:latin typeface="Segoe UI" panose="020B0502040204020203" pitchFamily="34" charset="0"/>
              </a:rPr>
              <a:t> version (this guide):</a:t>
            </a:r>
          </a:p>
          <a:p>
            <a:pPr algn="l">
              <a:buFont typeface="+mj-lt"/>
              <a:buNone/>
            </a:pPr>
            <a:r>
              <a:rPr lang="en-US" b="0" i="0" dirty="0">
                <a:solidFill>
                  <a:srgbClr val="E6E6E6"/>
                </a:solidFill>
                <a:effectLst/>
                <a:latin typeface="Segoe UI" panose="020B0502040204020203" pitchFamily="34" charset="0"/>
              </a:rPr>
              <a:t>An open-source implementation of WPF hosted on </a:t>
            </a:r>
            <a:r>
              <a:rPr lang="en-US" b="0" i="0" u="none" strike="noStrike" dirty="0">
                <a:solidFill>
                  <a:srgbClr val="E6E6E6"/>
                </a:solidFill>
                <a:effectLst/>
                <a:latin typeface="Segoe UI" panose="020B0502040204020203" pitchFamily="34" charset="0"/>
                <a:hlinkClick r:id="rId3"/>
              </a:rPr>
              <a:t>GitHub</a:t>
            </a:r>
            <a:r>
              <a:rPr lang="en-US" b="0" i="0" dirty="0">
                <a:solidFill>
                  <a:srgbClr val="E6E6E6"/>
                </a:solidFill>
                <a:effectLst/>
                <a:latin typeface="Segoe UI" panose="020B0502040204020203" pitchFamily="34" charset="0"/>
              </a:rPr>
              <a:t>, which runs on .NET 5 or higher (including .NET Core 3.1). The XAML designer requires, at a minimum, </a:t>
            </a:r>
            <a:r>
              <a:rPr lang="en-US" b="0" i="0" u="none" strike="noStrike" dirty="0">
                <a:solidFill>
                  <a:srgbClr val="E6E6E6"/>
                </a:solidFill>
                <a:effectLst/>
                <a:latin typeface="Segoe UI" panose="020B0502040204020203" pitchFamily="34" charset="0"/>
                <a:hlinkClick r:id="rId4"/>
              </a:rPr>
              <a:t>Visual Studio 2019 version 16.8</a:t>
            </a:r>
            <a:r>
              <a:rPr lang="en-US" b="0" i="0" dirty="0">
                <a:solidFill>
                  <a:srgbClr val="E6E6E6"/>
                </a:solidFill>
                <a:effectLst/>
                <a:latin typeface="Segoe UI" panose="020B0502040204020203" pitchFamily="34" charset="0"/>
              </a:rPr>
              <a:t>. Even though .NET is a cross-platform technology, WPF isn't and only runs on Windows.</a:t>
            </a:r>
          </a:p>
          <a:p>
            <a:pPr algn="l">
              <a:buFont typeface="+mj-lt"/>
              <a:buAutoNum type="arabicPeriod"/>
            </a:pPr>
            <a:endParaRPr lang="en-US" b="1" i="0" dirty="0">
              <a:solidFill>
                <a:srgbClr val="E6E6E6"/>
              </a:solidFill>
              <a:effectLst/>
              <a:latin typeface="Segoe UI" panose="020B0502040204020203" pitchFamily="34" charset="0"/>
            </a:endParaRPr>
          </a:p>
          <a:p>
            <a:pPr algn="l">
              <a:buFont typeface="+mj-lt"/>
              <a:buNone/>
            </a:pPr>
            <a:r>
              <a:rPr lang="en-US" b="1" i="0" dirty="0">
                <a:solidFill>
                  <a:srgbClr val="E6E6E6"/>
                </a:solidFill>
                <a:effectLst/>
                <a:latin typeface="Segoe UI" panose="020B0502040204020203" pitchFamily="34" charset="0"/>
              </a:rPr>
              <a:t>2. NET Framework 4</a:t>
            </a:r>
            <a:r>
              <a:rPr lang="en-US" b="0" i="0" dirty="0">
                <a:solidFill>
                  <a:srgbClr val="E6E6E6"/>
                </a:solidFill>
                <a:effectLst/>
                <a:latin typeface="Segoe UI" panose="020B0502040204020203" pitchFamily="34" charset="0"/>
              </a:rPr>
              <a:t> version:</a:t>
            </a:r>
          </a:p>
          <a:p>
            <a:pPr algn="l">
              <a:buFont typeface="+mj-lt"/>
              <a:buNone/>
            </a:pPr>
            <a:endParaRPr lang="en-US" b="0" i="0" dirty="0">
              <a:solidFill>
                <a:srgbClr val="E6E6E6"/>
              </a:solidFill>
              <a:effectLst/>
              <a:latin typeface="Segoe UI" panose="020B0502040204020203" pitchFamily="34" charset="0"/>
            </a:endParaRPr>
          </a:p>
          <a:p>
            <a:pPr algn="l">
              <a:buFont typeface="+mj-lt"/>
              <a:buNone/>
            </a:pPr>
            <a:r>
              <a:rPr lang="en-US" b="0" i="0" dirty="0">
                <a:solidFill>
                  <a:srgbClr val="E6E6E6"/>
                </a:solidFill>
                <a:effectLst/>
                <a:latin typeface="Segoe UI" panose="020B0502040204020203" pitchFamily="34" charset="0"/>
              </a:rPr>
              <a:t>The .NET Framework implementation of WPF that's supported by Visual Studio 2019 and Visual Studio 2017.</a:t>
            </a:r>
          </a:p>
          <a:p>
            <a:pPr algn="l">
              <a:buFont typeface="+mj-lt"/>
              <a:buNone/>
            </a:pPr>
            <a:r>
              <a:rPr lang="en-US" b="0" i="0" dirty="0">
                <a:solidFill>
                  <a:srgbClr val="E6E6E6"/>
                </a:solidFill>
                <a:effectLst/>
                <a:latin typeface="Segoe UI" panose="020B0502040204020203" pitchFamily="34" charset="0"/>
              </a:rPr>
              <a:t>.NET Framework 4 is a Windows-only version of .NET and is considered a Windows Operating System component. This version of WPF is distributed with .NET Framework. For more information about the .NET Framework version of WPF, see </a:t>
            </a:r>
            <a:r>
              <a:rPr lang="en-US" b="0" i="0" u="none" strike="noStrike" dirty="0">
                <a:solidFill>
                  <a:srgbClr val="E6E6E6"/>
                </a:solidFill>
                <a:effectLst/>
                <a:latin typeface="Segoe UI" panose="020B0502040204020203" pitchFamily="34" charset="0"/>
                <a:hlinkClick r:id="rId5"/>
              </a:rPr>
              <a:t>Introduction to WPF for .NET Framework</a:t>
            </a:r>
            <a:r>
              <a:rPr lang="en-US" b="0" i="0" dirty="0">
                <a:solidFill>
                  <a:srgbClr val="E6E6E6"/>
                </a:solidFill>
                <a:effectLst/>
                <a:latin typeface="Segoe UI" panose="020B0502040204020203" pitchFamily="34" charset="0"/>
              </a:rPr>
              <a:t>.</a:t>
            </a:r>
          </a:p>
          <a:p>
            <a:pPr marL="0" indent="0" algn="l">
              <a:buNone/>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99764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273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83404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9CDCFE"/>
                </a:solidFill>
                <a:effectLst/>
                <a:latin typeface="SFMono-Regular"/>
              </a:rPr>
              <a:t>1. </a:t>
            </a:r>
            <a:r>
              <a:rPr lang="en-US" b="0" i="0" dirty="0" err="1">
                <a:solidFill>
                  <a:srgbClr val="9CDCFE"/>
                </a:solidFill>
                <a:effectLst/>
                <a:latin typeface="SFMono-Regular"/>
              </a:rPr>
              <a:t>StartupUri</a:t>
            </a:r>
            <a:r>
              <a:rPr lang="en-US" b="0" i="0" dirty="0">
                <a:solidFill>
                  <a:srgbClr val="569CD6"/>
                </a:solidFill>
                <a:effectLst/>
                <a:latin typeface="SFMono-Regular"/>
              </a:rPr>
              <a:t>=</a:t>
            </a:r>
            <a:r>
              <a:rPr lang="en-US" b="0" i="0" dirty="0">
                <a:solidFill>
                  <a:srgbClr val="CE9178"/>
                </a:solidFill>
                <a:effectLst/>
                <a:latin typeface="SFMono-Regular"/>
              </a:rPr>
              <a:t>“</a:t>
            </a:r>
            <a:r>
              <a:rPr lang="en-US" b="0" i="0" dirty="0" err="1">
                <a:solidFill>
                  <a:srgbClr val="CE9178"/>
                </a:solidFill>
                <a:effectLst/>
                <a:latin typeface="SFMono-Regular"/>
              </a:rPr>
              <a:t>NameSpace</a:t>
            </a:r>
            <a:r>
              <a:rPr lang="en-US" b="0" i="0" dirty="0">
                <a:solidFill>
                  <a:srgbClr val="CE9178"/>
                </a:solidFill>
                <a:effectLst/>
                <a:latin typeface="SFMono-Regular"/>
              </a:rPr>
              <a:t>/</a:t>
            </a:r>
            <a:r>
              <a:rPr lang="en-US" b="0" i="0" dirty="0" err="1">
                <a:solidFill>
                  <a:srgbClr val="CE9178"/>
                </a:solidFill>
                <a:effectLst/>
                <a:latin typeface="SFMono-Regular"/>
              </a:rPr>
              <a:t>Window.xaml</a:t>
            </a:r>
            <a:r>
              <a:rPr lang="en-US" b="0" i="0" dirty="0">
                <a:solidFill>
                  <a:srgbClr val="CE9178"/>
                </a:solidFill>
                <a:effectLst/>
                <a:latin typeface="SFMono-Regular"/>
              </a:rPr>
              <a:t>"</a:t>
            </a:r>
            <a:endParaRPr lang="en-US" dirty="0"/>
          </a:p>
          <a:p>
            <a:endParaRPr lang="en-US" dirty="0"/>
          </a:p>
          <a:p>
            <a:r>
              <a:rPr lang="en-US" b="0" i="0" dirty="0">
                <a:solidFill>
                  <a:srgbClr val="569CD6"/>
                </a:solidFill>
                <a:effectLst/>
                <a:latin typeface="SFMono-Regular"/>
              </a:rPr>
              <a:t>2. &lt;</a:t>
            </a:r>
            <a:r>
              <a:rPr lang="en-US" b="0" i="0" dirty="0" err="1">
                <a:solidFill>
                  <a:srgbClr val="569CD6"/>
                </a:solidFill>
                <a:effectLst/>
                <a:latin typeface="SFMono-Regular"/>
              </a:rPr>
              <a:t>Application.MainWindow</a:t>
            </a:r>
            <a:r>
              <a:rPr lang="en-US" b="0" i="0" dirty="0">
                <a:solidFill>
                  <a:srgbClr val="569CD6"/>
                </a:solidFill>
                <a:effectLst/>
                <a:latin typeface="SFMono-Regular"/>
              </a:rPr>
              <a:t>&gt;</a:t>
            </a:r>
            <a:r>
              <a:rPr lang="en-US" b="0" i="0" dirty="0">
                <a:solidFill>
                  <a:srgbClr val="E6E6E6"/>
                </a:solidFill>
                <a:effectLst/>
                <a:latin typeface="SFMono-Regular"/>
              </a:rPr>
              <a:t> </a:t>
            </a:r>
            <a:r>
              <a:rPr lang="en-US" b="0" i="0" dirty="0">
                <a:solidFill>
                  <a:srgbClr val="569CD6"/>
                </a:solidFill>
                <a:effectLst/>
                <a:latin typeface="SFMono-Regular"/>
              </a:rPr>
              <a:t>&lt;local:Window2 </a:t>
            </a:r>
            <a:r>
              <a:rPr lang="en-US" b="0" i="0" dirty="0">
                <a:solidFill>
                  <a:srgbClr val="9CDCFE"/>
                </a:solidFill>
                <a:effectLst/>
                <a:latin typeface="SFMono-Regular"/>
              </a:rPr>
              <a:t>Visibility</a:t>
            </a:r>
            <a:r>
              <a:rPr lang="en-US" b="0" i="0" dirty="0">
                <a:solidFill>
                  <a:srgbClr val="569CD6"/>
                </a:solidFill>
                <a:effectLst/>
                <a:latin typeface="SFMono-Regular"/>
              </a:rPr>
              <a:t>=</a:t>
            </a:r>
            <a:r>
              <a:rPr lang="en-US" b="0" i="0" dirty="0">
                <a:solidFill>
                  <a:srgbClr val="CE9178"/>
                </a:solidFill>
                <a:effectLst/>
                <a:latin typeface="SFMono-Regular"/>
              </a:rPr>
              <a:t>"Visible"</a:t>
            </a:r>
            <a:r>
              <a:rPr lang="en-US" b="0" i="0" dirty="0">
                <a:solidFill>
                  <a:srgbClr val="569CD6"/>
                </a:solidFill>
                <a:effectLst/>
                <a:latin typeface="SFMono-Regular"/>
              </a:rPr>
              <a:t> /&gt;</a:t>
            </a:r>
            <a:r>
              <a:rPr lang="en-US" b="0" i="0" dirty="0">
                <a:solidFill>
                  <a:srgbClr val="E6E6E6"/>
                </a:solidFill>
                <a:effectLst/>
                <a:latin typeface="SFMono-Regular"/>
              </a:rPr>
              <a:t> </a:t>
            </a:r>
            <a:r>
              <a:rPr lang="en-US" b="0" i="0" dirty="0">
                <a:solidFill>
                  <a:srgbClr val="569CD6"/>
                </a:solidFill>
                <a:effectLst/>
                <a:latin typeface="SFMono-Regular"/>
              </a:rPr>
              <a:t>&lt;/</a:t>
            </a:r>
            <a:r>
              <a:rPr lang="en-US" b="0" i="0" dirty="0" err="1">
                <a:solidFill>
                  <a:srgbClr val="569CD6"/>
                </a:solidFill>
                <a:effectLst/>
                <a:latin typeface="SFMono-Regular"/>
              </a:rPr>
              <a:t>Application.MainWindow</a:t>
            </a:r>
            <a:r>
              <a:rPr lang="en-US" b="0" i="0" dirty="0">
                <a:solidFill>
                  <a:srgbClr val="569CD6"/>
                </a:solidFill>
                <a:effectLst/>
                <a:latin typeface="SFMono-Regular"/>
              </a:rPr>
              <a:t>&gt;</a:t>
            </a:r>
          </a:p>
          <a:p>
            <a:endParaRPr lang="en-US" b="0" i="0" dirty="0">
              <a:solidFill>
                <a:srgbClr val="569CD6"/>
              </a:solidFill>
              <a:effectLst/>
              <a:latin typeface="SFMono-Regular"/>
            </a:endParaRPr>
          </a:p>
          <a:p>
            <a:endParaRPr lang="en-US" b="0" i="0" dirty="0">
              <a:solidFill>
                <a:srgbClr val="569CD6"/>
              </a:solidFill>
              <a:effectLst/>
              <a:latin typeface="SFMono-Regular"/>
            </a:endParaRPr>
          </a:p>
          <a:p>
            <a:r>
              <a:rPr lang="en-US" b="0" i="0" dirty="0">
                <a:solidFill>
                  <a:srgbClr val="569CD6"/>
                </a:solidFill>
                <a:effectLst/>
                <a:latin typeface="SFMono-Regular"/>
              </a:rPr>
              <a:t>3.</a:t>
            </a:r>
          </a:p>
          <a:p>
            <a:endParaRPr lang="en-US" b="0" i="0" dirty="0">
              <a:solidFill>
                <a:srgbClr val="569CD6"/>
              </a:solidFill>
              <a:effectLst/>
              <a:latin typeface="SFMono-Regular"/>
            </a:endParaRPr>
          </a:p>
          <a:p>
            <a:r>
              <a:rPr lang="en-US" b="0" i="0" dirty="0">
                <a:solidFill>
                  <a:srgbClr val="569CD6"/>
                </a:solidFill>
                <a:effectLst/>
                <a:latin typeface="SFMono-Regular"/>
              </a:rPr>
              <a:t>private</a:t>
            </a:r>
            <a:r>
              <a:rPr lang="en-US" b="0" i="0" dirty="0">
                <a:solidFill>
                  <a:srgbClr val="E6E6E6"/>
                </a:solidFill>
                <a:effectLst/>
                <a:latin typeface="SFMono-Regular"/>
              </a:rPr>
              <a:t> </a:t>
            </a:r>
            <a:r>
              <a:rPr lang="en-US" b="0" i="0" dirty="0">
                <a:solidFill>
                  <a:srgbClr val="569CD6"/>
                </a:solidFill>
                <a:effectLst/>
                <a:latin typeface="SFMono-Regular"/>
              </a:rPr>
              <a:t>void</a:t>
            </a:r>
            <a:r>
              <a:rPr lang="en-US" b="0" i="0" dirty="0">
                <a:solidFill>
                  <a:srgbClr val="E6E6E6"/>
                </a:solidFill>
                <a:effectLst/>
                <a:latin typeface="SFMono-Regular"/>
              </a:rPr>
              <a:t> </a:t>
            </a:r>
            <a:r>
              <a:rPr lang="en-US" b="0" i="0" dirty="0" err="1">
                <a:solidFill>
                  <a:srgbClr val="01CFFF"/>
                </a:solidFill>
                <a:effectLst/>
                <a:latin typeface="SFMono-Regular"/>
              </a:rPr>
              <a:t>Application_Startup</a:t>
            </a:r>
            <a:r>
              <a:rPr lang="en-US" b="0" i="0" dirty="0">
                <a:solidFill>
                  <a:srgbClr val="E6E6E6"/>
                </a:solidFill>
                <a:effectLst/>
                <a:latin typeface="SFMono-Regular"/>
              </a:rPr>
              <a:t>(</a:t>
            </a:r>
            <a:r>
              <a:rPr lang="en-US" b="0" i="0" dirty="0">
                <a:solidFill>
                  <a:srgbClr val="569CD6"/>
                </a:solidFill>
                <a:effectLst/>
                <a:latin typeface="SFMono-Regular"/>
              </a:rPr>
              <a:t>object</a:t>
            </a:r>
            <a:r>
              <a:rPr lang="en-US" b="0" i="0" dirty="0">
                <a:solidFill>
                  <a:srgbClr val="E6E6E6"/>
                </a:solidFill>
                <a:effectLst/>
                <a:latin typeface="SFMono-Regular"/>
              </a:rPr>
              <a:t> sender, </a:t>
            </a:r>
            <a:r>
              <a:rPr lang="en-US" b="0" i="0" dirty="0" err="1">
                <a:solidFill>
                  <a:srgbClr val="E6E6E6"/>
                </a:solidFill>
                <a:effectLst/>
                <a:latin typeface="SFMono-Regular"/>
              </a:rPr>
              <a:t>StartupEventArgs</a:t>
            </a:r>
            <a:r>
              <a:rPr lang="en-US" b="0" i="0" dirty="0">
                <a:solidFill>
                  <a:srgbClr val="E6E6E6"/>
                </a:solidFill>
                <a:effectLst/>
                <a:latin typeface="SFMono-Regular"/>
              </a:rPr>
              <a:t> e) </a:t>
            </a:r>
          </a:p>
          <a:p>
            <a:r>
              <a:rPr lang="en-US" b="0" i="0" dirty="0">
                <a:solidFill>
                  <a:srgbClr val="E6E6E6"/>
                </a:solidFill>
                <a:effectLst/>
                <a:latin typeface="SFMono-Regular"/>
              </a:rPr>
              <a:t>{ 	</a:t>
            </a:r>
          </a:p>
          <a:p>
            <a:r>
              <a:rPr lang="en-US" b="0" i="0" dirty="0">
                <a:solidFill>
                  <a:srgbClr val="E6E6E6"/>
                </a:solidFill>
                <a:effectLst/>
                <a:latin typeface="SFMono-Regular"/>
              </a:rPr>
              <a:t>	</a:t>
            </a:r>
            <a:r>
              <a:rPr lang="en-US" b="0" i="0" dirty="0">
                <a:solidFill>
                  <a:srgbClr val="63B456"/>
                </a:solidFill>
                <a:effectLst/>
                <a:latin typeface="SFMono-Regular"/>
              </a:rPr>
              <a:t>// Create the window</a:t>
            </a:r>
            <a:r>
              <a:rPr lang="en-US" b="0" i="0" dirty="0">
                <a:solidFill>
                  <a:srgbClr val="E6E6E6"/>
                </a:solidFill>
                <a:effectLst/>
                <a:latin typeface="SFMono-Regular"/>
              </a:rPr>
              <a:t> </a:t>
            </a:r>
          </a:p>
          <a:p>
            <a:r>
              <a:rPr lang="en-US" b="0" i="0" dirty="0">
                <a:solidFill>
                  <a:srgbClr val="E6E6E6"/>
                </a:solidFill>
                <a:effectLst/>
                <a:latin typeface="SFMono-Regular"/>
              </a:rPr>
              <a:t>	Window1 window = </a:t>
            </a:r>
            <a:r>
              <a:rPr lang="en-US" b="0" i="0" dirty="0">
                <a:solidFill>
                  <a:srgbClr val="569CD6"/>
                </a:solidFill>
                <a:effectLst/>
                <a:latin typeface="SFMono-Regular"/>
              </a:rPr>
              <a:t>new</a:t>
            </a:r>
            <a:r>
              <a:rPr lang="en-US" b="0" i="0" dirty="0">
                <a:solidFill>
                  <a:srgbClr val="E6E6E6"/>
                </a:solidFill>
                <a:effectLst/>
                <a:latin typeface="SFMono-Regular"/>
              </a:rPr>
              <a:t> Window1(); </a:t>
            </a:r>
          </a:p>
          <a:p>
            <a:r>
              <a:rPr lang="en-US" b="0" i="0" dirty="0">
                <a:solidFill>
                  <a:srgbClr val="E6E6E6"/>
                </a:solidFill>
                <a:effectLst/>
                <a:latin typeface="SFMono-Regular"/>
              </a:rPr>
              <a:t>	</a:t>
            </a:r>
          </a:p>
          <a:p>
            <a:r>
              <a:rPr lang="en-US" b="0" i="0" dirty="0">
                <a:solidFill>
                  <a:srgbClr val="E6E6E6"/>
                </a:solidFill>
                <a:effectLst/>
                <a:latin typeface="SFMono-Regular"/>
              </a:rPr>
              <a:t>	//Set Main Window and Show</a:t>
            </a:r>
          </a:p>
          <a:p>
            <a:r>
              <a:rPr lang="en-US" b="0" i="0" dirty="0">
                <a:solidFill>
                  <a:srgbClr val="E6E6E6"/>
                </a:solidFill>
                <a:effectLst/>
                <a:latin typeface="SFMono-Regular"/>
              </a:rPr>
              <a:t>	</a:t>
            </a:r>
            <a:r>
              <a:rPr lang="en-US" b="0" i="0" dirty="0" err="1">
                <a:solidFill>
                  <a:srgbClr val="E6E6E6"/>
                </a:solidFill>
                <a:effectLst/>
                <a:latin typeface="SFMono-Regular"/>
              </a:rPr>
              <a:t>Application.Current.MainWindow</a:t>
            </a:r>
            <a:r>
              <a:rPr lang="en-US" b="0" i="0" dirty="0">
                <a:solidFill>
                  <a:srgbClr val="E6E6E6"/>
                </a:solidFill>
                <a:effectLst/>
                <a:latin typeface="SFMono-Regular"/>
              </a:rPr>
              <a:t> = </a:t>
            </a:r>
            <a:r>
              <a:rPr lang="en-US" b="0" i="0" dirty="0">
                <a:solidFill>
                  <a:srgbClr val="569CD6"/>
                </a:solidFill>
                <a:effectLst/>
                <a:latin typeface="SFMono-Regular"/>
              </a:rPr>
              <a:t>new</a:t>
            </a:r>
            <a:r>
              <a:rPr lang="en-US" b="0" i="0" dirty="0">
                <a:solidFill>
                  <a:srgbClr val="E6E6E6"/>
                </a:solidFill>
                <a:effectLst/>
                <a:latin typeface="SFMono-Regular"/>
              </a:rPr>
              <a:t> Window1(); </a:t>
            </a:r>
          </a:p>
          <a:p>
            <a:r>
              <a:rPr lang="en-US" b="0" i="0" dirty="0">
                <a:solidFill>
                  <a:srgbClr val="E6E6E6"/>
                </a:solidFill>
                <a:effectLst/>
                <a:latin typeface="SFMono-Regular"/>
              </a:rPr>
              <a:t>	</a:t>
            </a:r>
            <a:r>
              <a:rPr lang="en-US" b="0" i="0" dirty="0" err="1">
                <a:solidFill>
                  <a:srgbClr val="E6E6E6"/>
                </a:solidFill>
                <a:effectLst/>
                <a:latin typeface="SFMono-Regular"/>
              </a:rPr>
              <a:t>Application.Current.MainWindow.Show</a:t>
            </a:r>
            <a:r>
              <a:rPr lang="en-US" b="0" i="0" dirty="0">
                <a:solidFill>
                  <a:srgbClr val="E6E6E6"/>
                </a:solidFill>
                <a:effectLst/>
                <a:latin typeface="SFMono-Regular"/>
              </a:rPr>
              <a:t>();</a:t>
            </a:r>
          </a:p>
          <a:p>
            <a:r>
              <a:rPr lang="en-US" b="0" i="0" dirty="0">
                <a:solidFill>
                  <a:srgbClr val="E6E6E6"/>
                </a:solidFill>
                <a:effectLst/>
                <a:latin typeface="SFMono-Regular"/>
              </a:rPr>
              <a:t>	</a:t>
            </a:r>
          </a:p>
          <a:p>
            <a:r>
              <a:rPr lang="en-US" b="0" i="0" dirty="0">
                <a:solidFill>
                  <a:srgbClr val="E6E6E6"/>
                </a:solidFill>
                <a:effectLst/>
                <a:latin typeface="SFMono-Regular"/>
              </a:rPr>
              <a:t>	</a:t>
            </a:r>
            <a:r>
              <a:rPr lang="en-US" b="0" i="0" dirty="0">
                <a:solidFill>
                  <a:srgbClr val="63B456"/>
                </a:solidFill>
                <a:effectLst/>
                <a:latin typeface="SFMono-Regular"/>
              </a:rPr>
              <a:t>// Or Just Open the window</a:t>
            </a:r>
            <a:r>
              <a:rPr lang="en-US" b="0" i="0" dirty="0">
                <a:solidFill>
                  <a:srgbClr val="E6E6E6"/>
                </a:solidFill>
                <a:effectLst/>
                <a:latin typeface="SFMono-Regular"/>
              </a:rPr>
              <a:t> </a:t>
            </a:r>
          </a:p>
          <a:p>
            <a:r>
              <a:rPr lang="en-US" b="0" i="0" dirty="0">
                <a:solidFill>
                  <a:srgbClr val="E6E6E6"/>
                </a:solidFill>
                <a:effectLst/>
                <a:latin typeface="SFMono-Regular"/>
              </a:rPr>
              <a:t>	</a:t>
            </a:r>
            <a:r>
              <a:rPr lang="en-US" b="0" i="0" dirty="0" err="1">
                <a:solidFill>
                  <a:srgbClr val="E6E6E6"/>
                </a:solidFill>
                <a:effectLst/>
                <a:latin typeface="SFMono-Regular"/>
              </a:rPr>
              <a:t>window.Show</a:t>
            </a:r>
            <a:r>
              <a:rPr lang="en-US" b="0" i="0" dirty="0">
                <a:solidFill>
                  <a:srgbClr val="E6E6E6"/>
                </a:solidFill>
                <a:effectLst/>
                <a:latin typeface="SFMono-Regular"/>
              </a:rPr>
              <a:t>(); </a:t>
            </a:r>
          </a:p>
          <a:p>
            <a:r>
              <a:rPr lang="en-US" b="0" i="0" dirty="0">
                <a:solidFill>
                  <a:srgbClr val="E6E6E6"/>
                </a:solidFill>
                <a:effectLst/>
                <a:latin typeface="SFMono-Regular"/>
              </a:rPr>
              <a:t>}</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0311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pPr marL="0" lvl="0" indent="0">
              <a:buNone/>
            </a:pPr>
            <a:r>
              <a:rPr lang="en-US" dirty="0"/>
              <a:t>Show Code Behinds, </a:t>
            </a:r>
            <a:r>
              <a:rPr lang="en-US" dirty="0" err="1"/>
              <a:t>App.XAML</a:t>
            </a:r>
            <a:endParaRPr lang="en-US" dirty="0"/>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3CFBB7B-29F3-4A9F-B039-645092B1B4E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12101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 window is divided into two areas: the non-client area and client area.</a:t>
            </a:r>
          </a:p>
          <a:p>
            <a:pPr algn="l"/>
            <a:r>
              <a:rPr lang="en-US" b="0" i="0" dirty="0">
                <a:solidFill>
                  <a:srgbClr val="E6E6E6"/>
                </a:solidFill>
                <a:effectLst/>
                <a:latin typeface="Segoe UI" panose="020B0502040204020203" pitchFamily="34" charset="0"/>
              </a:rPr>
              <a:t>The </a:t>
            </a:r>
            <a:r>
              <a:rPr lang="en-US" b="0" i="1" dirty="0">
                <a:solidFill>
                  <a:srgbClr val="E6E6E6"/>
                </a:solidFill>
                <a:effectLst/>
                <a:latin typeface="Segoe UI" panose="020B0502040204020203" pitchFamily="34" charset="0"/>
              </a:rPr>
              <a:t>non-client area</a:t>
            </a:r>
            <a:r>
              <a:rPr lang="en-US" b="0" i="0" dirty="0">
                <a:solidFill>
                  <a:srgbClr val="E6E6E6"/>
                </a:solidFill>
                <a:effectLst/>
                <a:latin typeface="Segoe UI" panose="020B0502040204020203" pitchFamily="34" charset="0"/>
              </a:rPr>
              <a:t> of a window is implemented by WPF and includes the parts of a window that are common to most windows, including the following:</a:t>
            </a:r>
          </a:p>
          <a:p>
            <a:pPr algn="l">
              <a:buFont typeface="Arial" panose="020B0604020202020204" pitchFamily="34" charset="0"/>
              <a:buChar char="•"/>
            </a:pPr>
            <a:r>
              <a:rPr lang="en-US" b="0" i="0" dirty="0">
                <a:solidFill>
                  <a:srgbClr val="E6E6E6"/>
                </a:solidFill>
                <a:effectLst/>
                <a:latin typeface="Segoe UI" panose="020B0502040204020203" pitchFamily="34" charset="0"/>
              </a:rPr>
              <a:t>A title bar (1-5).</a:t>
            </a:r>
          </a:p>
          <a:p>
            <a:pPr algn="l">
              <a:buFont typeface="Arial" panose="020B0604020202020204" pitchFamily="34" charset="0"/>
              <a:buChar char="•"/>
            </a:pPr>
            <a:r>
              <a:rPr lang="en-US" b="0" i="0" dirty="0">
                <a:solidFill>
                  <a:srgbClr val="E6E6E6"/>
                </a:solidFill>
                <a:effectLst/>
                <a:latin typeface="Segoe UI" panose="020B0502040204020203" pitchFamily="34" charset="0"/>
              </a:rPr>
              <a:t>An icon (1).</a:t>
            </a:r>
          </a:p>
          <a:p>
            <a:pPr algn="l">
              <a:buFont typeface="Arial" panose="020B0604020202020204" pitchFamily="34" charset="0"/>
              <a:buChar char="•"/>
            </a:pPr>
            <a:r>
              <a:rPr lang="en-US" b="0" i="0" dirty="0">
                <a:solidFill>
                  <a:srgbClr val="E6E6E6"/>
                </a:solidFill>
                <a:effectLst/>
                <a:latin typeface="Segoe UI" panose="020B0502040204020203" pitchFamily="34" charset="0"/>
              </a:rPr>
              <a:t>Title (2).</a:t>
            </a:r>
          </a:p>
          <a:p>
            <a:pPr algn="l">
              <a:buFont typeface="Arial" panose="020B0604020202020204" pitchFamily="34" charset="0"/>
              <a:buChar char="•"/>
            </a:pPr>
            <a:r>
              <a:rPr lang="en-US" b="0" i="0" dirty="0">
                <a:solidFill>
                  <a:srgbClr val="E6E6E6"/>
                </a:solidFill>
                <a:effectLst/>
                <a:latin typeface="Segoe UI" panose="020B0502040204020203" pitchFamily="34" charset="0"/>
              </a:rPr>
              <a:t>Minimize (3), Maximize (4), and Close (5) buttons.</a:t>
            </a:r>
          </a:p>
          <a:p>
            <a:pPr algn="l">
              <a:buFont typeface="Arial" panose="020B0604020202020204" pitchFamily="34" charset="0"/>
              <a:buChar char="•"/>
            </a:pPr>
            <a:r>
              <a:rPr lang="en-US" b="0" i="0" dirty="0">
                <a:solidFill>
                  <a:srgbClr val="E6E6E6"/>
                </a:solidFill>
                <a:effectLst/>
                <a:latin typeface="Segoe UI" panose="020B0502040204020203" pitchFamily="34" charset="0"/>
              </a:rPr>
              <a:t>System menu (6) with menu items. Appears when clicking on the icon (1).</a:t>
            </a:r>
          </a:p>
          <a:p>
            <a:pPr algn="l">
              <a:buFont typeface="Arial" panose="020B0604020202020204" pitchFamily="34" charset="0"/>
              <a:buChar char="•"/>
            </a:pPr>
            <a:r>
              <a:rPr lang="en-US" b="0" i="0" dirty="0">
                <a:solidFill>
                  <a:srgbClr val="E6E6E6"/>
                </a:solidFill>
                <a:effectLst/>
                <a:latin typeface="Segoe UI" panose="020B0502040204020203" pitchFamily="34" charset="0"/>
              </a:rPr>
              <a:t>Border (7).</a:t>
            </a:r>
          </a:p>
          <a:p>
            <a:pPr algn="l"/>
            <a:r>
              <a:rPr lang="en-US" b="0" i="0" dirty="0">
                <a:solidFill>
                  <a:srgbClr val="E6E6E6"/>
                </a:solidFill>
                <a:effectLst/>
                <a:latin typeface="Segoe UI" panose="020B0502040204020203" pitchFamily="34" charset="0"/>
              </a:rPr>
              <a:t>The </a:t>
            </a:r>
            <a:r>
              <a:rPr lang="en-US" b="0" i="1" dirty="0">
                <a:solidFill>
                  <a:srgbClr val="E6E6E6"/>
                </a:solidFill>
                <a:effectLst/>
                <a:latin typeface="Segoe UI" panose="020B0502040204020203" pitchFamily="34" charset="0"/>
              </a:rPr>
              <a:t>client area</a:t>
            </a:r>
            <a:r>
              <a:rPr lang="en-US" b="0" i="0" dirty="0">
                <a:solidFill>
                  <a:srgbClr val="E6E6E6"/>
                </a:solidFill>
                <a:effectLst/>
                <a:latin typeface="Segoe UI" panose="020B0502040204020203" pitchFamily="34" charset="0"/>
              </a:rPr>
              <a:t> of a window is the area within a window's non-client area and is used by developers to add application-specific content, such as menu bars, tool bars, and controls.</a:t>
            </a:r>
          </a:p>
          <a:p>
            <a:pPr algn="l">
              <a:buFont typeface="Arial" panose="020B0604020202020204" pitchFamily="34" charset="0"/>
              <a:buChar char="•"/>
            </a:pPr>
            <a:r>
              <a:rPr lang="en-US" b="0" i="0" dirty="0">
                <a:solidFill>
                  <a:srgbClr val="E6E6E6"/>
                </a:solidFill>
                <a:effectLst/>
                <a:latin typeface="Segoe UI" panose="020B0502040204020203" pitchFamily="34" charset="0"/>
              </a:rPr>
              <a:t>Client area (8).</a:t>
            </a:r>
          </a:p>
          <a:p>
            <a:pPr algn="l">
              <a:buFont typeface="Arial" panose="020B0604020202020204" pitchFamily="34" charset="0"/>
              <a:buChar char="•"/>
            </a:pPr>
            <a:r>
              <a:rPr lang="en-US" b="0" i="0" dirty="0">
                <a:solidFill>
                  <a:srgbClr val="E6E6E6"/>
                </a:solidFill>
                <a:effectLst/>
                <a:latin typeface="Segoe UI" panose="020B0502040204020203" pitchFamily="34" charset="0"/>
              </a:rPr>
              <a:t>Resize grip (9). This is a control added to the Client area (8).</a:t>
            </a:r>
          </a:p>
          <a:p>
            <a:pPr marL="0" indent="0" algn="l">
              <a:buNone/>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372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r>
              <a:rPr lang="en-US" dirty="0"/>
              <a:t>We’ve seen companies taking a bet on .NET because it’s a completely open source project. More than 16,000 contributors* from 3300 companies have contributed to .NET Core and related open source repositories, with over half of the contributions coming from outside Microsoft. </a:t>
            </a:r>
          </a:p>
          <a:p>
            <a:endParaRPr lang="en-US" dirty="0"/>
          </a:p>
          <a:p>
            <a:r>
              <a:rPr lang="en-US" dirty="0"/>
              <a:t>Samsung is a big partner and are releasing their new Smart TVs that support .NET. They plan to expand to all their IoT devices too. Illyriad Games, specifically Ben Adams, contributed many performance enhancements to the platform. They build a MMO with hundreds of thousands of concurrent users so performance is super important to them. These enhancements not only benefit them but everyone that uses .NET. </a:t>
            </a:r>
          </a:p>
          <a:p>
            <a:endParaRPr lang="en-US" dirty="0"/>
          </a:p>
          <a:p>
            <a:pPr defTabSz="966501">
              <a:defRPr/>
            </a:pPr>
            <a:r>
              <a:rPr lang="en-US" dirty="0"/>
              <a:t>*contributor = Submitted a Pull Request or </a:t>
            </a:r>
            <a:r>
              <a:rPr lang="en-US" i="1" dirty="0"/>
              <a:t>Created </a:t>
            </a:r>
            <a:r>
              <a:rPr lang="en-US" dirty="0"/>
              <a:t>an Issue</a:t>
            </a:r>
          </a:p>
          <a:p>
            <a:endParaRPr lang="en-US" dirty="0"/>
          </a:p>
        </p:txBody>
      </p:sp>
      <p:sp>
        <p:nvSpPr>
          <p:cNvPr id="7" name="Slide Number Placeholder 6"/>
          <p:cNvSpPr>
            <a:spLocks noGrp="1"/>
          </p:cNvSpPr>
          <p:nvPr>
            <p:ph type="sldNum" sz="quarter" idx="13"/>
          </p:nvPr>
        </p:nvSpPr>
        <p:spPr/>
        <p:txBody>
          <a:bodyPr/>
          <a:lstStyle/>
          <a:p>
            <a:pPr marL="0" marR="0" lvl="0" indent="0" algn="r" defTabSz="98588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89"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10">
            <a:extLst>
              <a:ext uri="{FF2B5EF4-FFF2-40B4-BE49-F238E27FC236}">
                <a16:creationId xmlns:a16="http://schemas.microsoft.com/office/drawing/2014/main" id="{90CD7AC4-82E9-4367-8CA7-1036982E541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https://github.com/dotnet-presentations/home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63738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 window is divided into two areas: the non-client area and client area.</a:t>
            </a:r>
          </a:p>
          <a:p>
            <a:pPr algn="l"/>
            <a:r>
              <a:rPr lang="en-US" b="0" i="0" dirty="0">
                <a:solidFill>
                  <a:srgbClr val="E6E6E6"/>
                </a:solidFill>
                <a:effectLst/>
                <a:latin typeface="Segoe UI" panose="020B0502040204020203" pitchFamily="34" charset="0"/>
              </a:rPr>
              <a:t>The </a:t>
            </a:r>
            <a:r>
              <a:rPr lang="en-US" b="0" i="1" dirty="0">
                <a:solidFill>
                  <a:srgbClr val="E6E6E6"/>
                </a:solidFill>
                <a:effectLst/>
                <a:latin typeface="Segoe UI" panose="020B0502040204020203" pitchFamily="34" charset="0"/>
              </a:rPr>
              <a:t>non-client area</a:t>
            </a:r>
            <a:r>
              <a:rPr lang="en-US" b="0" i="0" dirty="0">
                <a:solidFill>
                  <a:srgbClr val="E6E6E6"/>
                </a:solidFill>
                <a:effectLst/>
                <a:latin typeface="Segoe UI" panose="020B0502040204020203" pitchFamily="34" charset="0"/>
              </a:rPr>
              <a:t> of a window is implemented by WPF and includes the parts of a window that are common to most windows, including the following:</a:t>
            </a:r>
          </a:p>
          <a:p>
            <a:pPr algn="l">
              <a:buFont typeface="Arial" panose="020B0604020202020204" pitchFamily="34" charset="0"/>
              <a:buChar char="•"/>
            </a:pPr>
            <a:r>
              <a:rPr lang="en-US" b="0" i="0" dirty="0">
                <a:solidFill>
                  <a:srgbClr val="E6E6E6"/>
                </a:solidFill>
                <a:effectLst/>
                <a:latin typeface="Segoe UI" panose="020B0502040204020203" pitchFamily="34" charset="0"/>
              </a:rPr>
              <a:t>A title bar (1-5).</a:t>
            </a:r>
          </a:p>
          <a:p>
            <a:pPr algn="l">
              <a:buFont typeface="Arial" panose="020B0604020202020204" pitchFamily="34" charset="0"/>
              <a:buChar char="•"/>
            </a:pPr>
            <a:r>
              <a:rPr lang="en-US" b="0" i="0" dirty="0">
                <a:solidFill>
                  <a:srgbClr val="E6E6E6"/>
                </a:solidFill>
                <a:effectLst/>
                <a:latin typeface="Segoe UI" panose="020B0502040204020203" pitchFamily="34" charset="0"/>
              </a:rPr>
              <a:t>An icon (1).</a:t>
            </a:r>
          </a:p>
          <a:p>
            <a:pPr algn="l">
              <a:buFont typeface="Arial" panose="020B0604020202020204" pitchFamily="34" charset="0"/>
              <a:buChar char="•"/>
            </a:pPr>
            <a:r>
              <a:rPr lang="en-US" b="0" i="0" dirty="0">
                <a:solidFill>
                  <a:srgbClr val="E6E6E6"/>
                </a:solidFill>
                <a:effectLst/>
                <a:latin typeface="Segoe UI" panose="020B0502040204020203" pitchFamily="34" charset="0"/>
              </a:rPr>
              <a:t>Title (2).</a:t>
            </a:r>
          </a:p>
          <a:p>
            <a:pPr algn="l">
              <a:buFont typeface="Arial" panose="020B0604020202020204" pitchFamily="34" charset="0"/>
              <a:buChar char="•"/>
            </a:pPr>
            <a:r>
              <a:rPr lang="en-US" b="0" i="0" dirty="0">
                <a:solidFill>
                  <a:srgbClr val="E6E6E6"/>
                </a:solidFill>
                <a:effectLst/>
                <a:latin typeface="Segoe UI" panose="020B0502040204020203" pitchFamily="34" charset="0"/>
              </a:rPr>
              <a:t>Minimize (3), Maximize (4), and Close (5) buttons.</a:t>
            </a:r>
          </a:p>
          <a:p>
            <a:pPr algn="l">
              <a:buFont typeface="Arial" panose="020B0604020202020204" pitchFamily="34" charset="0"/>
              <a:buChar char="•"/>
            </a:pPr>
            <a:r>
              <a:rPr lang="en-US" b="0" i="0" dirty="0">
                <a:solidFill>
                  <a:srgbClr val="E6E6E6"/>
                </a:solidFill>
                <a:effectLst/>
                <a:latin typeface="Segoe UI" panose="020B0502040204020203" pitchFamily="34" charset="0"/>
              </a:rPr>
              <a:t>System menu (6) with menu items. Appears when clicking on the icon (1).</a:t>
            </a:r>
          </a:p>
          <a:p>
            <a:pPr algn="l">
              <a:buFont typeface="Arial" panose="020B0604020202020204" pitchFamily="34" charset="0"/>
              <a:buChar char="•"/>
            </a:pPr>
            <a:r>
              <a:rPr lang="en-US" b="0" i="0" dirty="0">
                <a:solidFill>
                  <a:srgbClr val="E6E6E6"/>
                </a:solidFill>
                <a:effectLst/>
                <a:latin typeface="Segoe UI" panose="020B0502040204020203" pitchFamily="34" charset="0"/>
              </a:rPr>
              <a:t>Border (7).</a:t>
            </a:r>
          </a:p>
          <a:p>
            <a:pPr algn="l"/>
            <a:r>
              <a:rPr lang="en-US" b="0" i="0" dirty="0">
                <a:solidFill>
                  <a:srgbClr val="E6E6E6"/>
                </a:solidFill>
                <a:effectLst/>
                <a:latin typeface="Segoe UI" panose="020B0502040204020203" pitchFamily="34" charset="0"/>
              </a:rPr>
              <a:t>The </a:t>
            </a:r>
            <a:r>
              <a:rPr lang="en-US" b="0" i="1" dirty="0">
                <a:solidFill>
                  <a:srgbClr val="E6E6E6"/>
                </a:solidFill>
                <a:effectLst/>
                <a:latin typeface="Segoe UI" panose="020B0502040204020203" pitchFamily="34" charset="0"/>
              </a:rPr>
              <a:t>client area</a:t>
            </a:r>
            <a:r>
              <a:rPr lang="en-US" b="0" i="0" dirty="0">
                <a:solidFill>
                  <a:srgbClr val="E6E6E6"/>
                </a:solidFill>
                <a:effectLst/>
                <a:latin typeface="Segoe UI" panose="020B0502040204020203" pitchFamily="34" charset="0"/>
              </a:rPr>
              <a:t> of a window is the area within a window's non-client area and is used by developers to add application-specific content, such as menu bars, tool bars, and controls.</a:t>
            </a:r>
          </a:p>
          <a:p>
            <a:pPr algn="l">
              <a:buFont typeface="Arial" panose="020B0604020202020204" pitchFamily="34" charset="0"/>
              <a:buChar char="•"/>
            </a:pPr>
            <a:r>
              <a:rPr lang="en-US" b="0" i="0" dirty="0">
                <a:solidFill>
                  <a:srgbClr val="E6E6E6"/>
                </a:solidFill>
                <a:effectLst/>
                <a:latin typeface="Segoe UI" panose="020B0502040204020203" pitchFamily="34" charset="0"/>
              </a:rPr>
              <a:t>Client area (8).</a:t>
            </a:r>
          </a:p>
          <a:p>
            <a:pPr algn="l">
              <a:buFont typeface="Arial" panose="020B0604020202020204" pitchFamily="34" charset="0"/>
              <a:buChar char="•"/>
            </a:pPr>
            <a:r>
              <a:rPr lang="en-US" b="0" i="0" dirty="0">
                <a:solidFill>
                  <a:srgbClr val="E6E6E6"/>
                </a:solidFill>
                <a:effectLst/>
                <a:latin typeface="Segoe UI" panose="020B0502040204020203" pitchFamily="34" charset="0"/>
              </a:rPr>
              <a:t>Resize grip (9). This is a control added to the Client area (8).</a:t>
            </a:r>
          </a:p>
          <a:p>
            <a:pPr marL="0" indent="0" algn="l">
              <a:buNone/>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64538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t>
            </a:r>
            <a:r>
              <a:rPr lang="en-US" b="0" i="0" dirty="0" err="1">
                <a:solidFill>
                  <a:srgbClr val="E6E6E6"/>
                </a:solidFill>
                <a:effectLst/>
                <a:latin typeface="SFMono-Regular"/>
              </a:rPr>
              <a:t>ShowActivated</a:t>
            </a:r>
            <a:r>
              <a:rPr lang="en-US" b="0" i="0" dirty="0">
                <a:solidFill>
                  <a:srgbClr val="E6E6E6"/>
                </a:solidFill>
                <a:effectLst/>
                <a:latin typeface="SFMono-Regular"/>
              </a:rPr>
              <a:t> Boolean is set to false “Activated” method won’t execute</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51712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97268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E6E6E6"/>
                </a:solidFill>
                <a:effectLst/>
                <a:latin typeface="Segoe UI" panose="020B0502040204020203" pitchFamily="34" charset="0"/>
              </a:rPr>
              <a:t>A title bar with a caption (1).</a:t>
            </a:r>
          </a:p>
          <a:p>
            <a:pPr algn="l">
              <a:buFont typeface="Arial" panose="020B0604020202020204" pitchFamily="34" charset="0"/>
              <a:buChar char="•"/>
            </a:pPr>
            <a:r>
              <a:rPr lang="en-US" b="0" i="0" dirty="0">
                <a:solidFill>
                  <a:srgbClr val="E6E6E6"/>
                </a:solidFill>
                <a:effectLst/>
                <a:latin typeface="Segoe UI" panose="020B0502040204020203" pitchFamily="34" charset="0"/>
              </a:rPr>
              <a:t>A close button (2).</a:t>
            </a:r>
          </a:p>
          <a:p>
            <a:pPr algn="l">
              <a:buFont typeface="Arial" panose="020B0604020202020204" pitchFamily="34" charset="0"/>
              <a:buChar char="•"/>
            </a:pPr>
            <a:r>
              <a:rPr lang="en-US" b="0" i="0" dirty="0">
                <a:solidFill>
                  <a:srgbClr val="E6E6E6"/>
                </a:solidFill>
                <a:effectLst/>
                <a:latin typeface="Segoe UI" panose="020B0502040204020203" pitchFamily="34" charset="0"/>
              </a:rPr>
              <a:t>Icon (3).</a:t>
            </a:r>
          </a:p>
          <a:p>
            <a:pPr algn="l">
              <a:buFont typeface="Arial" panose="020B0604020202020204" pitchFamily="34" charset="0"/>
              <a:buChar char="•"/>
            </a:pPr>
            <a:r>
              <a:rPr lang="en-US" b="0" i="0" dirty="0">
                <a:solidFill>
                  <a:srgbClr val="E6E6E6"/>
                </a:solidFill>
                <a:effectLst/>
                <a:latin typeface="Segoe UI" panose="020B0502040204020203" pitchFamily="34" charset="0"/>
              </a:rPr>
              <a:t>Message displayed to the user (4).</a:t>
            </a:r>
          </a:p>
          <a:p>
            <a:pPr algn="l">
              <a:buFont typeface="Arial" panose="020B0604020202020204" pitchFamily="34" charset="0"/>
              <a:buChar char="•"/>
            </a:pPr>
            <a:r>
              <a:rPr lang="en-US" b="0" i="0" dirty="0">
                <a:solidFill>
                  <a:srgbClr val="E6E6E6"/>
                </a:solidFill>
                <a:effectLst/>
                <a:latin typeface="Segoe UI" panose="020B0502040204020203" pitchFamily="34" charset="0"/>
              </a:rPr>
              <a:t>Response buttons (5).</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99937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pPr marL="0" lvl="0" indent="0">
              <a:buNone/>
            </a:pPr>
            <a:r>
              <a:rPr lang="en-US" dirty="0"/>
              <a:t>https://www.codeproject.com/articles/403418/lifetime-events-of-a-wpf-application</a:t>
            </a:r>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3CFBB7B-29F3-4A9F-B039-645092B1B4E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3261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C54E88E-0A35-46A4-BA16-DDC44FCADBF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70093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a:t>We are going to talk about XAML – a markup language originally created by Microsoft to describe user interfaces in WPF.</a:t>
            </a:r>
          </a:p>
          <a:p>
            <a:endParaRPr lang="en-US" dirty="0"/>
          </a:p>
          <a:p>
            <a:r>
              <a:rPr lang="en-US" dirty="0"/>
              <a:t>When Microsoft started designing XAML in 2001 </a:t>
            </a:r>
            <a:r>
              <a:rPr lang="en-US" dirty="0">
                <a:solidFill>
                  <a:srgbClr val="4F6228"/>
                </a:solidFill>
              </a:rPr>
              <a:t>[This was when the Avalon project kicked off]</a:t>
            </a:r>
            <a:r>
              <a:rPr lang="en-US" dirty="0"/>
              <a:t>, they pulled from a variety of internal teams for advice and, in particular, they took a lot of hints from the DHTML group which was defining the HTML specifications for Internet Explorer. </a:t>
            </a:r>
          </a:p>
          <a:p>
            <a:endParaRPr lang="en-US" dirty="0"/>
          </a:p>
          <a:p>
            <a:r>
              <a:rPr lang="en-US" dirty="0"/>
              <a:t>The timeframe is important, a lot of people ask why Microsoft built XAML at all – why not use HTML and CSS?  It becomes clear when you realize that XAML and WPF was being designed long before HTML had solid standards. CSS didn't really exist yet, and most browsers interpreted HTML slightly differently. As a result, it just wasn't mature enough, and it didn't really offer the power or flexibility we see today.</a:t>
            </a:r>
          </a:p>
          <a:p>
            <a:endParaRPr lang="en-US" dirty="0"/>
          </a:p>
          <a:p>
            <a:r>
              <a:rPr lang="en-US" dirty="0"/>
              <a:t>However, there were several key benefits that were recognized in the HTML design</a:t>
            </a:r>
          </a:p>
          <a:p>
            <a:r>
              <a:rPr lang="en-US" dirty="0">
                <a:solidFill>
                  <a:srgbClr val="4F6228"/>
                </a:solidFill>
              </a:rPr>
              <a:t>[Next to animate in points]</a:t>
            </a:r>
          </a:p>
          <a:p>
            <a:pPr marL="171450" indent="-171450">
              <a:buFont typeface="Arial"/>
              <a:buChar char="•"/>
            </a:pPr>
            <a:r>
              <a:rPr lang="en-US" dirty="0">
                <a:solidFill>
                  <a:srgbClr val="000000"/>
                </a:solidFill>
              </a:rPr>
              <a:t>First, markup languages are </a:t>
            </a:r>
            <a:r>
              <a:rPr lang="en-US" dirty="0" err="1">
                <a:solidFill>
                  <a:srgbClr val="000000"/>
                </a:solidFill>
              </a:rPr>
              <a:t>toolable</a:t>
            </a:r>
            <a:r>
              <a:rPr lang="en-US" dirty="0">
                <a:solidFill>
                  <a:srgbClr val="000000"/>
                </a:solidFill>
              </a:rPr>
              <a:t> – that means we can create UI design tools and programs which emit markup and keep us from having to get into the low-level details.</a:t>
            </a:r>
          </a:p>
          <a:p>
            <a:pPr marL="171450" indent="-171450">
              <a:buFont typeface="Arial"/>
              <a:buChar char="•"/>
            </a:pPr>
            <a:r>
              <a:rPr lang="en-US" dirty="0">
                <a:solidFill>
                  <a:srgbClr val="000000"/>
                </a:solidFill>
              </a:rPr>
              <a:t>Second, if we </a:t>
            </a:r>
            <a:r>
              <a:rPr lang="en-US" i="1" dirty="0">
                <a:solidFill>
                  <a:srgbClr val="000000"/>
                </a:solidFill>
              </a:rPr>
              <a:t>want</a:t>
            </a:r>
            <a:r>
              <a:rPr lang="en-US" dirty="0">
                <a:solidFill>
                  <a:srgbClr val="000000"/>
                </a:solidFill>
              </a:rPr>
              <a:t> to get into the details, it's human readable – so we can hand-edit it and look through it to understand the UI it describes.</a:t>
            </a:r>
          </a:p>
          <a:p>
            <a:pPr marL="171450" indent="-171450">
              <a:buFont typeface="Arial"/>
              <a:buChar char="•"/>
            </a:pPr>
            <a:r>
              <a:rPr lang="en-US" dirty="0">
                <a:solidFill>
                  <a:srgbClr val="000000"/>
                </a:solidFill>
              </a:rPr>
              <a:t>Finally, markup languages tend to be extensible and support new tags which were not originally created as part of the language.</a:t>
            </a:r>
          </a:p>
          <a:p>
            <a:endParaRPr lang="en-US" dirty="0">
              <a:solidFill>
                <a:srgbClr val="000000"/>
              </a:solidFill>
            </a:endParaRPr>
          </a:p>
          <a:p>
            <a:r>
              <a:rPr lang="en-US" dirty="0">
                <a:solidFill>
                  <a:srgbClr val="000000"/>
                </a:solidFill>
              </a:rPr>
              <a:t>These are all important key benefits and all extend to XAML when we are creating our application </a:t>
            </a:r>
            <a:r>
              <a:rPr lang="en-US" dirty="0" err="1">
                <a:solidFill>
                  <a:srgbClr val="000000"/>
                </a:solidFill>
              </a:rPr>
              <a:t>Uis</a:t>
            </a:r>
            <a:r>
              <a:rPr lang="en-US" dirty="0">
                <a:solidFill>
                  <a:srgbClr val="000000"/>
                </a:solidFill>
              </a:rPr>
              <a:t>.</a:t>
            </a:r>
          </a:p>
        </p:txBody>
      </p:sp>
    </p:spTree>
    <p:extLst>
      <p:ext uri="{BB962C8B-B14F-4D97-AF65-F5344CB8AC3E}">
        <p14:creationId xmlns:p14="http://schemas.microsoft.com/office/powerpoint/2010/main" val="12130769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a:t>Enter XAML. XAML stands for the "Extensible Application Markup Language" and was created by Microsoft specifically to create UI graphs like </a:t>
            </a:r>
            <a:r>
              <a:rPr lang="en-US" dirty="0" err="1"/>
              <a:t>Xamarin.Forms</a:t>
            </a:r>
            <a:r>
              <a:rPr lang="en-US" dirty="0"/>
              <a:t>.</a:t>
            </a:r>
          </a:p>
          <a:p>
            <a:endParaRPr lang="en-US" dirty="0"/>
          </a:p>
          <a:p>
            <a:r>
              <a:rPr lang="en-US" dirty="0">
                <a:solidFill>
                  <a:schemeClr val="accent3">
                    <a:lumMod val="50000"/>
                  </a:schemeClr>
                </a:solidFill>
              </a:rPr>
              <a:t>[Next to animate in each point]</a:t>
            </a:r>
          </a:p>
          <a:p>
            <a:pPr marL="171450" indent="-171450">
              <a:buFont typeface="Arial"/>
              <a:buChar char="•"/>
            </a:pPr>
            <a:r>
              <a:rPr lang="en-US" dirty="0"/>
              <a:t>As I mentioned, XAML started life with the WPF project at Microsoft. This was released in 2006 as part of .NET 3.0 (or NETFX which was a much cooler name).</a:t>
            </a:r>
          </a:p>
          <a:p>
            <a:pPr marL="171450" indent="-171450">
              <a:buFont typeface="Arial"/>
              <a:buChar char="•"/>
            </a:pPr>
            <a:r>
              <a:rPr lang="en-US" dirty="0"/>
              <a:t>It was then used with Silverlight, which was a bright star that burned out quickly</a:t>
            </a:r>
          </a:p>
          <a:p>
            <a:pPr marL="171450" indent="-171450">
              <a:buFont typeface="Arial"/>
              <a:buChar char="•"/>
            </a:pPr>
            <a:r>
              <a:rPr lang="en-US" dirty="0"/>
              <a:t>It is currently used by WinRT and UWP for both .NET and C++ applications</a:t>
            </a:r>
          </a:p>
          <a:p>
            <a:pPr marL="171450" indent="-171450">
              <a:buFont typeface="Arial"/>
              <a:buChar char="•"/>
            </a:pPr>
            <a:r>
              <a:rPr lang="en-US" dirty="0"/>
              <a:t>and finally was used with Windows Phone to create mobile UI screens.</a:t>
            </a:r>
          </a:p>
          <a:p>
            <a:pPr marL="171450" indent="-171450">
              <a:buFont typeface="Arial"/>
              <a:buChar char="•"/>
            </a:pPr>
            <a:r>
              <a:rPr lang="en-US" dirty="0"/>
              <a:t>And now you can use it with </a:t>
            </a:r>
            <a:r>
              <a:rPr lang="en-US" dirty="0" err="1"/>
              <a:t>Xamarin.Forms</a:t>
            </a:r>
            <a:endParaRPr lang="en-US" dirty="0"/>
          </a:p>
          <a:p>
            <a:pPr marL="171450" indent="-171450">
              <a:buFont typeface="Arial"/>
              <a:buChar char="•"/>
            </a:pPr>
            <a:endParaRPr lang="en-US" dirty="0"/>
          </a:p>
          <a:p>
            <a:r>
              <a:rPr lang="en-US" dirty="0"/>
              <a:t>XAML is used by every major application platform used by Microsoft today, is very mature, highly extensible and easy to understand because it doesn't introduce it's own tags but instead uses the underlying object model for the UI screens being designed. As such, it's a great way to describe your </a:t>
            </a:r>
            <a:r>
              <a:rPr lang="en-US" dirty="0" err="1"/>
              <a:t>Xamarin.Forms</a:t>
            </a:r>
            <a:r>
              <a:rPr lang="en-US" dirty="0"/>
              <a:t> screens.</a:t>
            </a:r>
          </a:p>
          <a:p>
            <a:pPr marL="171450" indent="-171450">
              <a:buFont typeface="Arial"/>
              <a:buChar char="•"/>
            </a:pPr>
            <a:endParaRPr lang="en-US" dirty="0"/>
          </a:p>
          <a:p>
            <a:endParaRPr lang="en-US" dirty="0"/>
          </a:p>
          <a:p>
            <a:endParaRPr lang="en-US" dirty="0"/>
          </a:p>
        </p:txBody>
      </p:sp>
    </p:spTree>
    <p:extLst>
      <p:ext uri="{BB962C8B-B14F-4D97-AF65-F5344CB8AC3E}">
        <p14:creationId xmlns:p14="http://schemas.microsoft.com/office/powerpoint/2010/main" val="37520736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a:t>There are three primary benefits we get out of using XAML, which address the concerns we raised with building our UI in code.</a:t>
            </a:r>
          </a:p>
          <a:p>
            <a:endParaRPr lang="en-US" dirty="0"/>
          </a:p>
          <a:p>
            <a:r>
              <a:rPr lang="en-US" dirty="0">
                <a:solidFill>
                  <a:srgbClr val="4F6228"/>
                </a:solidFill>
              </a:rPr>
              <a:t>[Next to animate the points]</a:t>
            </a:r>
          </a:p>
          <a:p>
            <a:pPr marL="228600" indent="-228600">
              <a:buAutoNum type="arabicPeriod"/>
            </a:pPr>
            <a:r>
              <a:rPr lang="en-US" dirty="0"/>
              <a:t>First, there's a potential to introduce a designer role into the development workflow. By this, I mean another team member that designs the screens for you. This role can be generating UI assets and screens which are used directly in the development process with little to no involvement from the developer.</a:t>
            </a:r>
          </a:p>
          <a:p>
            <a:pPr marL="228600" indent="-228600">
              <a:buAutoNum type="arabicPeriod"/>
            </a:pPr>
            <a:r>
              <a:rPr lang="en-US" dirty="0"/>
              <a:t>Second, it integrates nicely with designer tools. Microsoft invested heavily in this, writing three different designers at different points, today they use Blend for everything (it's integrated into VS and is still getting  a lot of love).  Unfortunately, Xamarin doesn't have a designer yet, but they will at some point. Today we edit the files as XML text with some limited </a:t>
            </a:r>
            <a:r>
              <a:rPr lang="en-US" dirty="0" err="1"/>
              <a:t>intellisense</a:t>
            </a:r>
            <a:r>
              <a:rPr lang="en-US" dirty="0"/>
              <a:t>.</a:t>
            </a:r>
          </a:p>
          <a:p>
            <a:pPr marL="228600" indent="-228600">
              <a:buAutoNum type="arabicPeriod"/>
            </a:pPr>
            <a:r>
              <a:rPr lang="en-US" dirty="0"/>
              <a:t>Finally, and most importantly, it encourages a separation of UI design from the behavior of the UI. That makes it easier to adjust the UI visuals, add animations, change fonts and colors, without impacting our logic or introducing bugs in our code since the UI design isn't contained in the code.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E7F325-6161-0244-860E-F585918BC13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67805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712788"/>
            <a:ext cx="6096000" cy="3429000"/>
          </a:xfrm>
        </p:spPr>
      </p:sp>
      <p:sp>
        <p:nvSpPr>
          <p:cNvPr id="3" name="Notes Placeholder 2"/>
          <p:cNvSpPr>
            <a:spLocks noGrp="1"/>
          </p:cNvSpPr>
          <p:nvPr>
            <p:ph type="body" idx="1"/>
          </p:nvPr>
        </p:nvSpPr>
        <p:spPr/>
        <p:txBody>
          <a:bodyPr/>
          <a:lstStyle/>
          <a:p>
            <a:r>
              <a:rPr lang="en-US" dirty="0"/>
              <a:t>XAML can initialize objects and set properties of objects.</a:t>
            </a:r>
          </a:p>
          <a:p>
            <a:r>
              <a:rPr lang="en-US" dirty="0"/>
              <a:t>Written in XAML can be written in C#.</a:t>
            </a:r>
          </a:p>
          <a:p>
            <a:r>
              <a:rPr lang="en-US" dirty="0"/>
              <a:t>The code snippet below writes the same using XAML and C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F4359D6-C14A-40BC-B5B4-A25440D91AC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3669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72524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712788"/>
            <a:ext cx="6096000" cy="3429000"/>
          </a:xfrm>
        </p:spPr>
      </p:sp>
      <p:sp>
        <p:nvSpPr>
          <p:cNvPr id="3" name="Notes Placeholder 2"/>
          <p:cNvSpPr>
            <a:spLocks noGrp="1"/>
          </p:cNvSpPr>
          <p:nvPr>
            <p:ph type="body" idx="1"/>
          </p:nvPr>
        </p:nvSpPr>
        <p:spPr/>
        <p:txBody>
          <a:bodyPr/>
          <a:lstStyle/>
          <a:p>
            <a:r>
              <a:rPr lang="en-US" dirty="0"/>
              <a:t>you can assign other object elements to be the value of a property. This capability is enabled by the property element syntax. Instead of the property being specified as an attribute within the element tag, the property is specified using an opening element tag in </a:t>
            </a:r>
            <a:r>
              <a:rPr lang="en-US" dirty="0" err="1"/>
              <a:t>elementTypeName.propertyName</a:t>
            </a:r>
            <a:r>
              <a:rPr lang="en-US" dirty="0"/>
              <a:t> form, the value of the property is specified within, and then the property element is closed. In this code snippets, “</a:t>
            </a:r>
            <a:r>
              <a:rPr lang="en-US" dirty="0" err="1"/>
              <a:t>Button.ContextFlyout</a:t>
            </a:r>
            <a:r>
              <a:rPr lang="en-US" dirty="0"/>
              <a:t>” is written property element syntax.</a:t>
            </a:r>
          </a:p>
          <a:p>
            <a:r>
              <a:rPr lang="en-US" dirty="0"/>
              <a:t>If the type of a property is a collection, then the inferred collection type does not need to be specified in the markup as an object element. Instead, the elements that are intended to become the items in the collection are specified as one or more child elements of the property element. In this code snippets, Children of “</a:t>
            </a:r>
            <a:r>
              <a:rPr lang="en-US" dirty="0" err="1"/>
              <a:t>MenuFlyout.Items</a:t>
            </a:r>
            <a:r>
              <a:rPr lang="en-US" dirty="0"/>
              <a:t>” is collection syntax.</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F4359D6-C14A-40BC-B5B4-A25440D91AC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47816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712788"/>
            <a:ext cx="6096000" cy="3429000"/>
          </a:xfrm>
        </p:spPr>
      </p:sp>
      <p:sp>
        <p:nvSpPr>
          <p:cNvPr id="3" name="Notes Placeholder 2"/>
          <p:cNvSpPr>
            <a:spLocks noGrp="1"/>
          </p:cNvSpPr>
          <p:nvPr>
            <p:ph type="body" idx="1"/>
          </p:nvPr>
        </p:nvSpPr>
        <p:spPr/>
        <p:txBody>
          <a:bodyPr/>
          <a:lstStyle/>
          <a:p>
            <a:r>
              <a:rPr lang="en-US" dirty="0"/>
              <a:t>XAML content syntax is a syntax that is only enabled on classes that specify the </a:t>
            </a:r>
            <a:r>
              <a:rPr lang="en-US" dirty="0" err="1"/>
              <a:t>ContentPropertyAttribute</a:t>
            </a:r>
            <a:r>
              <a:rPr lang="en-US" dirty="0"/>
              <a:t> as part of their class declaration. The </a:t>
            </a:r>
            <a:r>
              <a:rPr lang="en-US" dirty="0" err="1"/>
              <a:t>ContentPropertyAttribute</a:t>
            </a:r>
            <a:r>
              <a:rPr lang="en-US" dirty="0"/>
              <a:t> references the property name that is the content property for that type of element (including derived classes). When processed by a XAML processor, any child elements or inner text that are found between the opening and closing tags of the object element will be assigned to be the value of the XAML content property for that object.</a:t>
            </a:r>
          </a:p>
          <a:p>
            <a:r>
              <a:rPr lang="en-US" dirty="0"/>
              <a:t>In this code snippets, The </a:t>
            </a:r>
            <a:r>
              <a:rPr lang="en-US" dirty="0" err="1"/>
              <a:t>ContentProperty</a:t>
            </a:r>
            <a:r>
              <a:rPr lang="en-US" dirty="0"/>
              <a:t> of Button class is “Content” property, then “Hello world” is set to a “Content” property of a Button class.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F4359D6-C14A-40BC-B5B4-A25440D91AC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97887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712788"/>
            <a:ext cx="6096000" cy="3429000"/>
          </a:xfrm>
        </p:spPr>
      </p:sp>
      <p:sp>
        <p:nvSpPr>
          <p:cNvPr id="3" name="Notes Placeholder 2"/>
          <p:cNvSpPr>
            <a:spLocks noGrp="1"/>
          </p:cNvSpPr>
          <p:nvPr>
            <p:ph type="body" idx="1"/>
          </p:nvPr>
        </p:nvSpPr>
        <p:spPr/>
        <p:txBody>
          <a:bodyPr/>
          <a:lstStyle/>
          <a:p>
            <a:r>
              <a:rPr lang="en-US" dirty="0"/>
              <a:t> If an element has a XAML content property and the type of the XAML content property is a collection, then the implied collection type does not need to be specified in the markup as an object element and the XAML content property does not need to be specified as a property element. Therefore the apparent content model in the markup can now have more than one child element assigned as the content.</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F4359D6-C14A-40BC-B5B4-A25440D91AC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34716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712788"/>
            <a:ext cx="6096000" cy="3429000"/>
          </a:xfrm>
        </p:spPr>
      </p:sp>
      <p:sp>
        <p:nvSpPr>
          <p:cNvPr id="3" name="Notes Placeholder 2"/>
          <p:cNvSpPr>
            <a:spLocks noGrp="1"/>
          </p:cNvSpPr>
          <p:nvPr>
            <p:ph type="body" idx="1"/>
          </p:nvPr>
        </p:nvSpPr>
        <p:spPr/>
        <p:txBody>
          <a:bodyPr/>
          <a:lstStyle/>
          <a:p>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XAML defines a markup extension programming entity that enables an escape from the normal XAML processor handling of string attribute values or object elements, and defers the processing to a backing class.</a:t>
            </a:r>
          </a:p>
          <a:p>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In this slide, using the </a:t>
            </a:r>
            <a:r>
              <a:rPr lang="en-US" sz="1050" b="0" i="0" u="none" strike="noStrike" kern="1200" dirty="0" err="1">
                <a:solidFill>
                  <a:schemeClr val="tx1"/>
                </a:solidFill>
                <a:effectLst/>
                <a:latin typeface="Segoe UI" panose="020B0502040204020203" pitchFamily="34" charset="0"/>
                <a:ea typeface="+mn-ea"/>
                <a:cs typeface="Segoe UI" panose="020B0502040204020203" pitchFamily="34" charset="0"/>
              </a:rPr>
              <a:t>StaticResourceExtension</a:t>
            </a:r>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 This markup extension gets a value from Resources. As other markup extensions to be explained later, x:Bind markup extension, Binding extension and more.</a:t>
            </a:r>
          </a:p>
          <a:p>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F4359D6-C14A-40BC-B5B4-A25440D91AC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4171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712788"/>
            <a:ext cx="6096000" cy="3429000"/>
          </a:xfrm>
        </p:spPr>
      </p:sp>
      <p:sp>
        <p:nvSpPr>
          <p:cNvPr id="3" name="Notes Placeholder 2"/>
          <p:cNvSpPr>
            <a:spLocks noGrp="1"/>
          </p:cNvSpPr>
          <p:nvPr>
            <p:ph type="body" idx="1"/>
          </p:nvPr>
        </p:nvSpPr>
        <p:spPr/>
        <p:txBody>
          <a:bodyPr/>
          <a:lstStyle/>
          <a:p>
            <a:r>
              <a:rPr lang="en-US" dirty="0"/>
              <a:t>Attached properties are a programming concept introduced in XAML whereby properties can be owned and defined by a particular type, but set as attributes or property elements on any element. The primary scenario that attached properties are intended for is to enable child elements in a markup structure to report information to a parent element without requiring an extensively shared object model across all elements. This scenario is used in layout controls like this example.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F4359D6-C14A-40BC-B5B4-A25440D91AC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5641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255588"/>
            <a:ext cx="6096000" cy="3429000"/>
          </a:xfrm>
        </p:spPr>
      </p:sp>
      <p:sp>
        <p:nvSpPr>
          <p:cNvPr id="3" name="Notes Placeholder 2"/>
          <p:cNvSpPr>
            <a:spLocks noGrp="1"/>
          </p:cNvSpPr>
          <p:nvPr>
            <p:ph type="body" idx="1"/>
          </p:nvPr>
        </p:nvSpPr>
        <p:spPr/>
        <p:txBody>
          <a:bodyPr/>
          <a:lstStyle/>
          <a:p>
            <a:r>
              <a:rPr lang="en-US" dirty="0"/>
              <a:t>If you've done any Microsoft</a:t>
            </a:r>
            <a:r>
              <a:rPr lang="en-US" baseline="0" dirty="0"/>
              <a:t> UI development in the last few years, then it's likely that you've done some XAML already.</a:t>
            </a:r>
          </a:p>
          <a:p>
            <a:endParaRPr lang="en-US" baseline="0" dirty="0"/>
          </a:p>
          <a:p>
            <a:r>
              <a:rPr lang="en-US" baseline="0" dirty="0"/>
              <a:t>The XAML used in </a:t>
            </a:r>
            <a:r>
              <a:rPr lang="en-US" baseline="0" dirty="0" err="1"/>
              <a:t>Xamarin.Forms</a:t>
            </a:r>
            <a:r>
              <a:rPr lang="en-US" baseline="0" dirty="0"/>
              <a:t> follows the XAML 2009 specification published by Microsoft and includes almost all of the features described in that document – including things that aren't supported in Microsoft's implementation yet.</a:t>
            </a:r>
          </a:p>
          <a:p>
            <a:endParaRPr lang="en-US" baseline="0" dirty="0"/>
          </a:p>
          <a:p>
            <a:r>
              <a:rPr lang="en-US" baseline="0" dirty="0"/>
              <a:t>So the structure of XAML and how it works will be very familiar to the Microsoft XAML crowd, but the controls and elements you use to build up your screens will be a bit different.</a:t>
            </a:r>
          </a:p>
          <a:p>
            <a:endParaRPr lang="en-US" baseline="0" dirty="0"/>
          </a:p>
          <a:p>
            <a:r>
              <a:rPr lang="en-US" baseline="0" dirty="0">
                <a:solidFill>
                  <a:schemeClr val="accent3">
                    <a:lumMod val="50000"/>
                  </a:schemeClr>
                </a:solidFill>
              </a:rPr>
              <a:t>[Next to show Microsoft]</a:t>
            </a:r>
          </a:p>
          <a:p>
            <a:r>
              <a:rPr lang="en-US" baseline="0" dirty="0"/>
              <a:t>As an example, here we have a simple page defined for a </a:t>
            </a:r>
            <a:r>
              <a:rPr lang="en-US" baseline="0" dirty="0" err="1"/>
              <a:t>WinRT</a:t>
            </a:r>
            <a:r>
              <a:rPr lang="en-US" baseline="0" dirty="0"/>
              <a:t> application which displays a </a:t>
            </a:r>
            <a:r>
              <a:rPr lang="en-US" b="1" baseline="0" dirty="0" err="1"/>
              <a:t>TextBox</a:t>
            </a:r>
            <a:r>
              <a:rPr lang="en-US" baseline="0" dirty="0"/>
              <a:t>, a password and a button organized vertically. The root container is a </a:t>
            </a:r>
            <a:r>
              <a:rPr lang="en-US" b="1" baseline="0" dirty="0"/>
              <a:t>Page</a:t>
            </a:r>
            <a:r>
              <a:rPr lang="en-US" b="0" baseline="0" dirty="0"/>
              <a:t>, and we use controls and layout containers that are specific to the </a:t>
            </a:r>
            <a:r>
              <a:rPr lang="en-US" b="0" baseline="0" dirty="0" err="1"/>
              <a:t>WinRT</a:t>
            </a:r>
            <a:r>
              <a:rPr lang="en-US" b="0" baseline="0" dirty="0"/>
              <a:t> world. This same structure could be created for WPF, but some of the controls and properties would be different – for example, in WPF the root element is most often a </a:t>
            </a:r>
            <a:r>
              <a:rPr lang="en-US" b="1" baseline="0" dirty="0"/>
              <a:t>Window</a:t>
            </a:r>
            <a:r>
              <a:rPr lang="en-US" b="0" baseline="0" dirty="0"/>
              <a:t>.</a:t>
            </a:r>
          </a:p>
          <a:p>
            <a:endParaRPr lang="en-US" b="0" baseline="0" dirty="0"/>
          </a:p>
          <a:p>
            <a:r>
              <a:rPr lang="en-US" b="0" baseline="0" dirty="0">
                <a:solidFill>
                  <a:srgbClr val="2E6D21"/>
                </a:solidFill>
              </a:rPr>
              <a:t>[Next to show </a:t>
            </a:r>
            <a:r>
              <a:rPr lang="en-US" b="0" baseline="0" dirty="0" err="1">
                <a:solidFill>
                  <a:srgbClr val="2E6D21"/>
                </a:solidFill>
              </a:rPr>
              <a:t>Xam.Forms</a:t>
            </a:r>
            <a:r>
              <a:rPr lang="en-US" b="0" baseline="0" dirty="0">
                <a:solidFill>
                  <a:srgbClr val="2E6D21"/>
                </a:solidFill>
              </a:rPr>
              <a:t>]</a:t>
            </a:r>
          </a:p>
          <a:p>
            <a:r>
              <a:rPr lang="en-US" baseline="0" dirty="0"/>
              <a:t>That same page in </a:t>
            </a:r>
            <a:r>
              <a:rPr lang="en-US" baseline="0" dirty="0" err="1"/>
              <a:t>Xamarin.Forms</a:t>
            </a:r>
            <a:r>
              <a:rPr lang="en-US" baseline="0" dirty="0"/>
              <a:t> would look something like this.</a:t>
            </a:r>
          </a:p>
          <a:p>
            <a:r>
              <a:rPr lang="en-US" baseline="0" dirty="0"/>
              <a:t>We use the same control for text entry in both cases, one is marked as taking a password, and the Button here has a </a:t>
            </a:r>
            <a:r>
              <a:rPr lang="en-US" b="1" baseline="0" dirty="0"/>
              <a:t>Text</a:t>
            </a:r>
            <a:r>
              <a:rPr lang="en-US" b="0" baseline="0" dirty="0"/>
              <a:t> property, not a </a:t>
            </a:r>
            <a:r>
              <a:rPr lang="en-US" b="1" baseline="0" dirty="0"/>
              <a:t>Content </a:t>
            </a:r>
            <a:r>
              <a:rPr lang="en-US" b="0" baseline="0" dirty="0"/>
              <a:t>property. The root element for most of our </a:t>
            </a:r>
            <a:r>
              <a:rPr lang="en-US" b="0" baseline="0" dirty="0" err="1"/>
              <a:t>Xamarin.Forms</a:t>
            </a:r>
            <a:r>
              <a:rPr lang="en-US" b="0" baseline="0" dirty="0"/>
              <a:t> pages will be </a:t>
            </a:r>
            <a:r>
              <a:rPr lang="en-US" b="1" baseline="0" dirty="0" err="1"/>
              <a:t>ContentPage</a:t>
            </a:r>
            <a:r>
              <a:rPr lang="en-US" b="0" baseline="0" dirty="0"/>
              <a:t>.</a:t>
            </a:r>
          </a:p>
          <a:p>
            <a:endParaRPr lang="en-US" b="0" baseline="0" dirty="0"/>
          </a:p>
          <a:p>
            <a:r>
              <a:rPr lang="en-US" b="0" baseline="0" dirty="0"/>
              <a:t>But you can see the similarity, and how the XAML definitions themselves are exactly the same. The key difference is the controls being used.</a:t>
            </a:r>
            <a:endParaRPr lang="en-US" baseline="0" dirty="0"/>
          </a:p>
        </p:txBody>
      </p:sp>
    </p:spTree>
    <p:extLst>
      <p:ext uri="{BB962C8B-B14F-4D97-AF65-F5344CB8AC3E}">
        <p14:creationId xmlns:p14="http://schemas.microsoft.com/office/powerpoint/2010/main" val="2544304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712788"/>
            <a:ext cx="6096000" cy="3429000"/>
          </a:xfrm>
        </p:spPr>
      </p:sp>
      <p:sp>
        <p:nvSpPr>
          <p:cNvPr id="3" name="Notes Placeholder 2"/>
          <p:cNvSpPr>
            <a:spLocks noGrp="1"/>
          </p:cNvSpPr>
          <p:nvPr>
            <p:ph type="body" idx="1"/>
          </p:nvPr>
        </p:nvSpPr>
        <p:spPr/>
        <p:txBody>
          <a:bodyPr/>
          <a:lstStyle/>
          <a:p>
            <a:r>
              <a:rPr lang="en-US" dirty="0"/>
              <a:t>If using XAML as UI markup language, then the root namespace is first line of the table. In this namespace is declared a lot of UI controls like as Page, Button, </a:t>
            </a:r>
            <a:r>
              <a:rPr lang="en-US" dirty="0" err="1"/>
              <a:t>CheckBox</a:t>
            </a:r>
            <a:r>
              <a:rPr lang="en-US" dirty="0"/>
              <a:t> and more.</a:t>
            </a:r>
          </a:p>
          <a:p>
            <a:r>
              <a:rPr lang="en-US" dirty="0"/>
              <a:t>“x” namespace is declared many </a:t>
            </a:r>
            <a:r>
              <a:rPr lang="en-US" dirty="0" err="1"/>
              <a:t>intrinsics</a:t>
            </a:r>
            <a:r>
              <a:rPr lang="en-US" dirty="0"/>
              <a:t>.</a:t>
            </a:r>
          </a:p>
          <a:p>
            <a:r>
              <a:rPr lang="en-US" dirty="0"/>
              <a:t>“d” namespace is namespace for design time. For example, d:DesithWidth defines the width of control in designer.</a:t>
            </a:r>
          </a:p>
          <a:p>
            <a:r>
              <a:rPr lang="en-US" dirty="0"/>
              <a:t>“mc” namespace is for markup compatibility.</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F4359D6-C14A-40BC-B5B4-A25440D91AC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30918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712788"/>
            <a:ext cx="6096000" cy="3429000"/>
          </a:xfrm>
        </p:spPr>
      </p:sp>
      <p:sp>
        <p:nvSpPr>
          <p:cNvPr id="3" name="Notes Placeholder 2"/>
          <p:cNvSpPr>
            <a:spLocks noGrp="1"/>
          </p:cNvSpPr>
          <p:nvPr>
            <p:ph type="body" idx="1"/>
          </p:nvPr>
        </p:nvSpPr>
        <p:spPr/>
        <p:txBody>
          <a:bodyPr/>
          <a:lstStyle/>
          <a:p>
            <a:r>
              <a:rPr lang="en-US" dirty="0"/>
              <a:t>A x:Class attribute map a code behind class. A code behind class is written custom logic for UI layer. For example, event handler logic, status management logic and more.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F4359D6-C14A-40BC-B5B4-A25440D91AC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74980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712788"/>
            <a:ext cx="6096000" cy="3429000"/>
          </a:xfrm>
        </p:spPr>
      </p:sp>
      <p:sp>
        <p:nvSpPr>
          <p:cNvPr id="3" name="Notes Placeholder 2"/>
          <p:cNvSpPr>
            <a:spLocks noGrp="1"/>
          </p:cNvSpPr>
          <p:nvPr>
            <p:ph type="body" idx="1"/>
          </p:nvPr>
        </p:nvSpPr>
        <p:spPr/>
        <p:txBody>
          <a:bodyPr/>
          <a:lstStyle/>
          <a:p>
            <a:r>
              <a:rPr lang="en-US" dirty="0"/>
              <a:t>A x:Name attribute defines a variable for the control in the code behind class. Define the x:Name attribute then you can use the control in the code behind class using the name that is defined the x:Name attribute.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F4359D6-C14A-40BC-B5B4-A25440D91AC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28551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7127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F4359D6-C14A-40BC-B5B4-A25440D91AC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2214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13977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712788"/>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F4359D6-C14A-40BC-B5B4-A25440D91AC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9684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712788"/>
            <a:ext cx="6096000" cy="3429000"/>
          </a:xfrm>
        </p:spPr>
      </p:sp>
      <p:sp>
        <p:nvSpPr>
          <p:cNvPr id="3" name="Notes Placeholder 2"/>
          <p:cNvSpPr>
            <a:spLocks noGrp="1"/>
          </p:cNvSpPr>
          <p:nvPr>
            <p:ph type="body" idx="1"/>
          </p:nvPr>
        </p:nvSpPr>
        <p:spPr/>
        <p:txBody>
          <a:bodyPr/>
          <a:lstStyle/>
          <a:p>
            <a:r>
              <a:rPr lang="en-US" dirty="0"/>
              <a:t>In “x” namespace, define a lot of primitive types like String, Int32, Double, Boolean and more.</a:t>
            </a:r>
          </a:p>
          <a:p>
            <a:r>
              <a:rPr lang="en-US" dirty="0"/>
              <a:t>And "x:Null" tag and "x:Null" markup extension is defined for null value.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F4359D6-C14A-40BC-B5B4-A25440D91AC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0132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712788"/>
            <a:ext cx="6096000" cy="3429000"/>
          </a:xfrm>
        </p:spPr>
      </p:sp>
      <p:sp>
        <p:nvSpPr>
          <p:cNvPr id="3" name="Notes Placeholder 2"/>
          <p:cNvSpPr>
            <a:spLocks noGrp="1"/>
          </p:cNvSpPr>
          <p:nvPr>
            <p:ph type="body" idx="1"/>
          </p:nvPr>
        </p:nvSpPr>
        <p:spPr/>
        <p:txBody>
          <a:bodyPr/>
          <a:lstStyle/>
          <a:p>
            <a:r>
              <a:rPr lang="en-US" dirty="0"/>
              <a:t>explain resources feature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F4359D6-C14A-40BC-B5B4-A25440D91AC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92798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712788"/>
            <a:ext cx="6096000" cy="3429000"/>
          </a:xfrm>
        </p:spPr>
      </p:sp>
      <p:sp>
        <p:nvSpPr>
          <p:cNvPr id="3" name="Notes Placeholder 2"/>
          <p:cNvSpPr>
            <a:spLocks noGrp="1"/>
          </p:cNvSpPr>
          <p:nvPr>
            <p:ph type="body" idx="1"/>
          </p:nvPr>
        </p:nvSpPr>
        <p:spPr/>
        <p:txBody>
          <a:bodyPr/>
          <a:lstStyle/>
          <a:p>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A dependency property is a specialized type of property. Specifically it's a property where the property's value is tracked and influenced by a dedicated property system that is part of the Windows Runtime.</a:t>
            </a:r>
          </a:p>
          <a:p>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The purpose of dependency properties is to provide a systemic way to compute the value of a property based on other inputs (other properties, events and states that occur within your app while it runs). These other inputs might include:</a:t>
            </a:r>
          </a:p>
          <a:p>
            <a:pPr lvl="1"/>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External input such as user preference</a:t>
            </a:r>
          </a:p>
          <a:p>
            <a:pPr lvl="1"/>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Just-in-time property determination mechanisms such as data binding, animations and storyboards</a:t>
            </a:r>
          </a:p>
          <a:p>
            <a:pPr lvl="1"/>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Multiple-use templating patterns such as resources and styles</a:t>
            </a:r>
          </a:p>
          <a:p>
            <a:pPr lvl="1"/>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Values known through parent-child relationships with other elements in the object tree</a:t>
            </a:r>
          </a:p>
          <a:p>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A dependency property represents or supports a specific feature of the programming model for defining a Windows Runtime app with XAML for UI and C#, Microsoft Visual Basic or Visual C++ component extensions (C++/CX) for code. These features include:</a:t>
            </a:r>
          </a:p>
          <a:p>
            <a:pPr lvl="1"/>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Data binding</a:t>
            </a:r>
          </a:p>
          <a:p>
            <a:pPr lvl="1"/>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Styles</a:t>
            </a:r>
          </a:p>
          <a:p>
            <a:pPr lvl="1"/>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Storyboarded animations</a:t>
            </a:r>
          </a:p>
          <a:p>
            <a:pPr lvl="1"/>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a:t>
            </a:r>
            <a:r>
              <a:rPr lang="en-US" sz="1050" b="0" i="0" u="none" strike="noStrike" kern="1200" dirty="0" err="1">
                <a:solidFill>
                  <a:schemeClr val="tx1"/>
                </a:solidFill>
                <a:effectLst/>
                <a:latin typeface="Segoe UI" panose="020B0502040204020203" pitchFamily="34" charset="0"/>
                <a:ea typeface="+mn-ea"/>
                <a:cs typeface="Segoe UI" panose="020B0502040204020203" pitchFamily="34" charset="0"/>
              </a:rPr>
              <a:t>PropertyChanged</a:t>
            </a:r>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 behavior; a dependency property can be implemented to provide callbacks that can propagate changes to other dependency properties</a:t>
            </a:r>
          </a:p>
          <a:p>
            <a:pPr lvl="1"/>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Using a default value that comes from property metadata</a:t>
            </a:r>
          </a:p>
          <a:p>
            <a:pPr lvl="1"/>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General property system utility such as </a:t>
            </a:r>
            <a:r>
              <a:rPr lang="en-US" sz="1050" b="0" i="0" u="none" strike="noStrike" kern="1200" dirty="0" err="1">
                <a:solidFill>
                  <a:schemeClr val="tx1"/>
                </a:solidFill>
                <a:effectLst/>
                <a:latin typeface="Segoe UI" panose="020B0502040204020203" pitchFamily="34" charset="0"/>
                <a:ea typeface="+mn-ea"/>
                <a:cs typeface="Segoe UI" panose="020B0502040204020203" pitchFamily="34" charset="0"/>
              </a:rPr>
              <a:t>ClearValue</a:t>
            </a:r>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 and metadata lookup</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F4359D6-C14A-40BC-B5B4-A25440D91AC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34680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712788"/>
            <a:ext cx="6096000" cy="3429000"/>
          </a:xfrm>
        </p:spPr>
      </p:sp>
      <p:sp>
        <p:nvSpPr>
          <p:cNvPr id="3" name="Notes Placeholder 2"/>
          <p:cNvSpPr>
            <a:spLocks noGrp="1"/>
          </p:cNvSpPr>
          <p:nvPr>
            <p:ph type="body" idx="1"/>
          </p:nvPr>
        </p:nvSpPr>
        <p:spPr/>
        <p:txBody>
          <a:bodyPr/>
          <a:lstStyle/>
          <a:p>
            <a:r>
              <a:rPr lang="en-US" dirty="0"/>
              <a:t>Dependency properties have to be defined in a class that is inherited a </a:t>
            </a:r>
            <a:r>
              <a:rPr lang="en-US" dirty="0" err="1"/>
              <a:t>DepenencyObject</a:t>
            </a:r>
            <a:r>
              <a:rPr lang="en-US" dirty="0"/>
              <a:t> class.</a:t>
            </a:r>
          </a:p>
          <a:p>
            <a:r>
              <a:rPr lang="en-US" dirty="0"/>
              <a:t>The first, define a static field using Register static method of </a:t>
            </a:r>
            <a:r>
              <a:rPr lang="en-US" dirty="0" err="1"/>
              <a:t>DependencyProperty</a:t>
            </a:r>
            <a:r>
              <a:rPr lang="en-US" dirty="0"/>
              <a:t> class, then define the property wrapper using a </a:t>
            </a:r>
            <a:r>
              <a:rPr lang="en-US" dirty="0" err="1"/>
              <a:t>GetValue</a:t>
            </a:r>
            <a:r>
              <a:rPr lang="en-US" dirty="0"/>
              <a:t> method and a </a:t>
            </a:r>
            <a:r>
              <a:rPr lang="en-US" dirty="0" err="1"/>
              <a:t>SetValue</a:t>
            </a:r>
            <a:r>
              <a:rPr lang="en-US" dirty="0"/>
              <a:t> </a:t>
            </a:r>
            <a:r>
              <a:rPr lang="en-US" dirty="0" err="1"/>
              <a:t>mthods</a:t>
            </a:r>
            <a:r>
              <a:rPr lang="en-US" dirty="0"/>
              <a:t>.</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F4359D6-C14A-40BC-B5B4-A25440D91AC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51265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712788"/>
            <a:ext cx="6096000" cy="3429000"/>
          </a:xfrm>
        </p:spPr>
      </p:sp>
      <p:sp>
        <p:nvSpPr>
          <p:cNvPr id="3" name="Notes Placeholder 2"/>
          <p:cNvSpPr>
            <a:spLocks noGrp="1"/>
          </p:cNvSpPr>
          <p:nvPr>
            <p:ph type="body" idx="1"/>
          </p:nvPr>
        </p:nvSpPr>
        <p:spPr/>
        <p:txBody>
          <a:bodyPr/>
          <a:lstStyle/>
          <a:p>
            <a:r>
              <a:rPr lang="en-US" dirty="0"/>
              <a:t>explain resources feature</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F4359D6-C14A-40BC-B5B4-A25440D91AC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92899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9600" y="712788"/>
            <a:ext cx="6096000" cy="3429000"/>
          </a:xfrm>
        </p:spPr>
      </p:sp>
      <p:sp>
        <p:nvSpPr>
          <p:cNvPr id="3" name="Notes Placeholder 2"/>
          <p:cNvSpPr>
            <a:spLocks noGrp="1"/>
          </p:cNvSpPr>
          <p:nvPr>
            <p:ph type="body" idx="1"/>
          </p:nvPr>
        </p:nvSpPr>
        <p:spPr/>
        <p:txBody>
          <a:bodyPr/>
          <a:lstStyle/>
          <a:p>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An </a:t>
            </a:r>
            <a:r>
              <a:rPr lang="en-US" sz="1050" b="0" i="1" u="none" strike="noStrike" kern="1200" dirty="0">
                <a:solidFill>
                  <a:schemeClr val="tx1"/>
                </a:solidFill>
                <a:effectLst/>
                <a:latin typeface="Segoe UI" panose="020B0502040204020203" pitchFamily="34" charset="0"/>
                <a:ea typeface="+mn-ea"/>
                <a:cs typeface="Segoe UI" panose="020B0502040204020203" pitchFamily="34" charset="0"/>
              </a:rPr>
              <a:t>attached property</a:t>
            </a:r>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 is a XAML concept. Attached properties enable additional property/value pairs to be set on an object, but the properties are not part of the original object definition. Attached properties are typically defined as a specialized form of dependency property that doesn't have a conventional property wrapper in the owner type's object model.</a:t>
            </a:r>
          </a:p>
          <a:p>
            <a:r>
              <a:rPr lang="en-US" dirty="0"/>
              <a:t>Define your attached property as a dependency property by declaring a public static </a:t>
            </a:r>
            <a:r>
              <a:rPr lang="en-US" dirty="0" err="1"/>
              <a:t>readonly</a:t>
            </a:r>
            <a:r>
              <a:rPr lang="en-US" dirty="0"/>
              <a:t> property of type </a:t>
            </a:r>
            <a:r>
              <a:rPr lang="en-US" dirty="0" err="1"/>
              <a:t>DependencyProperty</a:t>
            </a:r>
            <a:r>
              <a:rPr lang="en-US" dirty="0"/>
              <a:t>. You define this property by using the return value of the </a:t>
            </a:r>
            <a:r>
              <a:rPr lang="en-US" dirty="0" err="1"/>
              <a:t>RegisterAttached</a:t>
            </a:r>
            <a:r>
              <a:rPr lang="en-US" dirty="0"/>
              <a:t> method. The property name must match the attached property name you specify as the </a:t>
            </a:r>
            <a:r>
              <a:rPr lang="en-US" dirty="0" err="1"/>
              <a:t>RegisterAttached</a:t>
            </a:r>
            <a:r>
              <a:rPr lang="en-US" dirty="0"/>
              <a:t> name parameter, with the string "Property" added to the end. This is the established convention for naming the identifiers of dependency properties in relation to the properties that they represent.</a:t>
            </a:r>
          </a:p>
          <a:p>
            <a:r>
              <a:rPr lang="en-US" dirty="0"/>
              <a:t>The main area where defining a custom attached property differs from a custom dependency property is in how you define the accessors or wrappers. Instead of the using the wrapper technique described in Custom dependency properties, you must also provide static </a:t>
            </a:r>
            <a:r>
              <a:rPr lang="en-US" dirty="0" err="1"/>
              <a:t>GetPropertyName</a:t>
            </a:r>
            <a:r>
              <a:rPr lang="en-US" dirty="0"/>
              <a:t> and </a:t>
            </a:r>
            <a:r>
              <a:rPr lang="en-US" dirty="0" err="1"/>
              <a:t>SetPropertyName</a:t>
            </a:r>
            <a:r>
              <a:rPr lang="en-US" dirty="0"/>
              <a:t> methods as accessors for the attached property. The accessors are used mostly by the XAML parser, although any other caller can also use them to set values in non-XAML scenarios.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F4359D6-C14A-40BC-B5B4-A25440D91AC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38526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pPr marL="0" lvl="0" indent="0">
              <a:buNone/>
            </a:pPr>
            <a:endParaRPr lang="en-US" dirty="0"/>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3CFBB7B-29F3-4A9F-B039-645092B1B4E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85039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88868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4646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hlinkClick r:id="rId3"/>
              </a:rPr>
              <a:t>https://devblogs.microsoft.com/dotnet/introducing-net-5/</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41760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41180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pPr marL="0" lvl="0" indent="0">
              <a:buNone/>
            </a:pPr>
            <a:endParaRPr lang="en-US" dirty="0"/>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3CFBB7B-29F3-4A9F-B039-645092B1B4E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70037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43401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normAutofit/>
          </a:bodyPr>
          <a:lstStyle/>
          <a:p>
            <a:pPr marL="0" lvl="0" indent="0">
              <a:buNone/>
            </a:pPr>
            <a:endParaRPr lang="en-US" dirty="0"/>
          </a:p>
        </p:txBody>
      </p:sp>
      <p:sp>
        <p:nvSpPr>
          <p:cNvPr id="5" name="Slide Number Placeholder 4"/>
          <p:cNvSpPr>
            <a:spLocks noGrp="1"/>
          </p:cNvSpPr>
          <p:nvPr>
            <p:ph type="sldNum" sz="quarter" idx="11"/>
          </p:nvPr>
        </p:nvSpPr>
        <p:spPr>
          <a:xfrm>
            <a:off x="3884613" y="8791575"/>
            <a:ext cx="2971800" cy="352425"/>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3CFBB7B-29F3-4A9F-B039-645092B1B4E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007658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E7E413-9E85-472B-88B0-C2A4DEE3879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1/12/2023 1:52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43745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pPr/>
              <a:t>1/12/2023 1:52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123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(Base Class Library) and Mono BCL are the same APIs, different implementation. .NET “Core Library” is a similar set of APIs, but different.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5794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331493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94954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961080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18257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542839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4775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2253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5655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984756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980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386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userDrawn="1"/>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7538556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499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42430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00168824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743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2016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8111924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8454" y="1112907"/>
            <a:ext cx="11155093" cy="5181600"/>
          </a:xfrm>
        </p:spPr>
        <p:txBody>
          <a:bodyPr>
            <a:normAutofit/>
          </a:bodyPr>
          <a:lstStyle>
            <a:lvl1pPr marL="448193" indent="-448193">
              <a:buFont typeface="Arial" panose="020B0604020202020204" pitchFamily="34" charset="0"/>
              <a:buChar char="•"/>
              <a:defRPr sz="2353">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1pPr>
            <a:lvl2pPr marL="675771" indent="-336145">
              <a:buFont typeface="Courier New" panose="02070309020205020404" pitchFamily="49" charset="0"/>
              <a:buChar char="o"/>
              <a:defRPr sz="1961">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2pPr>
            <a:lvl3pPr marL="909066" indent="-336145">
              <a:buFont typeface="Wingdings" panose="05000000000000000000" pitchFamily="2" charset="2"/>
              <a:buChar char="§"/>
              <a:defRPr sz="1961">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3pPr>
            <a:lvl4pPr marL="1134425" indent="-336145">
              <a:buFont typeface="Arial" panose="020B0604020202020204" pitchFamily="34" charset="0"/>
              <a:buChar char="•"/>
              <a:defRPr sz="1961">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4pPr>
            <a:lvl5pPr marL="1366132" indent="-336145">
              <a:buFont typeface="Courier New" panose="02070309020205020404" pitchFamily="49" charset="0"/>
              <a:buChar char="o"/>
              <a:defRPr sz="1961">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1"/>
          <p:cNvSpPr>
            <a:spLocks noGrp="1"/>
          </p:cNvSpPr>
          <p:nvPr>
            <p:ph type="title"/>
          </p:nvPr>
        </p:nvSpPr>
        <p:spPr>
          <a:xfrm>
            <a:off x="519248" y="228603"/>
            <a:ext cx="11151917" cy="651821"/>
          </a:xfrm>
        </p:spPr>
        <p:txBody>
          <a:bodyPr/>
          <a:lstStyle>
            <a:lvl1pPr>
              <a:defRPr sz="4705" b="0"/>
            </a:lvl1pPr>
          </a:lstStyle>
          <a:p>
            <a:r>
              <a:rPr lang="en-US" dirty="0"/>
              <a:t>Click to edit Master title style</a:t>
            </a:r>
          </a:p>
        </p:txBody>
      </p:sp>
      <p:sp>
        <p:nvSpPr>
          <p:cNvPr id="7" name="Slide Number Placeholder 4"/>
          <p:cNvSpPr>
            <a:spLocks noGrp="1"/>
          </p:cNvSpPr>
          <p:nvPr>
            <p:ph type="sldNum" sz="quarter" idx="12"/>
          </p:nvPr>
        </p:nvSpPr>
        <p:spPr>
          <a:xfrm>
            <a:off x="8677752" y="6433073"/>
            <a:ext cx="2689618" cy="357998"/>
          </a:xfrm>
          <a:prstGeom prst="rect">
            <a:avLst/>
          </a:prstGeom>
        </p:spPr>
        <p:txBody>
          <a:bodyPr/>
          <a:lstStyle>
            <a:lvl1pPr algn="r">
              <a:defRPr sz="882">
                <a:latin typeface="Segoe UI" panose="020B0502040204020203" pitchFamily="34" charset="0"/>
                <a:cs typeface="Segoe UI" panose="020B0502040204020203" pitchFamily="34" charset="0"/>
              </a:defRPr>
            </a:lvl1p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
        <p:nvSpPr>
          <p:cNvPr id="8" name="Slide Number Placeholder 3"/>
          <p:cNvSpPr txBox="1">
            <a:spLocks/>
          </p:cNvSpPr>
          <p:nvPr userDrawn="1"/>
        </p:nvSpPr>
        <p:spPr>
          <a:xfrm>
            <a:off x="4582313" y="6431830"/>
            <a:ext cx="2789233" cy="357998"/>
          </a:xfrm>
          <a:prstGeom prst="rect">
            <a:avLst/>
          </a:prstGeom>
        </p:spPr>
        <p:txBody>
          <a:bodyPr vert="horz" lIns="179275" tIns="44819" rIns="179275" bIns="44819"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82" dirty="0">
                <a:latin typeface="Segoe UI" panose="020B0502040204020203" pitchFamily="34" charset="0"/>
                <a:cs typeface="Segoe UI" panose="020B0502040204020203" pitchFamily="34" charset="0"/>
              </a:rPr>
              <a:t>Microsoft Confidential</a:t>
            </a:r>
          </a:p>
        </p:txBody>
      </p:sp>
      <p:pic>
        <p:nvPicPr>
          <p:cNvPr id="6" name="Picture 5"/>
          <p:cNvPicPr>
            <a:picLocks noChangeAspect="1"/>
          </p:cNvPicPr>
          <p:nvPr userDrawn="1"/>
        </p:nvPicPr>
        <p:blipFill>
          <a:blip r:embed="rId2" cstate="print">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a:xfrm>
            <a:off x="267793" y="6342795"/>
            <a:ext cx="353996" cy="353996"/>
          </a:xfrm>
          <a:prstGeom prst="rect">
            <a:avLst/>
          </a:prstGeom>
        </p:spPr>
      </p:pic>
    </p:spTree>
    <p:extLst>
      <p:ext uri="{BB962C8B-B14F-4D97-AF65-F5344CB8AC3E}">
        <p14:creationId xmlns:p14="http://schemas.microsoft.com/office/powerpoint/2010/main" val="251354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6"/>
            <a:ext cx="11274552" cy="685800"/>
          </a:xfrm>
        </p:spPr>
        <p:txBody>
          <a:bodyPr>
            <a:noAutofit/>
          </a:bodyPr>
          <a:lstStyle>
            <a:lvl1pPr>
              <a:defRPr sz="4705" b="0"/>
            </a:lvl1pPr>
          </a:lstStyle>
          <a:p>
            <a:r>
              <a:rPr lang="en-US" dirty="0"/>
              <a:t>Click to edit Master title style</a:t>
            </a:r>
          </a:p>
        </p:txBody>
      </p:sp>
      <p:sp>
        <p:nvSpPr>
          <p:cNvPr id="5" name="Slide Number Placeholder 4"/>
          <p:cNvSpPr>
            <a:spLocks noGrp="1"/>
          </p:cNvSpPr>
          <p:nvPr>
            <p:ph type="sldNum" sz="quarter" idx="12"/>
          </p:nvPr>
        </p:nvSpPr>
        <p:spPr>
          <a:xfrm>
            <a:off x="8850629" y="6356354"/>
            <a:ext cx="2743200" cy="365125"/>
          </a:xfrm>
        </p:spPr>
        <p:txBody>
          <a:bodyPr/>
          <a:lstStyle>
            <a:lvl1pPr>
              <a:defRPr sz="981">
                <a:latin typeface="Segoe UI" panose="020B0502040204020203" pitchFamily="34" charset="0"/>
                <a:cs typeface="Segoe UI" panose="020B0502040204020203" pitchFamily="34" charset="0"/>
              </a:defRPr>
            </a:lvl1pPr>
          </a:lstStyle>
          <a:p>
            <a:pPr defTabSz="914098"/>
            <a:fld id="{AFFF257A-30C5-4AFB-911B-BE4CEEA1EA82}" type="slidenum">
              <a:rPr lang="en-US" smtClean="0">
                <a:solidFill>
                  <a:prstClr val="black">
                    <a:tint val="75000"/>
                  </a:prstClr>
                </a:solidFill>
              </a:rPr>
              <a:pPr defTabSz="914098"/>
              <a:t>‹#›</a:t>
            </a:fld>
            <a:endParaRPr lang="en-US" dirty="0">
              <a:solidFill>
                <a:prstClr val="black">
                  <a:tint val="75000"/>
                </a:prstClr>
              </a:solidFill>
            </a:endParaRPr>
          </a:p>
        </p:txBody>
      </p:sp>
      <p:sp>
        <p:nvSpPr>
          <p:cNvPr id="7" name="Text Placeholder 6"/>
          <p:cNvSpPr>
            <a:spLocks noGrp="1"/>
          </p:cNvSpPr>
          <p:nvPr>
            <p:ph type="body" sz="quarter" idx="13"/>
          </p:nvPr>
        </p:nvSpPr>
        <p:spPr>
          <a:xfrm>
            <a:off x="402338" y="1143000"/>
            <a:ext cx="11173968" cy="2068250"/>
          </a:xfrm>
        </p:spPr>
        <p:txBody>
          <a:bodyPr/>
          <a:lstStyle>
            <a:lvl1pPr>
              <a:lnSpc>
                <a:spcPct val="120000"/>
              </a:lnSpc>
              <a:spcBef>
                <a:spcPts val="0"/>
              </a:spcBef>
              <a:spcAft>
                <a:spcPts val="300"/>
              </a:spcAft>
              <a:defRPr sz="2353">
                <a:solidFill>
                  <a:srgbClr val="404040"/>
                </a:solidFill>
              </a:defRPr>
            </a:lvl1pPr>
            <a:lvl2pPr>
              <a:lnSpc>
                <a:spcPct val="120000"/>
              </a:lnSpc>
              <a:spcBef>
                <a:spcPts val="0"/>
              </a:spcBef>
              <a:buSzPct val="90000"/>
              <a:defRPr sz="1961">
                <a:solidFill>
                  <a:srgbClr val="404040"/>
                </a:solidFill>
              </a:defRPr>
            </a:lvl2pPr>
            <a:lvl3pPr>
              <a:lnSpc>
                <a:spcPct val="120000"/>
              </a:lnSpc>
              <a:spcBef>
                <a:spcPts val="0"/>
              </a:spcBef>
              <a:defRPr sz="1961">
                <a:solidFill>
                  <a:srgbClr val="404040"/>
                </a:solidFill>
              </a:defRPr>
            </a:lvl3pPr>
            <a:lvl4pPr>
              <a:lnSpc>
                <a:spcPct val="120000"/>
              </a:lnSpc>
              <a:spcBef>
                <a:spcPts val="0"/>
              </a:spcBef>
              <a:defRPr sz="1961">
                <a:solidFill>
                  <a:srgbClr val="404040"/>
                </a:solidFill>
              </a:defRPr>
            </a:lvl4pPr>
            <a:lvl5pPr>
              <a:lnSpc>
                <a:spcPct val="120000"/>
              </a:lnSpc>
              <a:spcBef>
                <a:spcPts val="0"/>
              </a:spcBef>
              <a:defRPr sz="1961">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6"/>
            <a:ext cx="2844800" cy="365125"/>
          </a:xfrm>
          <a:prstGeom prst="rect">
            <a:avLst/>
          </a:prstGeom>
        </p:spPr>
        <p:txBody>
          <a:bodyPr vert="horz" lIns="182817" tIns="45705" rIns="182817" bIns="45705"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071" rtl="0" eaLnBrk="1" fontAlgn="auto" latinLnBrk="0" hangingPunct="1">
              <a:lnSpc>
                <a:spcPct val="100000"/>
              </a:lnSpc>
              <a:spcBef>
                <a:spcPts val="0"/>
              </a:spcBef>
              <a:spcAft>
                <a:spcPts val="0"/>
              </a:spcAft>
              <a:buClrTx/>
              <a:buSzTx/>
              <a:buFontTx/>
              <a:buNone/>
              <a:tabLst/>
              <a:defRPr/>
            </a:pPr>
            <a:r>
              <a:rPr kumimoji="0" lang="en-US" sz="981"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274780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50545" y="-160538"/>
            <a:ext cx="1829276"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4934" y="1298576"/>
            <a:ext cx="1171221"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4933" y="-160540"/>
            <a:ext cx="875238"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21249" y="1423060"/>
            <a:ext cx="665605"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4934" y="5753556"/>
            <a:ext cx="1171221"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30564" y="5081419"/>
            <a:ext cx="774113"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9404" y="5610291"/>
            <a:ext cx="316795"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5652" y="6339014"/>
            <a:ext cx="2361901"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2126" y="442110"/>
            <a:ext cx="1255901"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930" y="-160540"/>
            <a:ext cx="513324"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52928" y="1234419"/>
            <a:ext cx="244538"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6072" y="1918424"/>
            <a:ext cx="875238"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4746" y="5410281"/>
            <a:ext cx="603561"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30899" y="4681877"/>
            <a:ext cx="1030377"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748"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394" y="4343400"/>
            <a:ext cx="10240453"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006" indent="0" algn="ctr">
              <a:buNone/>
              <a:defRPr>
                <a:solidFill>
                  <a:schemeClr val="tx1">
                    <a:tint val="75000"/>
                  </a:schemeClr>
                </a:solidFill>
              </a:defRPr>
            </a:lvl2pPr>
            <a:lvl3pPr marL="914012" indent="0" algn="ctr">
              <a:buNone/>
              <a:defRPr>
                <a:solidFill>
                  <a:schemeClr val="tx1">
                    <a:tint val="75000"/>
                  </a:schemeClr>
                </a:solidFill>
              </a:defRPr>
            </a:lvl3pPr>
            <a:lvl4pPr marL="1371019" indent="0" algn="ctr">
              <a:buNone/>
              <a:defRPr>
                <a:solidFill>
                  <a:schemeClr val="tx1">
                    <a:tint val="75000"/>
                  </a:schemeClr>
                </a:solidFill>
              </a:defRPr>
            </a:lvl4pPr>
            <a:lvl5pPr marL="1828025" indent="0" algn="ctr">
              <a:buNone/>
              <a:defRPr>
                <a:solidFill>
                  <a:schemeClr val="tx1">
                    <a:tint val="75000"/>
                  </a:schemeClr>
                </a:solidFill>
              </a:defRPr>
            </a:lvl5pPr>
            <a:lvl6pPr marL="2285031" indent="0" algn="ctr">
              <a:buNone/>
              <a:defRPr>
                <a:solidFill>
                  <a:schemeClr val="tx1">
                    <a:tint val="75000"/>
                  </a:schemeClr>
                </a:solidFill>
              </a:defRPr>
            </a:lvl6pPr>
            <a:lvl7pPr marL="2742036" indent="0" algn="ctr">
              <a:buNone/>
              <a:defRPr>
                <a:solidFill>
                  <a:schemeClr val="tx1">
                    <a:tint val="75000"/>
                  </a:schemeClr>
                </a:solidFill>
              </a:defRPr>
            </a:lvl7pPr>
            <a:lvl8pPr marL="3199042" indent="0" algn="ctr">
              <a:buNone/>
              <a:defRPr>
                <a:solidFill>
                  <a:schemeClr val="tx1">
                    <a:tint val="75000"/>
                  </a:schemeClr>
                </a:solidFill>
              </a:defRPr>
            </a:lvl8pPr>
            <a:lvl9pPr marL="3656048" indent="0" algn="ctr">
              <a:buNone/>
              <a:defRPr>
                <a:solidFill>
                  <a:schemeClr val="tx1">
                    <a:tint val="75000"/>
                  </a:schemeClr>
                </a:solidFill>
              </a:defRPr>
            </a:lvl9pPr>
          </a:lstStyle>
          <a:p>
            <a:pPr marL="0" marR="0" lvl="0" indent="0" algn="l" defTabSz="914012"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6568" y="2739678"/>
            <a:ext cx="10245218"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598" y="1447800"/>
            <a:ext cx="10240454" cy="914096"/>
          </a:xfrm>
        </p:spPr>
        <p:txBody>
          <a:bodyPr wrap="square" anchor="ctr">
            <a:noAutofit/>
          </a:bodyPr>
          <a:lstStyle>
            <a:lvl1pPr marL="0" indent="0">
              <a:buNone/>
              <a:defRPr sz="6596" spc="-150">
                <a:solidFill>
                  <a:schemeClr val="tx1">
                    <a:alpha val="99000"/>
                  </a:schemeClr>
                </a:solidFill>
              </a:defRPr>
            </a:lvl1pPr>
          </a:lstStyle>
          <a:p>
            <a:pPr lvl="0"/>
            <a:r>
              <a:rPr lang="en-US"/>
              <a:t>Click to edit Master text styles</a:t>
            </a:r>
          </a:p>
        </p:txBody>
      </p:sp>
    </p:spTree>
    <p:extLst>
      <p:ext uri="{BB962C8B-B14F-4D97-AF65-F5344CB8AC3E}">
        <p14:creationId xmlns:p14="http://schemas.microsoft.com/office/powerpoint/2010/main" val="112326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eftContent">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609602" y="1613055"/>
            <a:ext cx="5852865" cy="1280696"/>
          </a:xfrm>
        </p:spPr>
        <p:txBody>
          <a:bodyPr/>
          <a:lstStyle>
            <a:lvl1pPr eaLnBrk="1" hangingPunct="1">
              <a:spcBef>
                <a:spcPct val="20000"/>
              </a:spcBef>
              <a:buFont typeface="Wingdings" charset="0"/>
              <a:buChar char="v"/>
              <a:defRPr sz="2666" baseline="0">
                <a:latin typeface="+mn-lt"/>
              </a:defRPr>
            </a:lvl1pPr>
            <a:lvl2pPr>
              <a:defRPr>
                <a:latin typeface="+mn-lt"/>
              </a:defRPr>
            </a:lvl2pPr>
            <a:lvl3pPr>
              <a:defRPr>
                <a:latin typeface="+mn-lt"/>
              </a:defRPr>
            </a:lvl3pPr>
          </a:lstStyle>
          <a:p>
            <a:pPr lvl="0"/>
            <a:r>
              <a:rPr lang="en-US"/>
              <a:t>Edit Master text styles</a:t>
            </a:r>
          </a:p>
          <a:p>
            <a:pPr lvl="1"/>
            <a:r>
              <a:rPr lang="en-US"/>
              <a:t>Second level</a:t>
            </a:r>
          </a:p>
          <a:p>
            <a:pPr lvl="2"/>
            <a:r>
              <a:rPr lang="en-US"/>
              <a:t>Third level</a:t>
            </a:r>
          </a:p>
        </p:txBody>
      </p:sp>
      <p:sp>
        <p:nvSpPr>
          <p:cNvPr id="8" name="Title 1"/>
          <p:cNvSpPr>
            <a:spLocks noGrp="1"/>
          </p:cNvSpPr>
          <p:nvPr>
            <p:ph type="title"/>
          </p:nvPr>
        </p:nvSpPr>
        <p:spPr>
          <a:xfrm>
            <a:off x="609601" y="338664"/>
            <a:ext cx="8723744" cy="1143000"/>
          </a:xfrm>
        </p:spPr>
        <p:txBody>
          <a:bodyPr/>
          <a:lstStyle>
            <a:lvl1pPr>
              <a:defRPr b="0"/>
            </a:lvl1pPr>
          </a:lstStyle>
          <a:p>
            <a:r>
              <a:rPr lang="en-US"/>
              <a:t>Click to edit Master title style</a:t>
            </a:r>
          </a:p>
        </p:txBody>
      </p:sp>
      <p:grpSp>
        <p:nvGrpSpPr>
          <p:cNvPr id="19" name="Group 18"/>
          <p:cNvGrpSpPr/>
          <p:nvPr userDrawn="1"/>
        </p:nvGrpSpPr>
        <p:grpSpPr>
          <a:xfrm>
            <a:off x="9144176" y="79815"/>
            <a:ext cx="2771544" cy="680259"/>
            <a:chOff x="6841505" y="-1099"/>
            <a:chExt cx="2078658" cy="510194"/>
          </a:xfrm>
        </p:grpSpPr>
        <p:pic>
          <p:nvPicPr>
            <p:cNvPr id="5" name="Picture 16"/>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281863" y="157163"/>
              <a:ext cx="1638300" cy="2127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7"/>
            <p:cNvPicPr>
              <a:picLocks noChangeAspect="1"/>
            </p:cNvPicPr>
            <p:nvPr userDrawn="1"/>
          </p:nvPicPr>
          <p:blipFill>
            <a:blip r:embed="rId3"/>
            <a:stretch>
              <a:fillRect/>
            </a:stretch>
          </p:blipFill>
          <p:spPr>
            <a:xfrm>
              <a:off x="6841505" y="-1099"/>
              <a:ext cx="510194" cy="510194"/>
            </a:xfrm>
            <a:prstGeom prst="rect">
              <a:avLst/>
            </a:prstGeom>
          </p:spPr>
        </p:pic>
      </p:grpSp>
      <p:pic>
        <p:nvPicPr>
          <p:cNvPr id="9" name="Picture 8"/>
          <p:cNvPicPr>
            <a:picLocks/>
          </p:cNvPicPr>
          <p:nvPr userDrawn="1"/>
        </p:nvPicPr>
        <p:blipFill>
          <a:blip r:embed="rId4"/>
          <a:stretch>
            <a:fillRect/>
          </a:stretch>
        </p:blipFill>
        <p:spPr>
          <a:xfrm>
            <a:off x="0" y="6821424"/>
            <a:ext cx="12192000" cy="36576"/>
          </a:xfrm>
          <a:prstGeom prst="rect">
            <a:avLst/>
          </a:prstGeom>
        </p:spPr>
      </p:pic>
    </p:spTree>
    <p:extLst>
      <p:ext uri="{BB962C8B-B14F-4D97-AF65-F5344CB8AC3E}">
        <p14:creationId xmlns:p14="http://schemas.microsoft.com/office/powerpoint/2010/main" val="13481932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eftContentWithImage">
    <p:spTree>
      <p:nvGrpSpPr>
        <p:cNvPr id="1" name=""/>
        <p:cNvGrpSpPr/>
        <p:nvPr/>
      </p:nvGrpSpPr>
      <p:grpSpPr>
        <a:xfrm>
          <a:off x="0" y="0"/>
          <a:ext cx="0" cy="0"/>
          <a:chOff x="0" y="0"/>
          <a:chExt cx="0" cy="0"/>
        </a:xfrm>
      </p:grpSpPr>
      <p:sp>
        <p:nvSpPr>
          <p:cNvPr id="4" name="Content Placeholder 13"/>
          <p:cNvSpPr>
            <a:spLocks noGrp="1"/>
          </p:cNvSpPr>
          <p:nvPr>
            <p:ph sz="quarter" idx="10"/>
          </p:nvPr>
        </p:nvSpPr>
        <p:spPr>
          <a:xfrm>
            <a:off x="609602" y="1613055"/>
            <a:ext cx="5852865" cy="1280696"/>
          </a:xfrm>
        </p:spPr>
        <p:txBody>
          <a:bodyPr/>
          <a:lstStyle>
            <a:lvl1pPr eaLnBrk="1" hangingPunct="1">
              <a:spcBef>
                <a:spcPct val="20000"/>
              </a:spcBef>
              <a:buFont typeface="Wingdings" charset="0"/>
              <a:buChar char="v"/>
              <a:defRPr sz="2666" baseline="0"/>
            </a:lvl1pPr>
          </a:lstStyle>
          <a:p>
            <a:pPr lvl="0"/>
            <a:r>
              <a:rPr lang="en-US"/>
              <a:t>Edit Master text styles</a:t>
            </a:r>
          </a:p>
          <a:p>
            <a:pPr lvl="1"/>
            <a:r>
              <a:rPr lang="en-US"/>
              <a:t>Second level</a:t>
            </a:r>
          </a:p>
          <a:p>
            <a:pPr lvl="2"/>
            <a:r>
              <a:rPr lang="en-US"/>
              <a:t>Third level</a:t>
            </a:r>
          </a:p>
        </p:txBody>
      </p:sp>
      <p:sp>
        <p:nvSpPr>
          <p:cNvPr id="7" name="Picture Placeholder 6"/>
          <p:cNvSpPr>
            <a:spLocks noGrp="1"/>
          </p:cNvSpPr>
          <p:nvPr>
            <p:ph type="pic" sz="quarter" idx="11" hasCustomPrompt="1"/>
          </p:nvPr>
        </p:nvSpPr>
        <p:spPr bwMode="auto">
          <a:xfrm>
            <a:off x="6462467" y="3066877"/>
            <a:ext cx="5732673" cy="724246"/>
          </a:xfrm>
          <a:custGeom>
            <a:avLst/>
            <a:gdLst>
              <a:gd name="connsiteX0" fmla="*/ 0 w 3886200"/>
              <a:gd name="connsiteY0" fmla="*/ 5143499 h 5143499"/>
              <a:gd name="connsiteX1" fmla="*/ 971550 w 3886200"/>
              <a:gd name="connsiteY1" fmla="*/ 0 h 5143499"/>
              <a:gd name="connsiteX2" fmla="*/ 3886200 w 3886200"/>
              <a:gd name="connsiteY2" fmla="*/ 0 h 5143499"/>
              <a:gd name="connsiteX3" fmla="*/ 2914650 w 3886200"/>
              <a:gd name="connsiteY3" fmla="*/ 5143499 h 5143499"/>
              <a:gd name="connsiteX4" fmla="*/ 0 w 3886200"/>
              <a:gd name="connsiteY4" fmla="*/ 5143499 h 5143499"/>
              <a:gd name="connsiteX0" fmla="*/ 0 w 3896346"/>
              <a:gd name="connsiteY0" fmla="*/ 5143499 h 5151291"/>
              <a:gd name="connsiteX1" fmla="*/ 971550 w 3896346"/>
              <a:gd name="connsiteY1" fmla="*/ 0 h 5151291"/>
              <a:gd name="connsiteX2" fmla="*/ 3886200 w 3896346"/>
              <a:gd name="connsiteY2" fmla="*/ 0 h 5151291"/>
              <a:gd name="connsiteX3" fmla="*/ 3896346 w 3896346"/>
              <a:gd name="connsiteY3" fmla="*/ 5151291 h 5151291"/>
              <a:gd name="connsiteX4" fmla="*/ 0 w 3896346"/>
              <a:gd name="connsiteY4" fmla="*/ 5143499 h 5151291"/>
              <a:gd name="connsiteX0" fmla="*/ 0 w 3888554"/>
              <a:gd name="connsiteY0" fmla="*/ 5143499 h 5143499"/>
              <a:gd name="connsiteX1" fmla="*/ 971550 w 3888554"/>
              <a:gd name="connsiteY1" fmla="*/ 0 h 5143499"/>
              <a:gd name="connsiteX2" fmla="*/ 3886200 w 3888554"/>
              <a:gd name="connsiteY2" fmla="*/ 0 h 5143499"/>
              <a:gd name="connsiteX3" fmla="*/ 3888554 w 3888554"/>
              <a:gd name="connsiteY3" fmla="*/ 5120125 h 5143499"/>
              <a:gd name="connsiteX4" fmla="*/ 0 w 3888554"/>
              <a:gd name="connsiteY4" fmla="*/ 5143499 h 5143499"/>
              <a:gd name="connsiteX0" fmla="*/ 0 w 3888554"/>
              <a:gd name="connsiteY0" fmla="*/ 5143499 h 5143500"/>
              <a:gd name="connsiteX1" fmla="*/ 971550 w 3888554"/>
              <a:gd name="connsiteY1" fmla="*/ 0 h 5143500"/>
              <a:gd name="connsiteX2" fmla="*/ 3886200 w 3888554"/>
              <a:gd name="connsiteY2" fmla="*/ 0 h 5143500"/>
              <a:gd name="connsiteX3" fmla="*/ 3888554 w 3888554"/>
              <a:gd name="connsiteY3" fmla="*/ 5143500 h 5143500"/>
              <a:gd name="connsiteX4" fmla="*/ 0 w 3888554"/>
              <a:gd name="connsiteY4" fmla="*/ 5143499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554" h="5143500">
                <a:moveTo>
                  <a:pt x="0" y="5143499"/>
                </a:moveTo>
                <a:lnTo>
                  <a:pt x="971550" y="0"/>
                </a:lnTo>
                <a:lnTo>
                  <a:pt x="3886200" y="0"/>
                </a:lnTo>
                <a:cubicBezTo>
                  <a:pt x="3886985" y="1706708"/>
                  <a:pt x="3887769" y="3436792"/>
                  <a:pt x="3888554" y="5143500"/>
                </a:cubicBezTo>
                <a:lnTo>
                  <a:pt x="0" y="5143499"/>
                </a:lnTo>
                <a:close/>
              </a:path>
            </a:pathLst>
          </a:custGeom>
          <a:solidFill>
            <a:schemeClr val="accent1"/>
          </a:solidFill>
          <a:ln>
            <a:noFill/>
          </a:ln>
          <a:extLst>
            <a:ext uri="{FAA26D3D-D897-4be2-8F04-BA451C77F1D7}">
              <ma14:placeholderFlag xmlns="" xmlns:ma14="http://schemas.microsoft.com/office/mac/drawingml/2011/main" val="1"/>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marL="0" indent="0" algn="ctr">
              <a:buNone/>
              <a:defRPr baseline="0">
                <a:solidFill>
                  <a:srgbClr val="FFFFFF"/>
                </a:solidFill>
              </a:defRPr>
            </a:lvl1pPr>
          </a:lstStyle>
          <a:p>
            <a:r>
              <a:rPr lang="en-US" dirty="0"/>
              <a:t>Picture Goes Here</a:t>
            </a:r>
          </a:p>
        </p:txBody>
      </p:sp>
      <p:sp>
        <p:nvSpPr>
          <p:cNvPr id="8" name="Title 1"/>
          <p:cNvSpPr>
            <a:spLocks noGrp="1"/>
          </p:cNvSpPr>
          <p:nvPr>
            <p:ph type="title"/>
          </p:nvPr>
        </p:nvSpPr>
        <p:spPr>
          <a:xfrm>
            <a:off x="609601" y="338664"/>
            <a:ext cx="8723744" cy="1143000"/>
          </a:xfrm>
        </p:spPr>
        <p:txBody>
          <a:bodyPr/>
          <a:lstStyle>
            <a:lvl1pPr>
              <a:defRPr b="0"/>
            </a:lvl1pPr>
          </a:lstStyle>
          <a:p>
            <a:r>
              <a:rPr lang="en-US"/>
              <a:t>Click to edit Master title style</a:t>
            </a:r>
            <a:endParaRPr lang="en-US" dirty="0"/>
          </a:p>
        </p:txBody>
      </p:sp>
    </p:spTree>
    <p:extLst>
      <p:ext uri="{BB962C8B-B14F-4D97-AF65-F5344CB8AC3E}">
        <p14:creationId xmlns:p14="http://schemas.microsoft.com/office/powerpoint/2010/main" val="1907033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706586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09600" y="1613055"/>
            <a:ext cx="10972800" cy="1454527"/>
          </a:xfrm>
        </p:spPr>
        <p:txBody>
          <a:bodyPr/>
          <a:lstStyle>
            <a:lvl1pPr>
              <a:defRPr>
                <a:latin typeface="+mn-lt"/>
              </a:defRPr>
            </a:lvl1pPr>
            <a:lvl2pPr>
              <a:defRPr>
                <a:latin typeface="+mn-lt"/>
              </a:defRPr>
            </a:lvl2pPr>
            <a:lvl3pPr>
              <a:defRPr>
                <a:latin typeface="+mn-lt"/>
              </a:defRPr>
            </a:lvl3pPr>
          </a:lstStyle>
          <a:p>
            <a:pPr lvl="0"/>
            <a:r>
              <a:rPr lang="en-US"/>
              <a:t>Edit Master text styles</a:t>
            </a:r>
          </a:p>
          <a:p>
            <a:pPr lvl="1"/>
            <a:r>
              <a:rPr lang="en-US"/>
              <a:t>Second level</a:t>
            </a:r>
          </a:p>
          <a:p>
            <a:pPr lvl="2"/>
            <a:r>
              <a:rPr lang="en-US"/>
              <a:t>Third level</a:t>
            </a:r>
          </a:p>
        </p:txBody>
      </p:sp>
      <p:sp>
        <p:nvSpPr>
          <p:cNvPr id="8" name="Title 1"/>
          <p:cNvSpPr>
            <a:spLocks noGrp="1"/>
          </p:cNvSpPr>
          <p:nvPr>
            <p:ph type="title"/>
          </p:nvPr>
        </p:nvSpPr>
        <p:spPr>
          <a:xfrm>
            <a:off x="609600" y="338664"/>
            <a:ext cx="10972800" cy="1143000"/>
          </a:xfrm>
        </p:spPr>
        <p:txBody>
          <a:bodyPr/>
          <a:lstStyle>
            <a:lvl1pPr>
              <a:defRPr b="0"/>
            </a:lvl1pPr>
          </a:lstStyle>
          <a:p>
            <a:r>
              <a:rPr lang="en-US"/>
              <a:t>Click to edit Master title style</a:t>
            </a:r>
            <a:endParaRPr lang="en-US" dirty="0"/>
          </a:p>
        </p:txBody>
      </p:sp>
      <p:grpSp>
        <p:nvGrpSpPr>
          <p:cNvPr id="9" name="Group 8"/>
          <p:cNvGrpSpPr/>
          <p:nvPr userDrawn="1"/>
        </p:nvGrpSpPr>
        <p:grpSpPr>
          <a:xfrm>
            <a:off x="9144176" y="79815"/>
            <a:ext cx="2771544" cy="680259"/>
            <a:chOff x="6841505" y="-1099"/>
            <a:chExt cx="2078658" cy="510194"/>
          </a:xfrm>
        </p:grpSpPr>
        <p:pic>
          <p:nvPicPr>
            <p:cNvPr id="10" name="Picture 16"/>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281863" y="157163"/>
              <a:ext cx="1638300" cy="2127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p:cNvPicPr>
              <a:picLocks noChangeAspect="1"/>
            </p:cNvPicPr>
            <p:nvPr userDrawn="1"/>
          </p:nvPicPr>
          <p:blipFill>
            <a:blip r:embed="rId3"/>
            <a:stretch>
              <a:fillRect/>
            </a:stretch>
          </p:blipFill>
          <p:spPr>
            <a:xfrm>
              <a:off x="6841505" y="-1099"/>
              <a:ext cx="510194" cy="510194"/>
            </a:xfrm>
            <a:prstGeom prst="rect">
              <a:avLst/>
            </a:prstGeom>
          </p:spPr>
        </p:pic>
      </p:grpSp>
      <p:pic>
        <p:nvPicPr>
          <p:cNvPr id="12" name="Picture 11"/>
          <p:cNvPicPr>
            <a:picLocks/>
          </p:cNvPicPr>
          <p:nvPr userDrawn="1"/>
        </p:nvPicPr>
        <p:blipFill>
          <a:blip r:embed="rId4"/>
          <a:stretch>
            <a:fillRect/>
          </a:stretch>
        </p:blipFill>
        <p:spPr>
          <a:xfrm>
            <a:off x="0" y="6821424"/>
            <a:ext cx="12192000" cy="36576"/>
          </a:xfrm>
          <a:prstGeom prst="rect">
            <a:avLst/>
          </a:prstGeom>
        </p:spPr>
      </p:pic>
    </p:spTree>
    <p:extLst>
      <p:ext uri="{BB962C8B-B14F-4D97-AF65-F5344CB8AC3E}">
        <p14:creationId xmlns:p14="http://schemas.microsoft.com/office/powerpoint/2010/main" val="24265621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34782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79349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1798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1"/>
            <a:ext cx="11277600" cy="685800"/>
          </a:xfrm>
          <a:noFill/>
        </p:spPr>
        <p:txBody>
          <a:bodyPr rIns="91436">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673600" y="6355081"/>
            <a:ext cx="2844800" cy="365125"/>
          </a:xfrm>
          <a:prstGeom prst="rect">
            <a:avLst/>
          </a:prstGeom>
        </p:spPr>
        <p:txBody>
          <a:bodyPr vert="horz" lIns="182844" tIns="45711" rIns="182844" bIns="45711"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11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3"/>
            <a:ext cx="2743200" cy="365125"/>
          </a:xfrm>
        </p:spPr>
        <p:txBody>
          <a:bodyPr/>
          <a:lstStyle>
            <a:lvl1pPr>
              <a:defRPr sz="1000">
                <a:solidFill>
                  <a:srgbClr val="898989"/>
                </a:solidFill>
                <a:latin typeface="Segoe UI" panose="020B0502040204020203" pitchFamily="34" charset="0"/>
                <a:cs typeface="Segoe UI" panose="020B0502040204020203" pitchFamily="34" charset="0"/>
              </a:defRPr>
            </a:lvl1pPr>
          </a:lstStyle>
          <a:p>
            <a:pPr defTabSz="914225"/>
            <a:fld id="{AFFF257A-30C5-4AFB-911B-BE4CEEA1EA82}" type="slidenum">
              <a:rPr lang="en-US" kern="0" smtClean="0"/>
              <a:pPr defTabSz="914225"/>
              <a:t>‹#›</a:t>
            </a:fld>
            <a:endParaRPr lang="en-US" sz="1800" kern="0" dirty="0"/>
          </a:p>
        </p:txBody>
      </p:sp>
    </p:spTree>
    <p:extLst>
      <p:ext uri="{BB962C8B-B14F-4D97-AF65-F5344CB8AC3E}">
        <p14:creationId xmlns:p14="http://schemas.microsoft.com/office/powerpoint/2010/main" val="13705072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7289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90552"/>
          </a:xfrm>
          <a:prstGeom prst="rect">
            <a:avLst/>
          </a:prstGeom>
          <a:noFill/>
        </p:spPr>
        <p:txBody>
          <a:bodyPr wrap="square" lIns="91423" tIns="45711" rIns="91423" bIns="45711"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37"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Demonstration: Title of Demo</a:t>
            </a:r>
          </a:p>
        </p:txBody>
      </p:sp>
    </p:spTree>
    <p:extLst>
      <p:ext uri="{BB962C8B-B14F-4D97-AF65-F5344CB8AC3E}">
        <p14:creationId xmlns:p14="http://schemas.microsoft.com/office/powerpoint/2010/main" val="6599731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1"/>
            <a:ext cx="4572000" cy="1828800"/>
          </a:xfrm>
          <a:solidFill>
            <a:srgbClr val="0A5BBA"/>
          </a:solidFill>
        </p:spPr>
        <p:txBody>
          <a:bodyPr lIns="182870" tIns="137154"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1"/>
            <a:ext cx="4572000" cy="1828800"/>
          </a:xfrm>
          <a:solidFill>
            <a:srgbClr val="002050"/>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1"/>
            <a:ext cx="4572000" cy="1828800"/>
          </a:xfrm>
          <a:solidFill>
            <a:srgbClr val="129038"/>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15334200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682324-BD97-4826-83C7-E3F3F2F9DEF5}" type="datetimeFigureOut">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1561F2-757C-421C-9674-13DE826FB0FF}" type="slidenum">
              <a:rPr lang="en-US" smtClean="0"/>
              <a:t>‹#›</a:t>
            </a:fld>
            <a:endParaRPr lang="en-US"/>
          </a:p>
        </p:txBody>
      </p:sp>
    </p:spTree>
    <p:extLst>
      <p:ext uri="{BB962C8B-B14F-4D97-AF65-F5344CB8AC3E}">
        <p14:creationId xmlns:p14="http://schemas.microsoft.com/office/powerpoint/2010/main" val="2315699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90552"/>
          </a:xfrm>
          <a:prstGeom prst="rect">
            <a:avLst/>
          </a:prstGeom>
          <a:noFill/>
        </p:spPr>
        <p:txBody>
          <a:bodyPr wrap="square" lIns="91423" tIns="45711" rIns="91423" bIns="45711"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37"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Lab: Title of Lab</a:t>
            </a:r>
          </a:p>
        </p:txBody>
      </p:sp>
    </p:spTree>
    <p:extLst>
      <p:ext uri="{BB962C8B-B14F-4D97-AF65-F5344CB8AC3E}">
        <p14:creationId xmlns:p14="http://schemas.microsoft.com/office/powerpoint/2010/main" val="2113556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383854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de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09600" y="1613055"/>
            <a:ext cx="10972800" cy="1122581"/>
          </a:xfrm>
        </p:spPr>
        <p:txBody>
          <a:bodyPr/>
          <a:lstStyle>
            <a:lvl3pPr marL="1218996" indent="0">
              <a:buNone/>
              <a:defRPr/>
            </a:lvl3pPr>
          </a:lstStyle>
          <a:p>
            <a:pPr lvl="0"/>
            <a:r>
              <a:rPr lang="en-US"/>
              <a:t>Edit Master text styles</a:t>
            </a:r>
          </a:p>
          <a:p>
            <a:pPr lvl="1"/>
            <a:r>
              <a:rPr lang="en-US"/>
              <a:t>Second level</a:t>
            </a:r>
          </a:p>
        </p:txBody>
      </p:sp>
      <p:sp>
        <p:nvSpPr>
          <p:cNvPr id="8" name="Title 1"/>
          <p:cNvSpPr>
            <a:spLocks noGrp="1"/>
          </p:cNvSpPr>
          <p:nvPr>
            <p:ph type="title"/>
          </p:nvPr>
        </p:nvSpPr>
        <p:spPr>
          <a:xfrm>
            <a:off x="609600" y="338664"/>
            <a:ext cx="10972800" cy="1143000"/>
          </a:xfrm>
        </p:spPr>
        <p:txBody>
          <a:bodyPr/>
          <a:lstStyle>
            <a:lvl1pPr>
              <a:defRPr b="0"/>
            </a:lvl1pPr>
          </a:lstStyle>
          <a:p>
            <a:r>
              <a:rPr lang="en-US"/>
              <a:t>Click to edit Master title style</a:t>
            </a:r>
            <a:endParaRPr lang="en-US" dirty="0"/>
          </a:p>
        </p:txBody>
      </p:sp>
      <p:grpSp>
        <p:nvGrpSpPr>
          <p:cNvPr id="9" name="Group 8"/>
          <p:cNvGrpSpPr/>
          <p:nvPr userDrawn="1"/>
        </p:nvGrpSpPr>
        <p:grpSpPr>
          <a:xfrm>
            <a:off x="9144176" y="79815"/>
            <a:ext cx="2771544" cy="680259"/>
            <a:chOff x="6841505" y="-1099"/>
            <a:chExt cx="2078658" cy="510194"/>
          </a:xfrm>
        </p:grpSpPr>
        <p:pic>
          <p:nvPicPr>
            <p:cNvPr id="10" name="Picture 16"/>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281863" y="157163"/>
              <a:ext cx="1638300" cy="2127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p:cNvPicPr>
              <a:picLocks noChangeAspect="1"/>
            </p:cNvPicPr>
            <p:nvPr userDrawn="1"/>
          </p:nvPicPr>
          <p:blipFill>
            <a:blip r:embed="rId3"/>
            <a:stretch>
              <a:fillRect/>
            </a:stretch>
          </p:blipFill>
          <p:spPr>
            <a:xfrm>
              <a:off x="6841505" y="-1099"/>
              <a:ext cx="510194" cy="510194"/>
            </a:xfrm>
            <a:prstGeom prst="rect">
              <a:avLst/>
            </a:prstGeom>
          </p:spPr>
        </p:pic>
      </p:grpSp>
      <p:pic>
        <p:nvPicPr>
          <p:cNvPr id="12" name="Picture 11"/>
          <p:cNvPicPr>
            <a:picLocks/>
          </p:cNvPicPr>
          <p:nvPr userDrawn="1"/>
        </p:nvPicPr>
        <p:blipFill>
          <a:blip r:embed="rId4"/>
          <a:stretch>
            <a:fillRect/>
          </a:stretch>
        </p:blipFill>
        <p:spPr>
          <a:xfrm>
            <a:off x="0" y="6821424"/>
            <a:ext cx="12192000" cy="36576"/>
          </a:xfrm>
          <a:prstGeom prst="rect">
            <a:avLst/>
          </a:prstGeom>
        </p:spPr>
      </p:pic>
    </p:spTree>
    <p:extLst>
      <p:ext uri="{BB962C8B-B14F-4D97-AF65-F5344CB8AC3E}">
        <p14:creationId xmlns:p14="http://schemas.microsoft.com/office/powerpoint/2010/main" val="3173588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7895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156728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865807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916458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76256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838570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6" Type="http://schemas.openxmlformats.org/officeDocument/2006/relationships/hyperlink" Target="https://learn.microsoft.com/en-us/dotnet/api/system.windows.controls.dockpanel" TargetMode="External"/><Relationship Id="rId21" Type="http://schemas.openxmlformats.org/officeDocument/2006/relationships/hyperlink" Target="https://learn.microsoft.com/en-us/dotnet/api/system.windows.controls.richtextbox" TargetMode="External"/><Relationship Id="rId34" Type="http://schemas.openxmlformats.org/officeDocument/2006/relationships/hyperlink" Target="https://learn.microsoft.com/en-us/dotnet/api/system.windows.controls.separator" TargetMode="External"/><Relationship Id="rId42" Type="http://schemas.openxmlformats.org/officeDocument/2006/relationships/hyperlink" Target="https://learn.microsoft.com/en-us/dotnet/api/system.windows.controls.wrappanel" TargetMode="External"/><Relationship Id="rId47" Type="http://schemas.openxmlformats.org/officeDocument/2006/relationships/hyperlink" Target="https://learn.microsoft.com/en-us/dotnet/api/system.windows.controls.menu" TargetMode="External"/><Relationship Id="rId50" Type="http://schemas.openxmlformats.org/officeDocument/2006/relationships/hyperlink" Target="https://learn.microsoft.com/en-us/dotnet/api/system.windows.documents.hyperlink" TargetMode="External"/><Relationship Id="rId55" Type="http://schemas.openxmlformats.org/officeDocument/2006/relationships/hyperlink" Target="https://learn.microsoft.com/en-us/dotnet/api/system.windows.controls.combobox" TargetMode="External"/><Relationship Id="rId63" Type="http://schemas.openxmlformats.org/officeDocument/2006/relationships/hyperlink" Target="https://learn.microsoft.com/en-us/dotnet/api/system.windows.controls.primitives.statusbar" TargetMode="External"/><Relationship Id="rId7" Type="http://schemas.openxmlformats.org/officeDocument/2006/relationships/hyperlink" Target="https://learn.microsoft.com/en-us/dotnet/api/system.windows.controls.treeview" TargetMode="External"/><Relationship Id="rId2" Type="http://schemas.openxmlformats.org/officeDocument/2006/relationships/notesSlide" Target="../notesSlides/notesSlide78.xml"/><Relationship Id="rId16" Type="http://schemas.openxmlformats.org/officeDocument/2006/relationships/hyperlink" Target="https://learn.microsoft.com/en-us/dotnet/api/system.windows.controls.flowdocumentpageviewer" TargetMode="External"/><Relationship Id="rId29" Type="http://schemas.openxmlformats.org/officeDocument/2006/relationships/hyperlink" Target="https://learn.microsoft.com/en-us/dotnet/api/system.windows.controls.gridview" TargetMode="External"/><Relationship Id="rId11" Type="http://schemas.openxmlformats.org/officeDocument/2006/relationships/hyperlink" Target="https://learn.microsoft.com/en-us/dotnet/api/system.windows.controls.printdialog" TargetMode="External"/><Relationship Id="rId24" Type="http://schemas.openxmlformats.org/officeDocument/2006/relationships/hyperlink" Target="https://learn.microsoft.com/en-us/dotnet/api/system.windows.controls.primitives.bulletdecorator" TargetMode="External"/><Relationship Id="rId32" Type="http://schemas.openxmlformats.org/officeDocument/2006/relationships/hyperlink" Target="https://learn.microsoft.com/en-us/dotnet/api/system.windows.controls.panel" TargetMode="External"/><Relationship Id="rId37" Type="http://schemas.openxmlformats.org/officeDocument/2006/relationships/hyperlink" Target="https://learn.microsoft.com/en-us/dotnet/api/system.windows.controls.stackpanel" TargetMode="External"/><Relationship Id="rId40" Type="http://schemas.openxmlformats.org/officeDocument/2006/relationships/hyperlink" Target="https://learn.microsoft.com/en-us/dotnet/api/system.windows.controls.virtualizingstackpanel" TargetMode="External"/><Relationship Id="rId45" Type="http://schemas.openxmlformats.org/officeDocument/2006/relationships/hyperlink" Target="https://learn.microsoft.com/en-us/dotnet/api/system.windows.controls.soundplayeraction" TargetMode="External"/><Relationship Id="rId53" Type="http://schemas.openxmlformats.org/officeDocument/2006/relationships/hyperlink" Target="https://learn.microsoft.com/en-us/dotnet/api/system.windows.controls.tabcontrol" TargetMode="External"/><Relationship Id="rId58" Type="http://schemas.openxmlformats.org/officeDocument/2006/relationships/hyperlink" Target="https://learn.microsoft.com/en-us/dotnet/api/system.windows.controls.slider" TargetMode="External"/><Relationship Id="rId5" Type="http://schemas.openxmlformats.org/officeDocument/2006/relationships/hyperlink" Target="https://learn.microsoft.com/en-us/dotnet/api/system.windows.controls.datagrid" TargetMode="External"/><Relationship Id="rId61" Type="http://schemas.openxmlformats.org/officeDocument/2006/relationships/hyperlink" Target="https://learn.microsoft.com/en-us/dotnet/api/system.windows.controls.primitives.popup" TargetMode="External"/><Relationship Id="rId19" Type="http://schemas.openxmlformats.org/officeDocument/2006/relationships/hyperlink" Target="https://learn.microsoft.com/en-us/dotnet/api/system.windows.controls.stickynotecontrol" TargetMode="External"/><Relationship Id="rId14" Type="http://schemas.openxmlformats.org/officeDocument/2006/relationships/hyperlink" Target="https://learn.microsoft.com/en-us/dotnet/api/system.windows.controls.inkpresenter" TargetMode="External"/><Relationship Id="rId22" Type="http://schemas.openxmlformats.org/officeDocument/2006/relationships/hyperlink" Target="https://learn.microsoft.com/en-us/dotnet/api/system.windows.controls.passwordbox" TargetMode="External"/><Relationship Id="rId27" Type="http://schemas.openxmlformats.org/officeDocument/2006/relationships/hyperlink" Target="https://learn.microsoft.com/en-us/dotnet/api/system.windows.controls.expander" TargetMode="External"/><Relationship Id="rId30" Type="http://schemas.openxmlformats.org/officeDocument/2006/relationships/hyperlink" Target="https://learn.microsoft.com/en-us/dotnet/api/system.windows.controls.gridsplitter" TargetMode="External"/><Relationship Id="rId35" Type="http://schemas.openxmlformats.org/officeDocument/2006/relationships/hyperlink" Target="https://learn.microsoft.com/en-us/dotnet/api/system.windows.controls.primitives.scrollbar" TargetMode="External"/><Relationship Id="rId43" Type="http://schemas.openxmlformats.org/officeDocument/2006/relationships/hyperlink" Target="https://learn.microsoft.com/en-us/dotnet/api/system.windows.controls.image" TargetMode="External"/><Relationship Id="rId48" Type="http://schemas.openxmlformats.org/officeDocument/2006/relationships/hyperlink" Target="https://learn.microsoft.com/en-us/dotnet/api/system.windows.controls.toolbar" TargetMode="External"/><Relationship Id="rId56" Type="http://schemas.openxmlformats.org/officeDocument/2006/relationships/hyperlink" Target="https://learn.microsoft.com/en-us/dotnet/api/system.windows.controls.listbox" TargetMode="External"/><Relationship Id="rId64" Type="http://schemas.openxmlformats.org/officeDocument/2006/relationships/hyperlink" Target="https://learn.microsoft.com/en-us/dotnet/api/system.windows.controls.textblock" TargetMode="External"/><Relationship Id="rId8" Type="http://schemas.openxmlformats.org/officeDocument/2006/relationships/hyperlink" Target="https://learn.microsoft.com/en-us/dotnet/api/system.windows.controls.calendar" TargetMode="External"/><Relationship Id="rId51" Type="http://schemas.openxmlformats.org/officeDocument/2006/relationships/hyperlink" Target="https://learn.microsoft.com/en-us/dotnet/api/system.windows.controls.page" TargetMode="External"/><Relationship Id="rId3" Type="http://schemas.openxmlformats.org/officeDocument/2006/relationships/hyperlink" Target="https://learn.microsoft.com/en-us/dotnet/api/system.windows.controls.button" TargetMode="External"/><Relationship Id="rId12" Type="http://schemas.openxmlformats.org/officeDocument/2006/relationships/hyperlink" Target="https://learn.microsoft.com/en-us/dotnet/api/microsoft.win32.savefiledialog" TargetMode="External"/><Relationship Id="rId17" Type="http://schemas.openxmlformats.org/officeDocument/2006/relationships/hyperlink" Target="https://learn.microsoft.com/en-us/dotnet/api/system.windows.controls.flowdocumentreader" TargetMode="External"/><Relationship Id="rId25" Type="http://schemas.openxmlformats.org/officeDocument/2006/relationships/hyperlink" Target="https://learn.microsoft.com/en-us/dotnet/api/system.windows.controls.canvas" TargetMode="External"/><Relationship Id="rId33" Type="http://schemas.openxmlformats.org/officeDocument/2006/relationships/hyperlink" Target="https://learn.microsoft.com/en-us/dotnet/api/system.windows.controls.primitives.resizegrip" TargetMode="External"/><Relationship Id="rId38" Type="http://schemas.openxmlformats.org/officeDocument/2006/relationships/hyperlink" Target="https://learn.microsoft.com/en-us/dotnet/api/system.windows.controls.primitives.thumb" TargetMode="External"/><Relationship Id="rId46" Type="http://schemas.openxmlformats.org/officeDocument/2006/relationships/hyperlink" Target="https://learn.microsoft.com/en-us/dotnet/api/system.windows.controls.contextmenu" TargetMode="External"/><Relationship Id="rId59" Type="http://schemas.openxmlformats.org/officeDocument/2006/relationships/hyperlink" Target="https://learn.microsoft.com/en-us/dotnet/api/system.windows.controls.accesstext" TargetMode="External"/><Relationship Id="rId20" Type="http://schemas.openxmlformats.org/officeDocument/2006/relationships/hyperlink" Target="https://learn.microsoft.com/en-us/dotnet/api/system.windows.controls.textbox" TargetMode="External"/><Relationship Id="rId41" Type="http://schemas.openxmlformats.org/officeDocument/2006/relationships/hyperlink" Target="https://learn.microsoft.com/en-us/dotnet/api/system.windows.window" TargetMode="External"/><Relationship Id="rId54" Type="http://schemas.openxmlformats.org/officeDocument/2006/relationships/hyperlink" Target="https://learn.microsoft.com/en-us/dotnet/api/system.windows.controls.checkbox" TargetMode="External"/><Relationship Id="rId62" Type="http://schemas.openxmlformats.org/officeDocument/2006/relationships/hyperlink" Target="https://learn.microsoft.com/en-us/dotnet/api/system.windows.controls.progressbar" TargetMode="External"/><Relationship Id="rId1" Type="http://schemas.openxmlformats.org/officeDocument/2006/relationships/slideLayout" Target="../slideLayouts/slideLayout6.xml"/><Relationship Id="rId6" Type="http://schemas.openxmlformats.org/officeDocument/2006/relationships/hyperlink" Target="https://learn.microsoft.com/en-us/dotnet/api/system.windows.controls.listview" TargetMode="External"/><Relationship Id="rId15" Type="http://schemas.openxmlformats.org/officeDocument/2006/relationships/hyperlink" Target="https://learn.microsoft.com/en-us/dotnet/api/system.windows.controls.documentviewer" TargetMode="External"/><Relationship Id="rId23" Type="http://schemas.openxmlformats.org/officeDocument/2006/relationships/hyperlink" Target="https://learn.microsoft.com/en-us/dotnet/api/system.windows.controls.border" TargetMode="External"/><Relationship Id="rId28" Type="http://schemas.openxmlformats.org/officeDocument/2006/relationships/hyperlink" Target="https://learn.microsoft.com/en-us/dotnet/api/system.windows.controls.grid" TargetMode="External"/><Relationship Id="rId36" Type="http://schemas.openxmlformats.org/officeDocument/2006/relationships/hyperlink" Target="https://learn.microsoft.com/en-us/dotnet/api/system.windows.controls.scrollviewer" TargetMode="External"/><Relationship Id="rId49" Type="http://schemas.openxmlformats.org/officeDocument/2006/relationships/hyperlink" Target="https://learn.microsoft.com/en-us/dotnet/api/system.windows.controls.frame" TargetMode="External"/><Relationship Id="rId57" Type="http://schemas.openxmlformats.org/officeDocument/2006/relationships/hyperlink" Target="https://learn.microsoft.com/en-us/dotnet/api/system.windows.controls.radiobutton" TargetMode="External"/><Relationship Id="rId10" Type="http://schemas.openxmlformats.org/officeDocument/2006/relationships/hyperlink" Target="https://learn.microsoft.com/en-us/dotnet/api/microsoft.win32.openfiledialog" TargetMode="External"/><Relationship Id="rId31" Type="http://schemas.openxmlformats.org/officeDocument/2006/relationships/hyperlink" Target="https://learn.microsoft.com/en-us/dotnet/api/system.windows.controls.groupbox" TargetMode="External"/><Relationship Id="rId44" Type="http://schemas.openxmlformats.org/officeDocument/2006/relationships/hyperlink" Target="https://learn.microsoft.com/en-us/dotnet/api/system.windows.controls.mediaelement" TargetMode="External"/><Relationship Id="rId52" Type="http://schemas.openxmlformats.org/officeDocument/2006/relationships/hyperlink" Target="https://learn.microsoft.com/en-us/dotnet/api/system.windows.navigation.navigationwindow" TargetMode="External"/><Relationship Id="rId60" Type="http://schemas.openxmlformats.org/officeDocument/2006/relationships/hyperlink" Target="https://learn.microsoft.com/en-us/dotnet/api/system.windows.controls.label" TargetMode="External"/><Relationship Id="rId65" Type="http://schemas.openxmlformats.org/officeDocument/2006/relationships/hyperlink" Target="https://learn.microsoft.com/en-us/dotnet/api/system.windows.controls.tooltip" TargetMode="External"/><Relationship Id="rId4" Type="http://schemas.openxmlformats.org/officeDocument/2006/relationships/hyperlink" Target="https://learn.microsoft.com/en-us/dotnet/api/system.windows.controls.primitives.repeatbutton" TargetMode="External"/><Relationship Id="rId9" Type="http://schemas.openxmlformats.org/officeDocument/2006/relationships/hyperlink" Target="https://learn.microsoft.com/en-us/dotnet/api/system.windows.controls.datepicker" TargetMode="External"/><Relationship Id="rId13" Type="http://schemas.openxmlformats.org/officeDocument/2006/relationships/hyperlink" Target="https://learn.microsoft.com/en-us/dotnet/api/system.windows.controls.inkcanvas" TargetMode="External"/><Relationship Id="rId18" Type="http://schemas.openxmlformats.org/officeDocument/2006/relationships/hyperlink" Target="https://learn.microsoft.com/en-us/dotnet/api/system.windows.controls.flowdocumentscrollviewer" TargetMode="External"/><Relationship Id="rId39" Type="http://schemas.openxmlformats.org/officeDocument/2006/relationships/hyperlink" Target="https://learn.microsoft.com/en-us/dotnet/api/system.windows.controls.viewbox"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10.xml.rels><?xml version="1.0" encoding="UTF-8" standalone="yes"?>
<Relationships xmlns="http://schemas.openxmlformats.org/package/2006/relationships"><Relationship Id="rId8" Type="http://schemas.openxmlformats.org/officeDocument/2006/relationships/hyperlink" Target="https://learn.microsoft.com/en-us/dotnet/api/system.windows.controls.wrappanel.orientation" TargetMode="External"/><Relationship Id="rId3" Type="http://schemas.openxmlformats.org/officeDocument/2006/relationships/hyperlink" Target="https://learn.microsoft.com/en-us/dotnet/api/system.windows.controls.grid" TargetMode="External"/><Relationship Id="rId7" Type="http://schemas.openxmlformats.org/officeDocument/2006/relationships/hyperlink" Target="https://learn.microsoft.com/en-us/dotnet/api/system.windows.controls.wrappanel" TargetMode="External"/><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hyperlink" Target="https://learn.microsoft.com/en-us/dotnet/api/system.windows.controls.dockpanel" TargetMode="External"/><Relationship Id="rId5" Type="http://schemas.openxmlformats.org/officeDocument/2006/relationships/hyperlink" Target="https://learn.microsoft.com/en-us/dotnet/api/system.windows.controls.canvas" TargetMode="External"/><Relationship Id="rId10" Type="http://schemas.openxmlformats.org/officeDocument/2006/relationships/hyperlink" Target="https://learn.microsoft.com/en-us/dotnet/api/system.windows.controls.panel" TargetMode="External"/><Relationship Id="rId4" Type="http://schemas.openxmlformats.org/officeDocument/2006/relationships/hyperlink" Target="https://learn.microsoft.com/en-us/dotnet/api/system.windows.controls.stackpanel" TargetMode="External"/><Relationship Id="rId9" Type="http://schemas.openxmlformats.org/officeDocument/2006/relationships/hyperlink" Target="https://learn.microsoft.com/en-us/dotnet/api/system.windows.controls.virtualizingpanel"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9.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1.xml"/><Relationship Id="rId16" Type="http://schemas.openxmlformats.org/officeDocument/2006/relationships/image" Target="../media/image27.png"/><Relationship Id="rId1" Type="http://schemas.openxmlformats.org/officeDocument/2006/relationships/slideLayout" Target="../slideLayouts/slideLayout35.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28.png"/><Relationship Id="rId7" Type="http://schemas.openxmlformats.org/officeDocument/2006/relationships/image" Target="../media/image31.png"/><Relationship Id="rId12"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2.xml"/><Relationship Id="rId6" Type="http://schemas.microsoft.com/office/2007/relationships/hdphoto" Target="../media/hdphoto1.wdp"/><Relationship Id="rId11" Type="http://schemas.openxmlformats.org/officeDocument/2006/relationships/image" Target="../media/image24.png"/><Relationship Id="rId5" Type="http://schemas.openxmlformats.org/officeDocument/2006/relationships/image" Target="../media/image30.png"/><Relationship Id="rId10" Type="http://schemas.openxmlformats.org/officeDocument/2006/relationships/image" Target="../media/image23.png"/><Relationship Id="rId4" Type="http://schemas.openxmlformats.org/officeDocument/2006/relationships/image" Target="../media/image29.png"/><Relationship Id="rId9" Type="http://schemas.openxmlformats.org/officeDocument/2006/relationships/image" Target="../media/image22.png"/><Relationship Id="rId1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dotnet/extensions" TargetMode="External"/><Relationship Id="rId3" Type="http://schemas.openxmlformats.org/officeDocument/2006/relationships/hyperlink" Target="https://github.com/dotnet/sdk" TargetMode="External"/><Relationship Id="rId7" Type="http://schemas.openxmlformats.org/officeDocument/2006/relationships/hyperlink" Target="https://github.com/dotnet/efcore" TargetMode="External"/><Relationship Id="rId2" Type="http://schemas.openxmlformats.org/officeDocument/2006/relationships/hyperlink" Target="https://github.com/dotnet/runtime" TargetMode="External"/><Relationship Id="rId1" Type="http://schemas.openxmlformats.org/officeDocument/2006/relationships/slideLayout" Target="../slideLayouts/slideLayout4.xml"/><Relationship Id="rId6" Type="http://schemas.openxmlformats.org/officeDocument/2006/relationships/hyperlink" Target="https://docs.microsoft.com/aspnet/core/" TargetMode="External"/><Relationship Id="rId5" Type="http://schemas.openxmlformats.org/officeDocument/2006/relationships/hyperlink" Target="https://github.com/aspnet/Docs" TargetMode="External"/><Relationship Id="rId4" Type="http://schemas.openxmlformats.org/officeDocument/2006/relationships/hyperlink" Target="https://github.com/dotnet/aspnetcore" TargetMode="External"/><Relationship Id="rId9" Type="http://schemas.openxmlformats.org/officeDocument/2006/relationships/hyperlink" Target="https://github.com/microsoft/WindowsAppSDK"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windows/msix/overview#key-features" TargetMode="External"/><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37.sv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2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4.xml"/><Relationship Id="rId7" Type="http://schemas.openxmlformats.org/officeDocument/2006/relationships/diagramColors" Target="../diagrams/colors1.xml"/><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hyperlink" Target="http://www.dot.net/" TargetMode="External"/><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41.svg"/><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41.sv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41.sv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8" Type="http://schemas.openxmlformats.org/officeDocument/2006/relationships/hyperlink" Target="https://github.com/dotnet/standard/blob/master/docs/versions/netstandard1.5.md" TargetMode="External"/><Relationship Id="rId3" Type="http://schemas.openxmlformats.org/officeDocument/2006/relationships/hyperlink" Target="https://github.com/dotnet/standard/blob/master/docs/versions/netstandard1.0.md" TargetMode="External"/><Relationship Id="rId7" Type="http://schemas.openxmlformats.org/officeDocument/2006/relationships/hyperlink" Target="https://github.com/dotnet/standard/blob/master/docs/versions/netstandard1.4.md" TargetMode="External"/><Relationship Id="rId2" Type="http://schemas.openxmlformats.org/officeDocument/2006/relationships/notesSlide" Target="../notesSlides/notesSlide33.xml"/><Relationship Id="rId1" Type="http://schemas.openxmlformats.org/officeDocument/2006/relationships/slideLayout" Target="../slideLayouts/slideLayout34.xml"/><Relationship Id="rId6" Type="http://schemas.openxmlformats.org/officeDocument/2006/relationships/hyperlink" Target="https://github.com/dotnet/standard/blob/master/docs/versions/netstandard1.3.md" TargetMode="External"/><Relationship Id="rId11" Type="http://schemas.openxmlformats.org/officeDocument/2006/relationships/hyperlink" Target="https://github.com/dotnet/standard/blob/master/docs/versions/netstandard2.1.md" TargetMode="External"/><Relationship Id="rId5" Type="http://schemas.openxmlformats.org/officeDocument/2006/relationships/hyperlink" Target="https://github.com/dotnet/standard/blob/master/docs/versions/netstandard1.2.md" TargetMode="External"/><Relationship Id="rId10" Type="http://schemas.openxmlformats.org/officeDocument/2006/relationships/hyperlink" Target="https://github.com/dotnet/standard/blob/master/docs/versions/netstandard2.0.md" TargetMode="External"/><Relationship Id="rId4" Type="http://schemas.openxmlformats.org/officeDocument/2006/relationships/hyperlink" Target="https://github.com/dotnet/standard/blob/master/docs/versions/netstandard1.1.md" TargetMode="External"/><Relationship Id="rId9" Type="http://schemas.openxmlformats.org/officeDocument/2006/relationships/hyperlink" Target="https://github.com/dotnet/standard/blob/master/docs/versions/netstandard1.6.md"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ww.similartech.com/categories/framework" TargetMode="External"/><Relationship Id="rId3" Type="http://schemas.openxmlformats.org/officeDocument/2006/relationships/hyperlink" Target="https://www.microsoft.com/net/customers#raygun" TargetMode="External"/><Relationship Id="rId7" Type="http://schemas.openxmlformats.org/officeDocument/2006/relationships/image" Target="../media/image9.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hyperlink" Target="https://www.microsoft.com/net/customers#tencent" TargetMode="External"/><Relationship Id="rId4" Type="http://schemas.openxmlformats.org/officeDocument/2006/relationships/hyperlink" Target="https://www.microsoft.com/net/customers#godaddy"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dotnet.microsoft.com/platform/dotnet-standard#versions" TargetMode="External"/><Relationship Id="rId2" Type="http://schemas.openxmlformats.org/officeDocument/2006/relationships/notesSlide" Target="../notesSlides/notesSlide34.xml"/><Relationship Id="rId1" Type="http://schemas.openxmlformats.org/officeDocument/2006/relationships/slideLayout" Target="../slideLayouts/slideLayout34.xml"/><Relationship Id="rId4" Type="http://schemas.openxmlformats.org/officeDocument/2006/relationships/image" Target="../media/image42.gi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6.xml"/><Relationship Id="rId1" Type="http://schemas.openxmlformats.org/officeDocument/2006/relationships/slideLayout" Target="../slideLayouts/slideLayout2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hyperlink" Target="https://www.microsoft.com/net/customers"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www.techempower.com/benchmarks/#section=data-r20&amp;hw=ph&amp;test=plaintext"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hyperlink" Target="https://learn.microsoft.com/en-us/dotnet/api/system.collections.generic.list-1" TargetMode="External"/><Relationship Id="rId7" Type="http://schemas.openxmlformats.org/officeDocument/2006/relationships/hyperlink" Target="https://learn.microsoft.com/en-us/dotnet/api/system.collections.generic.stack-1" TargetMode="External"/><Relationship Id="rId2" Type="http://schemas.openxmlformats.org/officeDocument/2006/relationships/hyperlink" Target="https://learn.microsoft.com/en-us/dotnet/api/system.collections.generic.dictionary-2" TargetMode="External"/><Relationship Id="rId1" Type="http://schemas.openxmlformats.org/officeDocument/2006/relationships/slideLayout" Target="../slideLayouts/slideLayout6.xml"/><Relationship Id="rId6" Type="http://schemas.openxmlformats.org/officeDocument/2006/relationships/hyperlink" Target="https://learn.microsoft.com/en-us/dotnet/api/system.collections.generic.icomparer-1" TargetMode="External"/><Relationship Id="rId5" Type="http://schemas.openxmlformats.org/officeDocument/2006/relationships/hyperlink" Target="https://learn.microsoft.com/en-us/dotnet/api/system.collections.generic.sortedlist-2" TargetMode="External"/><Relationship Id="rId4" Type="http://schemas.openxmlformats.org/officeDocument/2006/relationships/hyperlink" Target="https://learn.microsoft.com/en-us/dotnet/api/system.collections.generic.queue-1"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3" Type="http://schemas.openxmlformats.org/officeDocument/2006/relationships/hyperlink" Target="https://learn.microsoft.com/en-us/dotnet/desktop/wpf/properties/dependency-properties-overview?view=netdesktop-6.0" TargetMode="External"/><Relationship Id="rId2" Type="http://schemas.openxmlformats.org/officeDocument/2006/relationships/hyperlink" Target="https://learn.microsoft.com/en-us/dotnet/api/system.windows" TargetMode="External"/><Relationship Id="rId1" Type="http://schemas.openxmlformats.org/officeDocument/2006/relationships/slideLayout" Target="../slideLayouts/slideLayout5.xml"/><Relationship Id="rId4" Type="http://schemas.openxmlformats.org/officeDocument/2006/relationships/hyperlink" Target="https://learn.microsoft.com/en-us/dotnet/desktop/wpf/events/routed-events-overview?view=netdesktop-6.0"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3" Type="http://schemas.openxmlformats.org/officeDocument/2006/relationships/hyperlink" Target="http://schemas.microsoft.com/winfx/2006/xaml"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3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8.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688547" y="2894419"/>
            <a:ext cx="6266629" cy="1922689"/>
          </a:xfrm>
        </p:spPr>
        <p:txBody>
          <a:bodyPr/>
          <a:lstStyle/>
          <a:p>
            <a:pPr>
              <a:lnSpc>
                <a:spcPct val="150000"/>
              </a:lnSpc>
              <a:buClr>
                <a:srgbClr val="0078D7"/>
              </a:buClr>
              <a:buFont typeface="Wingdings" panose="05000000000000000000" pitchFamily="2" charset="2"/>
              <a:buChar char="Ø"/>
            </a:pPr>
            <a:r>
              <a:rPr lang="en-US" sz="1765" dirty="0">
                <a:solidFill>
                  <a:schemeClr val="tx1"/>
                </a:solidFill>
                <a:latin typeface="+mn-lt"/>
              </a:rPr>
              <a:t>.NET &amp; Windows Development</a:t>
            </a:r>
          </a:p>
          <a:p>
            <a:pPr>
              <a:lnSpc>
                <a:spcPct val="150000"/>
              </a:lnSpc>
              <a:buClr>
                <a:srgbClr val="0078D7"/>
              </a:buClr>
              <a:buFont typeface="Wingdings" panose="05000000000000000000" pitchFamily="2" charset="2"/>
              <a:buChar char="Ø"/>
            </a:pPr>
            <a:r>
              <a:rPr lang="en-US" sz="1765" dirty="0">
                <a:solidFill>
                  <a:schemeClr val="tx1"/>
                </a:solidFill>
                <a:latin typeface="+mn-lt"/>
              </a:rPr>
              <a:t>.NET Standard</a:t>
            </a:r>
          </a:p>
          <a:p>
            <a:pPr>
              <a:lnSpc>
                <a:spcPct val="150000"/>
              </a:lnSpc>
              <a:buClr>
                <a:srgbClr val="0078D7"/>
              </a:buClr>
              <a:buFont typeface="Wingdings" panose="05000000000000000000" pitchFamily="2" charset="2"/>
              <a:buChar char="Ø"/>
            </a:pPr>
            <a:r>
              <a:rPr lang="en-US" sz="1765" dirty="0">
                <a:solidFill>
                  <a:schemeClr val="tx1"/>
                </a:solidFill>
                <a:latin typeface="+mn-lt"/>
              </a:rPr>
              <a:t>C# Requirement for WPF Development</a:t>
            </a:r>
          </a:p>
          <a:p>
            <a:pPr>
              <a:lnSpc>
                <a:spcPct val="150000"/>
              </a:lnSpc>
              <a:buClr>
                <a:srgbClr val="0078D7"/>
              </a:buClr>
              <a:buFont typeface="Wingdings" panose="05000000000000000000" pitchFamily="2" charset="2"/>
              <a:buChar char="Ø"/>
            </a:pPr>
            <a:endParaRPr lang="en-US" sz="1765" dirty="0">
              <a:solidFill>
                <a:schemeClr val="tx1"/>
              </a:solidFill>
              <a:latin typeface="+mn-lt"/>
            </a:endParaRPr>
          </a:p>
        </p:txBody>
      </p:sp>
      <p:sp>
        <p:nvSpPr>
          <p:cNvPr id="2" name="Title 1"/>
          <p:cNvSpPr>
            <a:spLocks noGrp="1"/>
          </p:cNvSpPr>
          <p:nvPr>
            <p:ph type="title"/>
          </p:nvPr>
        </p:nvSpPr>
        <p:spPr>
          <a:xfrm>
            <a:off x="448602" y="181747"/>
            <a:ext cx="11361741" cy="899537"/>
          </a:xfrm>
        </p:spPr>
        <p:txBody>
          <a:bodyPr/>
          <a:lstStyle/>
          <a:p>
            <a:r>
              <a:rPr lang="en-US" dirty="0">
                <a:solidFill>
                  <a:schemeClr val="accent3"/>
                </a:solidFill>
              </a:rPr>
              <a:t>Windows Development and .NET Overview</a:t>
            </a:r>
          </a:p>
        </p:txBody>
      </p:sp>
      <p:grpSp>
        <p:nvGrpSpPr>
          <p:cNvPr id="4" name="Group 3"/>
          <p:cNvGrpSpPr/>
          <p:nvPr/>
        </p:nvGrpSpPr>
        <p:grpSpPr>
          <a:xfrm>
            <a:off x="519195" y="1523004"/>
            <a:ext cx="3898598" cy="5250235"/>
            <a:chOff x="529605" y="1553046"/>
            <a:chExt cx="3976773" cy="5355513"/>
          </a:xfrm>
        </p:grpSpPr>
        <p:sp>
          <p:nvSpPr>
            <p:cNvPr id="5" name="Google Shape;4783;p150"/>
            <p:cNvSpPr/>
            <p:nvPr/>
          </p:nvSpPr>
          <p:spPr>
            <a:xfrm>
              <a:off x="1566675" y="4453893"/>
              <a:ext cx="276016" cy="209022"/>
            </a:xfrm>
            <a:custGeom>
              <a:avLst/>
              <a:gdLst/>
              <a:ahLst/>
              <a:cxnLst/>
              <a:rect l="l" t="t" r="r" b="b"/>
              <a:pathLst>
                <a:path w="146" h="111" extrusionOk="0">
                  <a:moveTo>
                    <a:pt x="105" y="111"/>
                  </a:moveTo>
                  <a:cubicBezTo>
                    <a:pt x="105" y="111"/>
                    <a:pt x="92" y="55"/>
                    <a:pt x="25" y="25"/>
                  </a:cubicBezTo>
                  <a:cubicBezTo>
                    <a:pt x="25" y="25"/>
                    <a:pt x="0" y="9"/>
                    <a:pt x="34" y="0"/>
                  </a:cubicBezTo>
                  <a:cubicBezTo>
                    <a:pt x="34" y="0"/>
                    <a:pt x="140" y="49"/>
                    <a:pt x="143" y="65"/>
                  </a:cubicBezTo>
                  <a:cubicBezTo>
                    <a:pt x="146" y="81"/>
                    <a:pt x="136" y="91"/>
                    <a:pt x="136" y="91"/>
                  </a:cubicBezTo>
                  <a:cubicBezTo>
                    <a:pt x="144" y="106"/>
                    <a:pt x="144" y="106"/>
                    <a:pt x="144" y="106"/>
                  </a:cubicBezTo>
                  <a:lnTo>
                    <a:pt x="105" y="111"/>
                  </a:lnTo>
                  <a:close/>
                </a:path>
              </a:pathLst>
            </a:custGeom>
            <a:solidFill>
              <a:srgbClr val="FED4AC"/>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6" name="Google Shape;4784;p150"/>
            <p:cNvSpPr/>
            <p:nvPr/>
          </p:nvSpPr>
          <p:spPr>
            <a:xfrm>
              <a:off x="3061984" y="4453893"/>
              <a:ext cx="274676" cy="209022"/>
            </a:xfrm>
            <a:custGeom>
              <a:avLst/>
              <a:gdLst/>
              <a:ahLst/>
              <a:cxnLst/>
              <a:rect l="l" t="t" r="r" b="b"/>
              <a:pathLst>
                <a:path w="146" h="111" extrusionOk="0">
                  <a:moveTo>
                    <a:pt x="41" y="111"/>
                  </a:moveTo>
                  <a:cubicBezTo>
                    <a:pt x="41" y="111"/>
                    <a:pt x="53" y="55"/>
                    <a:pt x="121" y="25"/>
                  </a:cubicBezTo>
                  <a:cubicBezTo>
                    <a:pt x="121" y="25"/>
                    <a:pt x="146" y="9"/>
                    <a:pt x="112" y="0"/>
                  </a:cubicBezTo>
                  <a:cubicBezTo>
                    <a:pt x="112" y="0"/>
                    <a:pt x="6" y="49"/>
                    <a:pt x="3" y="65"/>
                  </a:cubicBezTo>
                  <a:cubicBezTo>
                    <a:pt x="0" y="81"/>
                    <a:pt x="10" y="91"/>
                    <a:pt x="10" y="91"/>
                  </a:cubicBezTo>
                  <a:cubicBezTo>
                    <a:pt x="2" y="106"/>
                    <a:pt x="2" y="106"/>
                    <a:pt x="2" y="106"/>
                  </a:cubicBezTo>
                  <a:lnTo>
                    <a:pt x="41" y="111"/>
                  </a:lnTo>
                  <a:close/>
                </a:path>
              </a:pathLst>
            </a:custGeom>
            <a:solidFill>
              <a:srgbClr val="FED4AC"/>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7" name="Google Shape;4785;p150"/>
            <p:cNvSpPr/>
            <p:nvPr/>
          </p:nvSpPr>
          <p:spPr>
            <a:xfrm>
              <a:off x="1294678" y="2378414"/>
              <a:ext cx="2315318" cy="2312638"/>
            </a:xfrm>
            <a:prstGeom prst="ellipse">
              <a:avLst/>
            </a:prstGeom>
            <a:solidFill>
              <a:srgbClr val="00BCF2"/>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8" name="Google Shape;4786;p150"/>
            <p:cNvSpPr/>
            <p:nvPr/>
          </p:nvSpPr>
          <p:spPr>
            <a:xfrm>
              <a:off x="1522458" y="2604854"/>
              <a:ext cx="1859758" cy="1861098"/>
            </a:xfrm>
            <a:prstGeom prst="ellipse">
              <a:avLst/>
            </a:pr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9" name="Google Shape;4787;p150"/>
            <p:cNvSpPr/>
            <p:nvPr/>
          </p:nvSpPr>
          <p:spPr>
            <a:xfrm>
              <a:off x="1747559" y="2832634"/>
              <a:ext cx="1408217" cy="1405537"/>
            </a:xfrm>
            <a:prstGeom prst="ellipse">
              <a:avLst/>
            </a:prstGeom>
            <a:solidFill>
              <a:srgbClr val="00BCF2"/>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0" name="Google Shape;4788;p150"/>
            <p:cNvSpPr/>
            <p:nvPr/>
          </p:nvSpPr>
          <p:spPr>
            <a:xfrm>
              <a:off x="1976679" y="3059075"/>
              <a:ext cx="951317" cy="952657"/>
            </a:xfrm>
            <a:prstGeom prst="ellipse">
              <a:avLst/>
            </a:pr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1" name="Google Shape;4789;p150"/>
            <p:cNvSpPr/>
            <p:nvPr/>
          </p:nvSpPr>
          <p:spPr>
            <a:xfrm>
              <a:off x="2201779" y="3286855"/>
              <a:ext cx="499776" cy="498437"/>
            </a:xfrm>
            <a:prstGeom prst="ellipse">
              <a:avLst/>
            </a:prstGeom>
            <a:solidFill>
              <a:srgbClr val="00BCF2"/>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2" name="Google Shape;4790;p150"/>
            <p:cNvSpPr/>
            <p:nvPr/>
          </p:nvSpPr>
          <p:spPr>
            <a:xfrm>
              <a:off x="2000797" y="4384219"/>
              <a:ext cx="915140" cy="1004912"/>
            </a:xfrm>
            <a:custGeom>
              <a:avLst/>
              <a:gdLst/>
              <a:ahLst/>
              <a:cxnLst/>
              <a:rect l="l" t="t" r="r" b="b"/>
              <a:pathLst>
                <a:path w="486" h="533" extrusionOk="0">
                  <a:moveTo>
                    <a:pt x="169" y="517"/>
                  </a:moveTo>
                  <a:cubicBezTo>
                    <a:pt x="172" y="501"/>
                    <a:pt x="96" y="309"/>
                    <a:pt x="48" y="234"/>
                  </a:cubicBezTo>
                  <a:cubicBezTo>
                    <a:pt x="0" y="158"/>
                    <a:pt x="32" y="84"/>
                    <a:pt x="81" y="34"/>
                  </a:cubicBezTo>
                  <a:cubicBezTo>
                    <a:pt x="81" y="34"/>
                    <a:pt x="85" y="72"/>
                    <a:pt x="96" y="85"/>
                  </a:cubicBezTo>
                  <a:cubicBezTo>
                    <a:pt x="96" y="85"/>
                    <a:pt x="155" y="65"/>
                    <a:pt x="169" y="18"/>
                  </a:cubicBezTo>
                  <a:cubicBezTo>
                    <a:pt x="169" y="18"/>
                    <a:pt x="188" y="66"/>
                    <a:pt x="180" y="86"/>
                  </a:cubicBezTo>
                  <a:cubicBezTo>
                    <a:pt x="180" y="86"/>
                    <a:pt x="300" y="60"/>
                    <a:pt x="346" y="0"/>
                  </a:cubicBezTo>
                  <a:cubicBezTo>
                    <a:pt x="346" y="0"/>
                    <a:pt x="354" y="79"/>
                    <a:pt x="329" y="97"/>
                  </a:cubicBezTo>
                  <a:cubicBezTo>
                    <a:pt x="329" y="97"/>
                    <a:pt x="403" y="98"/>
                    <a:pt x="429" y="48"/>
                  </a:cubicBezTo>
                  <a:cubicBezTo>
                    <a:pt x="429" y="48"/>
                    <a:pt x="424" y="113"/>
                    <a:pt x="407" y="124"/>
                  </a:cubicBezTo>
                  <a:cubicBezTo>
                    <a:pt x="407" y="124"/>
                    <a:pt x="450" y="121"/>
                    <a:pt x="469" y="86"/>
                  </a:cubicBezTo>
                  <a:cubicBezTo>
                    <a:pt x="469" y="86"/>
                    <a:pt x="486" y="202"/>
                    <a:pt x="428" y="251"/>
                  </a:cubicBezTo>
                  <a:cubicBezTo>
                    <a:pt x="373" y="298"/>
                    <a:pt x="295" y="465"/>
                    <a:pt x="302" y="521"/>
                  </a:cubicBezTo>
                  <a:cubicBezTo>
                    <a:pt x="278" y="508"/>
                    <a:pt x="278" y="508"/>
                    <a:pt x="278" y="508"/>
                  </a:cubicBezTo>
                  <a:cubicBezTo>
                    <a:pt x="267" y="523"/>
                    <a:pt x="267" y="523"/>
                    <a:pt x="267" y="523"/>
                  </a:cubicBezTo>
                  <a:cubicBezTo>
                    <a:pt x="244" y="508"/>
                    <a:pt x="244" y="508"/>
                    <a:pt x="244" y="508"/>
                  </a:cubicBezTo>
                  <a:cubicBezTo>
                    <a:pt x="221" y="523"/>
                    <a:pt x="221" y="523"/>
                    <a:pt x="221" y="523"/>
                  </a:cubicBezTo>
                  <a:cubicBezTo>
                    <a:pt x="198" y="503"/>
                    <a:pt x="198" y="503"/>
                    <a:pt x="198" y="503"/>
                  </a:cubicBezTo>
                  <a:cubicBezTo>
                    <a:pt x="190" y="533"/>
                    <a:pt x="190" y="533"/>
                    <a:pt x="190" y="533"/>
                  </a:cubicBezTo>
                  <a:cubicBezTo>
                    <a:pt x="177" y="506"/>
                    <a:pt x="177" y="506"/>
                    <a:pt x="177" y="506"/>
                  </a:cubicBezTo>
                  <a:lnTo>
                    <a:pt x="169" y="517"/>
                  </a:ln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3" name="Google Shape;4791;p150"/>
            <p:cNvSpPr/>
            <p:nvPr/>
          </p:nvSpPr>
          <p:spPr>
            <a:xfrm>
              <a:off x="2112007" y="5997438"/>
              <a:ext cx="680661" cy="858865"/>
            </a:xfrm>
            <a:custGeom>
              <a:avLst/>
              <a:gdLst/>
              <a:ahLst/>
              <a:cxnLst/>
              <a:rect l="l" t="t" r="r" b="b"/>
              <a:pathLst>
                <a:path w="361" h="456" extrusionOk="0">
                  <a:moveTo>
                    <a:pt x="180" y="42"/>
                  </a:moveTo>
                  <a:cubicBezTo>
                    <a:pt x="0" y="0"/>
                    <a:pt x="0" y="0"/>
                    <a:pt x="0" y="0"/>
                  </a:cubicBezTo>
                  <a:cubicBezTo>
                    <a:pt x="0" y="456"/>
                    <a:pt x="0" y="456"/>
                    <a:pt x="0" y="456"/>
                  </a:cubicBezTo>
                  <a:cubicBezTo>
                    <a:pt x="52" y="456"/>
                    <a:pt x="52" y="456"/>
                    <a:pt x="52" y="456"/>
                  </a:cubicBezTo>
                  <a:cubicBezTo>
                    <a:pt x="68" y="191"/>
                    <a:pt x="68" y="191"/>
                    <a:pt x="68" y="191"/>
                  </a:cubicBezTo>
                  <a:cubicBezTo>
                    <a:pt x="68" y="191"/>
                    <a:pt x="110" y="205"/>
                    <a:pt x="180" y="205"/>
                  </a:cubicBezTo>
                  <a:cubicBezTo>
                    <a:pt x="251" y="205"/>
                    <a:pt x="293" y="191"/>
                    <a:pt x="293" y="191"/>
                  </a:cubicBezTo>
                  <a:cubicBezTo>
                    <a:pt x="309" y="456"/>
                    <a:pt x="309" y="456"/>
                    <a:pt x="309" y="456"/>
                  </a:cubicBezTo>
                  <a:cubicBezTo>
                    <a:pt x="361" y="456"/>
                    <a:pt x="361" y="456"/>
                    <a:pt x="361" y="456"/>
                  </a:cubicBezTo>
                  <a:cubicBezTo>
                    <a:pt x="361" y="0"/>
                    <a:pt x="361" y="0"/>
                    <a:pt x="361" y="0"/>
                  </a:cubicBezTo>
                  <a:lnTo>
                    <a:pt x="180" y="42"/>
                  </a:ln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4" name="Google Shape;4792;p150"/>
            <p:cNvSpPr/>
            <p:nvPr/>
          </p:nvSpPr>
          <p:spPr>
            <a:xfrm>
              <a:off x="1750238" y="4618699"/>
              <a:ext cx="1404197" cy="1495310"/>
            </a:xfrm>
            <a:custGeom>
              <a:avLst/>
              <a:gdLst/>
              <a:ahLst/>
              <a:cxnLst/>
              <a:rect l="l" t="t" r="r" b="b"/>
              <a:pathLst>
                <a:path w="745" h="794" extrusionOk="0">
                  <a:moveTo>
                    <a:pt x="745" y="28"/>
                  </a:moveTo>
                  <a:cubicBezTo>
                    <a:pt x="692" y="0"/>
                    <a:pt x="692" y="0"/>
                    <a:pt x="692" y="0"/>
                  </a:cubicBezTo>
                  <a:cubicBezTo>
                    <a:pt x="687" y="9"/>
                    <a:pt x="591" y="194"/>
                    <a:pt x="527" y="384"/>
                  </a:cubicBezTo>
                  <a:cubicBezTo>
                    <a:pt x="527" y="384"/>
                    <a:pt x="499" y="422"/>
                    <a:pt x="372" y="454"/>
                  </a:cubicBezTo>
                  <a:cubicBezTo>
                    <a:pt x="246" y="422"/>
                    <a:pt x="218" y="384"/>
                    <a:pt x="218" y="384"/>
                  </a:cubicBezTo>
                  <a:cubicBezTo>
                    <a:pt x="154" y="194"/>
                    <a:pt x="58" y="9"/>
                    <a:pt x="53" y="0"/>
                  </a:cubicBezTo>
                  <a:cubicBezTo>
                    <a:pt x="0" y="28"/>
                    <a:pt x="0" y="28"/>
                    <a:pt x="0" y="28"/>
                  </a:cubicBezTo>
                  <a:cubicBezTo>
                    <a:pt x="1" y="30"/>
                    <a:pt x="100" y="220"/>
                    <a:pt x="163" y="408"/>
                  </a:cubicBezTo>
                  <a:cubicBezTo>
                    <a:pt x="196" y="517"/>
                    <a:pt x="163" y="758"/>
                    <a:pt x="163" y="758"/>
                  </a:cubicBezTo>
                  <a:cubicBezTo>
                    <a:pt x="270" y="794"/>
                    <a:pt x="372" y="794"/>
                    <a:pt x="372" y="794"/>
                  </a:cubicBezTo>
                  <a:cubicBezTo>
                    <a:pt x="372" y="794"/>
                    <a:pt x="475" y="794"/>
                    <a:pt x="582" y="758"/>
                  </a:cubicBezTo>
                  <a:cubicBezTo>
                    <a:pt x="582" y="758"/>
                    <a:pt x="549" y="517"/>
                    <a:pt x="582" y="408"/>
                  </a:cubicBezTo>
                  <a:cubicBezTo>
                    <a:pt x="645" y="220"/>
                    <a:pt x="744" y="30"/>
                    <a:pt x="745" y="28"/>
                  </a:cubicBezTo>
                  <a:close/>
                </a:path>
              </a:pathLst>
            </a:custGeom>
            <a:solidFill>
              <a:srgbClr val="D8D8D8"/>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5" name="Google Shape;4793;p150"/>
            <p:cNvSpPr/>
            <p:nvPr/>
          </p:nvSpPr>
          <p:spPr>
            <a:xfrm>
              <a:off x="2373284" y="5529819"/>
              <a:ext cx="156766" cy="546672"/>
            </a:xfrm>
            <a:custGeom>
              <a:avLst/>
              <a:gdLst/>
              <a:ahLst/>
              <a:cxnLst/>
              <a:rect l="l" t="t" r="r" b="b"/>
              <a:pathLst>
                <a:path w="117" h="408" extrusionOk="0">
                  <a:moveTo>
                    <a:pt x="85" y="17"/>
                  </a:moveTo>
                  <a:lnTo>
                    <a:pt x="58" y="0"/>
                  </a:lnTo>
                  <a:lnTo>
                    <a:pt x="33" y="17"/>
                  </a:lnTo>
                  <a:lnTo>
                    <a:pt x="0" y="351"/>
                  </a:lnTo>
                  <a:lnTo>
                    <a:pt x="58" y="408"/>
                  </a:lnTo>
                  <a:lnTo>
                    <a:pt x="117" y="351"/>
                  </a:lnTo>
                  <a:lnTo>
                    <a:pt x="85" y="17"/>
                  </a:lnTo>
                  <a:close/>
                </a:path>
              </a:pathLst>
            </a:custGeom>
            <a:solidFill>
              <a:srgbClr val="29AAE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6" name="Google Shape;4794;p150"/>
            <p:cNvSpPr/>
            <p:nvPr/>
          </p:nvSpPr>
          <p:spPr>
            <a:xfrm>
              <a:off x="2389363" y="5473544"/>
              <a:ext cx="125949" cy="92452"/>
            </a:xfrm>
            <a:custGeom>
              <a:avLst/>
              <a:gdLst/>
              <a:ahLst/>
              <a:cxnLst/>
              <a:rect l="l" t="t" r="r" b="b"/>
              <a:pathLst>
                <a:path w="94" h="69" extrusionOk="0">
                  <a:moveTo>
                    <a:pt x="46" y="0"/>
                  </a:moveTo>
                  <a:lnTo>
                    <a:pt x="0" y="14"/>
                  </a:lnTo>
                  <a:lnTo>
                    <a:pt x="21" y="59"/>
                  </a:lnTo>
                  <a:lnTo>
                    <a:pt x="46" y="69"/>
                  </a:lnTo>
                  <a:lnTo>
                    <a:pt x="73" y="59"/>
                  </a:lnTo>
                  <a:lnTo>
                    <a:pt x="94" y="14"/>
                  </a:lnTo>
                  <a:lnTo>
                    <a:pt x="46" y="0"/>
                  </a:lnTo>
                  <a:close/>
                </a:path>
              </a:pathLst>
            </a:custGeom>
            <a:solidFill>
              <a:srgbClr val="0071BB"/>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7" name="Google Shape;4795;p150"/>
            <p:cNvSpPr/>
            <p:nvPr/>
          </p:nvSpPr>
          <p:spPr>
            <a:xfrm>
              <a:off x="2389363" y="5268542"/>
              <a:ext cx="125949" cy="205002"/>
            </a:xfrm>
            <a:prstGeom prst="rect">
              <a:avLst/>
            </a:prstGeom>
            <a:solidFill>
              <a:srgbClr val="FEC18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8" name="Google Shape;4796;p150"/>
            <p:cNvSpPr/>
            <p:nvPr/>
          </p:nvSpPr>
          <p:spPr>
            <a:xfrm>
              <a:off x="2039653" y="4875956"/>
              <a:ext cx="142028" cy="143367"/>
            </a:xfrm>
            <a:prstGeom prst="ellipse">
              <a:avLst/>
            </a:prstGeom>
            <a:solidFill>
              <a:srgbClr val="FEC18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9" name="Google Shape;4797;p150"/>
            <p:cNvSpPr/>
            <p:nvPr/>
          </p:nvSpPr>
          <p:spPr>
            <a:xfrm>
              <a:off x="2722994" y="4875956"/>
              <a:ext cx="140688" cy="143367"/>
            </a:xfrm>
            <a:prstGeom prst="ellipse">
              <a:avLst/>
            </a:prstGeom>
            <a:solidFill>
              <a:srgbClr val="FEC18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0" name="Google Shape;4798;p150"/>
            <p:cNvSpPr/>
            <p:nvPr/>
          </p:nvSpPr>
          <p:spPr>
            <a:xfrm>
              <a:off x="2141484" y="4644156"/>
              <a:ext cx="620366" cy="690040"/>
            </a:xfrm>
            <a:custGeom>
              <a:avLst/>
              <a:gdLst/>
              <a:ahLst/>
              <a:cxnLst/>
              <a:rect l="l" t="t" r="r" b="b"/>
              <a:pathLst>
                <a:path w="329" h="366" extrusionOk="0">
                  <a:moveTo>
                    <a:pt x="329" y="44"/>
                  </a:moveTo>
                  <a:cubicBezTo>
                    <a:pt x="329" y="21"/>
                    <a:pt x="311" y="2"/>
                    <a:pt x="289" y="0"/>
                  </a:cubicBezTo>
                  <a:cubicBezTo>
                    <a:pt x="287" y="0"/>
                    <a:pt x="286" y="0"/>
                    <a:pt x="284" y="0"/>
                  </a:cubicBezTo>
                  <a:cubicBezTo>
                    <a:pt x="45" y="0"/>
                    <a:pt x="45" y="0"/>
                    <a:pt x="45" y="0"/>
                  </a:cubicBezTo>
                  <a:cubicBezTo>
                    <a:pt x="45" y="0"/>
                    <a:pt x="45" y="0"/>
                    <a:pt x="45" y="0"/>
                  </a:cubicBezTo>
                  <a:cubicBezTo>
                    <a:pt x="32" y="0"/>
                    <a:pt x="21" y="5"/>
                    <a:pt x="13" y="13"/>
                  </a:cubicBezTo>
                  <a:cubicBezTo>
                    <a:pt x="5" y="21"/>
                    <a:pt x="0" y="32"/>
                    <a:pt x="0" y="44"/>
                  </a:cubicBezTo>
                  <a:cubicBezTo>
                    <a:pt x="0" y="225"/>
                    <a:pt x="0" y="225"/>
                    <a:pt x="0" y="225"/>
                  </a:cubicBezTo>
                  <a:cubicBezTo>
                    <a:pt x="0" y="225"/>
                    <a:pt x="0" y="225"/>
                    <a:pt x="0" y="225"/>
                  </a:cubicBezTo>
                  <a:cubicBezTo>
                    <a:pt x="0" y="248"/>
                    <a:pt x="4" y="314"/>
                    <a:pt x="38" y="344"/>
                  </a:cubicBezTo>
                  <a:cubicBezTo>
                    <a:pt x="40" y="346"/>
                    <a:pt x="42" y="348"/>
                    <a:pt x="45" y="349"/>
                  </a:cubicBezTo>
                  <a:cubicBezTo>
                    <a:pt x="45" y="349"/>
                    <a:pt x="45" y="349"/>
                    <a:pt x="45" y="349"/>
                  </a:cubicBezTo>
                  <a:cubicBezTo>
                    <a:pt x="64" y="362"/>
                    <a:pt x="114" y="366"/>
                    <a:pt x="164" y="365"/>
                  </a:cubicBezTo>
                  <a:cubicBezTo>
                    <a:pt x="214" y="366"/>
                    <a:pt x="265" y="362"/>
                    <a:pt x="284" y="349"/>
                  </a:cubicBezTo>
                  <a:cubicBezTo>
                    <a:pt x="287" y="348"/>
                    <a:pt x="289" y="346"/>
                    <a:pt x="291" y="344"/>
                  </a:cubicBezTo>
                  <a:cubicBezTo>
                    <a:pt x="325" y="314"/>
                    <a:pt x="329" y="249"/>
                    <a:pt x="329" y="225"/>
                  </a:cubicBezTo>
                  <a:cubicBezTo>
                    <a:pt x="329" y="225"/>
                    <a:pt x="329" y="225"/>
                    <a:pt x="329" y="225"/>
                  </a:cubicBezTo>
                  <a:lnTo>
                    <a:pt x="329" y="44"/>
                  </a:lnTo>
                  <a:close/>
                </a:path>
              </a:pathLst>
            </a:custGeom>
            <a:solidFill>
              <a:srgbClr val="FED4AC"/>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1" name="Google Shape;4799;p150"/>
            <p:cNvSpPr/>
            <p:nvPr/>
          </p:nvSpPr>
          <p:spPr>
            <a:xfrm>
              <a:off x="2358545" y="5149292"/>
              <a:ext cx="186244" cy="89772"/>
            </a:xfrm>
            <a:custGeom>
              <a:avLst/>
              <a:gdLst/>
              <a:ahLst/>
              <a:cxnLst/>
              <a:rect l="l" t="t" r="r" b="b"/>
              <a:pathLst>
                <a:path w="99" h="48" extrusionOk="0">
                  <a:moveTo>
                    <a:pt x="0" y="0"/>
                  </a:moveTo>
                  <a:cubicBezTo>
                    <a:pt x="1" y="27"/>
                    <a:pt x="23" y="48"/>
                    <a:pt x="49" y="48"/>
                  </a:cubicBezTo>
                  <a:cubicBezTo>
                    <a:pt x="76" y="48"/>
                    <a:pt x="98" y="27"/>
                    <a:pt x="99" y="0"/>
                  </a:cubicBezTo>
                  <a:lnTo>
                    <a:pt x="0" y="0"/>
                  </a:lnTo>
                  <a:close/>
                </a:path>
              </a:pathLst>
            </a:custGeom>
            <a:solidFill>
              <a:srgbClr val="60381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2" name="Google Shape;4800;p150"/>
            <p:cNvSpPr/>
            <p:nvPr/>
          </p:nvSpPr>
          <p:spPr>
            <a:xfrm>
              <a:off x="2450997" y="5446746"/>
              <a:ext cx="93792" cy="105851"/>
            </a:xfrm>
            <a:custGeom>
              <a:avLst/>
              <a:gdLst/>
              <a:ahLst/>
              <a:cxnLst/>
              <a:rect l="l" t="t" r="r" b="b"/>
              <a:pathLst>
                <a:path w="50" h="56" extrusionOk="0">
                  <a:moveTo>
                    <a:pt x="0" y="14"/>
                  </a:moveTo>
                  <a:cubicBezTo>
                    <a:pt x="0" y="14"/>
                    <a:pt x="32" y="32"/>
                    <a:pt x="37" y="56"/>
                  </a:cubicBezTo>
                  <a:cubicBezTo>
                    <a:pt x="50" y="11"/>
                    <a:pt x="50" y="11"/>
                    <a:pt x="50" y="11"/>
                  </a:cubicBezTo>
                  <a:cubicBezTo>
                    <a:pt x="50" y="11"/>
                    <a:pt x="43" y="0"/>
                    <a:pt x="34" y="1"/>
                  </a:cubicBezTo>
                  <a:lnTo>
                    <a:pt x="0" y="14"/>
                  </a:lnTo>
                  <a:close/>
                </a:path>
              </a:pathLst>
            </a:cu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3" name="Google Shape;4801;p150"/>
            <p:cNvSpPr/>
            <p:nvPr/>
          </p:nvSpPr>
          <p:spPr>
            <a:xfrm>
              <a:off x="2358545" y="5446746"/>
              <a:ext cx="92452" cy="105851"/>
            </a:xfrm>
            <a:custGeom>
              <a:avLst/>
              <a:gdLst/>
              <a:ahLst/>
              <a:cxnLst/>
              <a:rect l="l" t="t" r="r" b="b"/>
              <a:pathLst>
                <a:path w="49" h="56" extrusionOk="0">
                  <a:moveTo>
                    <a:pt x="49" y="14"/>
                  </a:moveTo>
                  <a:cubicBezTo>
                    <a:pt x="49" y="14"/>
                    <a:pt x="18" y="32"/>
                    <a:pt x="13" y="56"/>
                  </a:cubicBezTo>
                  <a:cubicBezTo>
                    <a:pt x="0" y="11"/>
                    <a:pt x="0" y="11"/>
                    <a:pt x="0" y="11"/>
                  </a:cubicBezTo>
                  <a:cubicBezTo>
                    <a:pt x="0" y="11"/>
                    <a:pt x="7" y="0"/>
                    <a:pt x="16" y="1"/>
                  </a:cubicBezTo>
                  <a:lnTo>
                    <a:pt x="49" y="14"/>
                  </a:lnTo>
                  <a:close/>
                </a:path>
              </a:pathLst>
            </a:cu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4" name="Google Shape;4802;p150"/>
            <p:cNvSpPr/>
            <p:nvPr/>
          </p:nvSpPr>
          <p:spPr>
            <a:xfrm>
              <a:off x="1973999" y="6825486"/>
              <a:ext cx="243859" cy="83073"/>
            </a:xfrm>
            <a:custGeom>
              <a:avLst/>
              <a:gdLst/>
              <a:ahLst/>
              <a:cxnLst/>
              <a:rect l="l" t="t" r="r" b="b"/>
              <a:pathLst>
                <a:path w="129" h="44" extrusionOk="0">
                  <a:moveTo>
                    <a:pt x="128" y="44"/>
                  </a:moveTo>
                  <a:cubicBezTo>
                    <a:pt x="128" y="42"/>
                    <a:pt x="129" y="32"/>
                    <a:pt x="129" y="30"/>
                  </a:cubicBezTo>
                  <a:cubicBezTo>
                    <a:pt x="129" y="13"/>
                    <a:pt x="115" y="0"/>
                    <a:pt x="99" y="0"/>
                  </a:cubicBezTo>
                  <a:cubicBezTo>
                    <a:pt x="30" y="0"/>
                    <a:pt x="30" y="0"/>
                    <a:pt x="30" y="0"/>
                  </a:cubicBezTo>
                  <a:cubicBezTo>
                    <a:pt x="14" y="0"/>
                    <a:pt x="0" y="13"/>
                    <a:pt x="0" y="30"/>
                  </a:cubicBezTo>
                  <a:cubicBezTo>
                    <a:pt x="0" y="32"/>
                    <a:pt x="1" y="42"/>
                    <a:pt x="1" y="44"/>
                  </a:cubicBezTo>
                  <a:lnTo>
                    <a:pt x="128" y="44"/>
                  </a:lnTo>
                  <a:close/>
                </a:path>
              </a:pathLst>
            </a:custGeom>
            <a:solidFill>
              <a:srgbClr val="1A1A1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5" name="Google Shape;4803;p150"/>
            <p:cNvSpPr/>
            <p:nvPr/>
          </p:nvSpPr>
          <p:spPr>
            <a:xfrm>
              <a:off x="2686817" y="6825486"/>
              <a:ext cx="242519" cy="83073"/>
            </a:xfrm>
            <a:custGeom>
              <a:avLst/>
              <a:gdLst/>
              <a:ahLst/>
              <a:cxnLst/>
              <a:rect l="l" t="t" r="r" b="b"/>
              <a:pathLst>
                <a:path w="129" h="44" extrusionOk="0">
                  <a:moveTo>
                    <a:pt x="1" y="44"/>
                  </a:moveTo>
                  <a:cubicBezTo>
                    <a:pt x="1" y="42"/>
                    <a:pt x="0" y="32"/>
                    <a:pt x="0" y="30"/>
                  </a:cubicBezTo>
                  <a:cubicBezTo>
                    <a:pt x="0" y="13"/>
                    <a:pt x="14" y="0"/>
                    <a:pt x="30" y="0"/>
                  </a:cubicBezTo>
                  <a:cubicBezTo>
                    <a:pt x="99" y="0"/>
                    <a:pt x="99" y="0"/>
                    <a:pt x="99" y="0"/>
                  </a:cubicBezTo>
                  <a:cubicBezTo>
                    <a:pt x="115" y="0"/>
                    <a:pt x="129" y="13"/>
                    <a:pt x="129" y="30"/>
                  </a:cubicBezTo>
                  <a:cubicBezTo>
                    <a:pt x="129" y="32"/>
                    <a:pt x="128" y="42"/>
                    <a:pt x="128" y="44"/>
                  </a:cubicBezTo>
                  <a:lnTo>
                    <a:pt x="1" y="44"/>
                  </a:lnTo>
                  <a:close/>
                </a:path>
              </a:pathLst>
            </a:custGeom>
            <a:solidFill>
              <a:srgbClr val="1A1A1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6" name="Google Shape;4804;p150"/>
            <p:cNvSpPr/>
            <p:nvPr/>
          </p:nvSpPr>
          <p:spPr>
            <a:xfrm>
              <a:off x="2071810" y="4597261"/>
              <a:ext cx="723537" cy="286735"/>
            </a:xfrm>
            <a:custGeom>
              <a:avLst/>
              <a:gdLst/>
              <a:ahLst/>
              <a:cxnLst/>
              <a:rect l="l" t="t" r="r" b="b"/>
              <a:pathLst>
                <a:path w="384" h="152" extrusionOk="0">
                  <a:moveTo>
                    <a:pt x="37" y="152"/>
                  </a:moveTo>
                  <a:cubicBezTo>
                    <a:pt x="37" y="152"/>
                    <a:pt x="70" y="124"/>
                    <a:pt x="79" y="90"/>
                  </a:cubicBezTo>
                  <a:cubicBezTo>
                    <a:pt x="79" y="90"/>
                    <a:pt x="195" y="137"/>
                    <a:pt x="333" y="80"/>
                  </a:cubicBezTo>
                  <a:cubicBezTo>
                    <a:pt x="333" y="80"/>
                    <a:pt x="345" y="142"/>
                    <a:pt x="366" y="152"/>
                  </a:cubicBezTo>
                  <a:cubicBezTo>
                    <a:pt x="366" y="152"/>
                    <a:pt x="384" y="38"/>
                    <a:pt x="366" y="28"/>
                  </a:cubicBezTo>
                  <a:cubicBezTo>
                    <a:pt x="347" y="18"/>
                    <a:pt x="66" y="0"/>
                    <a:pt x="33" y="25"/>
                  </a:cubicBezTo>
                  <a:cubicBezTo>
                    <a:pt x="0" y="50"/>
                    <a:pt x="37" y="152"/>
                    <a:pt x="37" y="152"/>
                  </a:cubicBez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7" name="Google Shape;4805;p150"/>
            <p:cNvSpPr/>
            <p:nvPr/>
          </p:nvSpPr>
          <p:spPr>
            <a:xfrm>
              <a:off x="2296911" y="4894715"/>
              <a:ext cx="37517" cy="44216"/>
            </a:xfrm>
            <a:prstGeom prst="ellipse">
              <a:avLst/>
            </a:prstGeom>
            <a:solidFill>
              <a:srgbClr val="1A1A1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8" name="Google Shape;4806;p150"/>
            <p:cNvSpPr/>
            <p:nvPr/>
          </p:nvSpPr>
          <p:spPr>
            <a:xfrm>
              <a:off x="2570247" y="4894715"/>
              <a:ext cx="34837" cy="44216"/>
            </a:xfrm>
            <a:prstGeom prst="ellipse">
              <a:avLst/>
            </a:prstGeom>
            <a:solidFill>
              <a:srgbClr val="1A1A1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9" name="Google Shape;4807;p150"/>
            <p:cNvSpPr/>
            <p:nvPr/>
          </p:nvSpPr>
          <p:spPr>
            <a:xfrm>
              <a:off x="2312989" y="4902754"/>
              <a:ext cx="13399" cy="13399"/>
            </a:xfrm>
            <a:prstGeom prst="ellipse">
              <a:avLst/>
            </a:pr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0" name="Google Shape;4808;p150"/>
            <p:cNvSpPr/>
            <p:nvPr/>
          </p:nvSpPr>
          <p:spPr>
            <a:xfrm>
              <a:off x="2589005" y="4902754"/>
              <a:ext cx="13399" cy="13399"/>
            </a:xfrm>
            <a:prstGeom prst="ellipse">
              <a:avLst/>
            </a:pr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1" name="Google Shape;4809;p150"/>
            <p:cNvSpPr/>
            <p:nvPr/>
          </p:nvSpPr>
          <p:spPr>
            <a:xfrm>
              <a:off x="2307630" y="4926872"/>
              <a:ext cx="5360" cy="4020"/>
            </a:xfrm>
            <a:prstGeom prst="ellipse">
              <a:avLst/>
            </a:pr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2" name="Google Shape;4810;p150"/>
            <p:cNvSpPr/>
            <p:nvPr/>
          </p:nvSpPr>
          <p:spPr>
            <a:xfrm>
              <a:off x="2579626" y="4926872"/>
              <a:ext cx="2680" cy="4020"/>
            </a:xfrm>
            <a:prstGeom prst="ellipse">
              <a:avLst/>
            </a:pr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3" name="Google Shape;4811;p150"/>
            <p:cNvSpPr/>
            <p:nvPr/>
          </p:nvSpPr>
          <p:spPr>
            <a:xfrm>
              <a:off x="2256714" y="4814322"/>
              <a:ext cx="101831" cy="24118"/>
            </a:xfrm>
            <a:custGeom>
              <a:avLst/>
              <a:gdLst/>
              <a:ahLst/>
              <a:cxnLst/>
              <a:rect l="l" t="t" r="r" b="b"/>
              <a:pathLst>
                <a:path w="54" h="13" extrusionOk="0">
                  <a:moveTo>
                    <a:pt x="0" y="12"/>
                  </a:moveTo>
                  <a:cubicBezTo>
                    <a:pt x="0" y="12"/>
                    <a:pt x="3" y="10"/>
                    <a:pt x="8" y="7"/>
                  </a:cubicBezTo>
                  <a:cubicBezTo>
                    <a:pt x="10" y="6"/>
                    <a:pt x="13" y="5"/>
                    <a:pt x="17" y="4"/>
                  </a:cubicBezTo>
                  <a:cubicBezTo>
                    <a:pt x="20" y="3"/>
                    <a:pt x="23" y="2"/>
                    <a:pt x="27" y="1"/>
                  </a:cubicBezTo>
                  <a:cubicBezTo>
                    <a:pt x="29" y="1"/>
                    <a:pt x="31" y="1"/>
                    <a:pt x="33" y="0"/>
                  </a:cubicBezTo>
                  <a:cubicBezTo>
                    <a:pt x="35" y="0"/>
                    <a:pt x="37" y="0"/>
                    <a:pt x="38" y="0"/>
                  </a:cubicBezTo>
                  <a:cubicBezTo>
                    <a:pt x="40" y="1"/>
                    <a:pt x="42" y="1"/>
                    <a:pt x="44" y="2"/>
                  </a:cubicBezTo>
                  <a:cubicBezTo>
                    <a:pt x="45" y="3"/>
                    <a:pt x="47" y="3"/>
                    <a:pt x="48" y="4"/>
                  </a:cubicBezTo>
                  <a:cubicBezTo>
                    <a:pt x="49" y="5"/>
                    <a:pt x="50" y="6"/>
                    <a:pt x="51" y="7"/>
                  </a:cubicBezTo>
                  <a:cubicBezTo>
                    <a:pt x="52" y="8"/>
                    <a:pt x="52" y="9"/>
                    <a:pt x="53" y="10"/>
                  </a:cubicBezTo>
                  <a:cubicBezTo>
                    <a:pt x="54" y="11"/>
                    <a:pt x="54" y="12"/>
                    <a:pt x="54" y="12"/>
                  </a:cubicBezTo>
                  <a:cubicBezTo>
                    <a:pt x="54" y="13"/>
                    <a:pt x="54" y="13"/>
                    <a:pt x="54" y="13"/>
                  </a:cubicBezTo>
                  <a:cubicBezTo>
                    <a:pt x="54" y="13"/>
                    <a:pt x="52" y="13"/>
                    <a:pt x="51" y="13"/>
                  </a:cubicBezTo>
                  <a:cubicBezTo>
                    <a:pt x="50" y="13"/>
                    <a:pt x="49" y="13"/>
                    <a:pt x="48" y="13"/>
                  </a:cubicBezTo>
                  <a:cubicBezTo>
                    <a:pt x="47" y="13"/>
                    <a:pt x="46" y="13"/>
                    <a:pt x="44" y="13"/>
                  </a:cubicBezTo>
                  <a:cubicBezTo>
                    <a:pt x="43" y="13"/>
                    <a:pt x="42" y="13"/>
                    <a:pt x="41" y="13"/>
                  </a:cubicBezTo>
                  <a:cubicBezTo>
                    <a:pt x="39" y="13"/>
                    <a:pt x="38" y="13"/>
                    <a:pt x="36" y="13"/>
                  </a:cubicBezTo>
                  <a:cubicBezTo>
                    <a:pt x="35" y="12"/>
                    <a:pt x="34" y="12"/>
                    <a:pt x="32" y="12"/>
                  </a:cubicBezTo>
                  <a:cubicBezTo>
                    <a:pt x="31" y="11"/>
                    <a:pt x="29" y="11"/>
                    <a:pt x="27" y="11"/>
                  </a:cubicBezTo>
                  <a:cubicBezTo>
                    <a:pt x="24" y="11"/>
                    <a:pt x="21" y="11"/>
                    <a:pt x="18" y="11"/>
                  </a:cubicBezTo>
                  <a:cubicBezTo>
                    <a:pt x="15" y="11"/>
                    <a:pt x="12" y="11"/>
                    <a:pt x="9" y="11"/>
                  </a:cubicBezTo>
                  <a:cubicBezTo>
                    <a:pt x="4" y="12"/>
                    <a:pt x="1" y="13"/>
                    <a:pt x="1" y="13"/>
                  </a:cubicBezTo>
                  <a:lnTo>
                    <a:pt x="0" y="12"/>
                  </a:ln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4" name="Google Shape;4812;p150"/>
            <p:cNvSpPr/>
            <p:nvPr/>
          </p:nvSpPr>
          <p:spPr>
            <a:xfrm>
              <a:off x="2544789" y="4814322"/>
              <a:ext cx="101831" cy="24118"/>
            </a:xfrm>
            <a:custGeom>
              <a:avLst/>
              <a:gdLst/>
              <a:ahLst/>
              <a:cxnLst/>
              <a:rect l="l" t="t" r="r" b="b"/>
              <a:pathLst>
                <a:path w="54" h="13" extrusionOk="0">
                  <a:moveTo>
                    <a:pt x="53" y="13"/>
                  </a:moveTo>
                  <a:cubicBezTo>
                    <a:pt x="53" y="13"/>
                    <a:pt x="50" y="12"/>
                    <a:pt x="45" y="11"/>
                  </a:cubicBezTo>
                  <a:cubicBezTo>
                    <a:pt x="42" y="11"/>
                    <a:pt x="39" y="11"/>
                    <a:pt x="36" y="11"/>
                  </a:cubicBezTo>
                  <a:cubicBezTo>
                    <a:pt x="33" y="11"/>
                    <a:pt x="30" y="11"/>
                    <a:pt x="26" y="11"/>
                  </a:cubicBezTo>
                  <a:cubicBezTo>
                    <a:pt x="25" y="11"/>
                    <a:pt x="23" y="11"/>
                    <a:pt x="22" y="12"/>
                  </a:cubicBezTo>
                  <a:cubicBezTo>
                    <a:pt x="20" y="12"/>
                    <a:pt x="19" y="12"/>
                    <a:pt x="17" y="13"/>
                  </a:cubicBezTo>
                  <a:cubicBezTo>
                    <a:pt x="16" y="13"/>
                    <a:pt x="15" y="13"/>
                    <a:pt x="13" y="13"/>
                  </a:cubicBezTo>
                  <a:cubicBezTo>
                    <a:pt x="12" y="13"/>
                    <a:pt x="11" y="13"/>
                    <a:pt x="10" y="13"/>
                  </a:cubicBezTo>
                  <a:cubicBezTo>
                    <a:pt x="8" y="13"/>
                    <a:pt x="7" y="13"/>
                    <a:pt x="6" y="13"/>
                  </a:cubicBezTo>
                  <a:cubicBezTo>
                    <a:pt x="5" y="13"/>
                    <a:pt x="4" y="13"/>
                    <a:pt x="3" y="13"/>
                  </a:cubicBezTo>
                  <a:cubicBezTo>
                    <a:pt x="2" y="13"/>
                    <a:pt x="0" y="13"/>
                    <a:pt x="0" y="13"/>
                  </a:cubicBezTo>
                  <a:cubicBezTo>
                    <a:pt x="0" y="12"/>
                    <a:pt x="0" y="12"/>
                    <a:pt x="0" y="12"/>
                  </a:cubicBezTo>
                  <a:cubicBezTo>
                    <a:pt x="0" y="12"/>
                    <a:pt x="0" y="11"/>
                    <a:pt x="1" y="10"/>
                  </a:cubicBezTo>
                  <a:cubicBezTo>
                    <a:pt x="2" y="9"/>
                    <a:pt x="2" y="8"/>
                    <a:pt x="3" y="7"/>
                  </a:cubicBezTo>
                  <a:cubicBezTo>
                    <a:pt x="4" y="6"/>
                    <a:pt x="5" y="5"/>
                    <a:pt x="6" y="4"/>
                  </a:cubicBezTo>
                  <a:cubicBezTo>
                    <a:pt x="7" y="3"/>
                    <a:pt x="9" y="3"/>
                    <a:pt x="10" y="2"/>
                  </a:cubicBezTo>
                  <a:cubicBezTo>
                    <a:pt x="12" y="1"/>
                    <a:pt x="14" y="1"/>
                    <a:pt x="16" y="0"/>
                  </a:cubicBezTo>
                  <a:cubicBezTo>
                    <a:pt x="17" y="0"/>
                    <a:pt x="19" y="0"/>
                    <a:pt x="21" y="0"/>
                  </a:cubicBezTo>
                  <a:cubicBezTo>
                    <a:pt x="23" y="1"/>
                    <a:pt x="25" y="1"/>
                    <a:pt x="27" y="1"/>
                  </a:cubicBezTo>
                  <a:cubicBezTo>
                    <a:pt x="31" y="2"/>
                    <a:pt x="34" y="3"/>
                    <a:pt x="37" y="4"/>
                  </a:cubicBezTo>
                  <a:cubicBezTo>
                    <a:pt x="41" y="5"/>
                    <a:pt x="44" y="6"/>
                    <a:pt x="46" y="7"/>
                  </a:cubicBezTo>
                  <a:cubicBezTo>
                    <a:pt x="51" y="10"/>
                    <a:pt x="54" y="12"/>
                    <a:pt x="54" y="12"/>
                  </a:cubicBezTo>
                  <a:lnTo>
                    <a:pt x="53" y="13"/>
                  </a:ln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5" name="Google Shape;4813;p150"/>
            <p:cNvSpPr/>
            <p:nvPr/>
          </p:nvSpPr>
          <p:spPr>
            <a:xfrm>
              <a:off x="3536303" y="2298021"/>
              <a:ext cx="763733" cy="483698"/>
            </a:xfrm>
            <a:custGeom>
              <a:avLst/>
              <a:gdLst/>
              <a:ahLst/>
              <a:cxnLst/>
              <a:rect l="l" t="t" r="r" b="b"/>
              <a:pathLst>
                <a:path w="405" h="257" extrusionOk="0">
                  <a:moveTo>
                    <a:pt x="336" y="165"/>
                  </a:moveTo>
                  <a:cubicBezTo>
                    <a:pt x="336" y="165"/>
                    <a:pt x="333" y="54"/>
                    <a:pt x="405" y="4"/>
                  </a:cubicBezTo>
                  <a:cubicBezTo>
                    <a:pt x="404" y="0"/>
                    <a:pt x="0" y="118"/>
                    <a:pt x="127" y="257"/>
                  </a:cubicBezTo>
                  <a:cubicBezTo>
                    <a:pt x="196" y="225"/>
                    <a:pt x="266" y="194"/>
                    <a:pt x="336" y="165"/>
                  </a:cubicBezTo>
                  <a:close/>
                </a:path>
              </a:pathLst>
            </a:custGeom>
            <a:solidFill>
              <a:srgbClr val="0078D7"/>
            </a:solidFill>
            <a:ln>
              <a:noFill/>
            </a:ln>
          </p:spPr>
          <p:txBody>
            <a:bodyPr spcFirstLastPara="1" wrap="square" lIns="89628" tIns="44802" rIns="89628" bIns="44802" anchor="t" anchorCtr="0">
              <a:noAutofit/>
            </a:bodyPr>
            <a:lstStyle/>
            <a:p>
              <a:pPr defTabSz="914367"/>
              <a:endParaRPr sz="1765">
                <a:solidFill>
                  <a:srgbClr val="004B50"/>
                </a:solidFill>
                <a:latin typeface="Lato Light"/>
                <a:ea typeface="Lato Light"/>
                <a:cs typeface="Lato Light"/>
                <a:sym typeface="Lato Light"/>
              </a:endParaRPr>
            </a:p>
          </p:txBody>
        </p:sp>
        <p:sp>
          <p:nvSpPr>
            <p:cNvPr id="36" name="Google Shape;4814;p150"/>
            <p:cNvSpPr/>
            <p:nvPr/>
          </p:nvSpPr>
          <p:spPr>
            <a:xfrm>
              <a:off x="3817678" y="2702666"/>
              <a:ext cx="688700" cy="507816"/>
            </a:xfrm>
            <a:custGeom>
              <a:avLst/>
              <a:gdLst/>
              <a:ahLst/>
              <a:cxnLst/>
              <a:rect l="l" t="t" r="r" b="b"/>
              <a:pathLst>
                <a:path w="366" h="270" extrusionOk="0">
                  <a:moveTo>
                    <a:pt x="208" y="0"/>
                  </a:moveTo>
                  <a:cubicBezTo>
                    <a:pt x="208" y="0"/>
                    <a:pt x="284" y="80"/>
                    <a:pt x="366" y="69"/>
                  </a:cubicBezTo>
                  <a:cubicBezTo>
                    <a:pt x="363" y="66"/>
                    <a:pt x="24" y="270"/>
                    <a:pt x="0" y="91"/>
                  </a:cubicBezTo>
                  <a:cubicBezTo>
                    <a:pt x="69" y="59"/>
                    <a:pt x="138" y="29"/>
                    <a:pt x="208" y="0"/>
                  </a:cubicBezTo>
                  <a:close/>
                </a:path>
              </a:pathLst>
            </a:custGeom>
            <a:solidFill>
              <a:srgbClr val="0078D7"/>
            </a:solidFill>
            <a:ln>
              <a:noFill/>
            </a:ln>
          </p:spPr>
          <p:txBody>
            <a:bodyPr spcFirstLastPara="1" wrap="square" lIns="89628" tIns="44802" rIns="89628" bIns="44802" anchor="t" anchorCtr="0">
              <a:noAutofit/>
            </a:bodyPr>
            <a:lstStyle/>
            <a:p>
              <a:pPr defTabSz="914367"/>
              <a:endParaRPr sz="1765">
                <a:solidFill>
                  <a:srgbClr val="004B50"/>
                </a:solidFill>
                <a:latin typeface="Lato Light"/>
                <a:ea typeface="Lato Light"/>
                <a:cs typeface="Lato Light"/>
                <a:sym typeface="Lato Light"/>
              </a:endParaRPr>
            </a:p>
          </p:txBody>
        </p:sp>
        <p:sp>
          <p:nvSpPr>
            <p:cNvPr id="37" name="Google Shape;4815;p150"/>
            <p:cNvSpPr/>
            <p:nvPr/>
          </p:nvSpPr>
          <p:spPr>
            <a:xfrm>
              <a:off x="2433579" y="2579397"/>
              <a:ext cx="1830280" cy="1018311"/>
            </a:xfrm>
            <a:custGeom>
              <a:avLst/>
              <a:gdLst/>
              <a:ahLst/>
              <a:cxnLst/>
              <a:rect l="l" t="t" r="r" b="b"/>
              <a:pathLst>
                <a:path w="971" h="540" extrusionOk="0">
                  <a:moveTo>
                    <a:pt x="10" y="519"/>
                  </a:moveTo>
                  <a:cubicBezTo>
                    <a:pt x="0" y="502"/>
                    <a:pt x="5" y="480"/>
                    <a:pt x="22" y="469"/>
                  </a:cubicBezTo>
                  <a:cubicBezTo>
                    <a:pt x="307" y="291"/>
                    <a:pt x="606" y="137"/>
                    <a:pt x="916" y="8"/>
                  </a:cubicBezTo>
                  <a:cubicBezTo>
                    <a:pt x="935" y="0"/>
                    <a:pt x="956" y="9"/>
                    <a:pt x="964" y="27"/>
                  </a:cubicBezTo>
                  <a:cubicBezTo>
                    <a:pt x="971" y="45"/>
                    <a:pt x="962" y="66"/>
                    <a:pt x="944" y="73"/>
                  </a:cubicBezTo>
                  <a:cubicBezTo>
                    <a:pt x="637" y="201"/>
                    <a:pt x="342" y="354"/>
                    <a:pt x="60" y="529"/>
                  </a:cubicBezTo>
                  <a:cubicBezTo>
                    <a:pt x="43" y="540"/>
                    <a:pt x="21" y="535"/>
                    <a:pt x="10" y="519"/>
                  </a:cubicBez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8" name="Google Shape;4816;p150"/>
            <p:cNvSpPr/>
            <p:nvPr/>
          </p:nvSpPr>
          <p:spPr>
            <a:xfrm>
              <a:off x="1505040" y="1553046"/>
              <a:ext cx="588209" cy="684680"/>
            </a:xfrm>
            <a:custGeom>
              <a:avLst/>
              <a:gdLst/>
              <a:ahLst/>
              <a:cxnLst/>
              <a:rect l="l" t="t" r="r" b="b"/>
              <a:pathLst>
                <a:path w="312" h="363" extrusionOk="0">
                  <a:moveTo>
                    <a:pt x="0" y="176"/>
                  </a:moveTo>
                  <a:cubicBezTo>
                    <a:pt x="0" y="176"/>
                    <a:pt x="60" y="83"/>
                    <a:pt x="25" y="3"/>
                  </a:cubicBezTo>
                  <a:cubicBezTo>
                    <a:pt x="28" y="0"/>
                    <a:pt x="312" y="311"/>
                    <a:pt x="131" y="363"/>
                  </a:cubicBezTo>
                  <a:cubicBezTo>
                    <a:pt x="89" y="300"/>
                    <a:pt x="45" y="237"/>
                    <a:pt x="0" y="176"/>
                  </a:cubicBezTo>
                  <a:close/>
                </a:path>
              </a:pathLst>
            </a:custGeom>
            <a:solidFill>
              <a:srgbClr val="5C2D9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9" name="Google Shape;4817;p150"/>
            <p:cNvSpPr/>
            <p:nvPr/>
          </p:nvSpPr>
          <p:spPr>
            <a:xfrm>
              <a:off x="1101735" y="1898736"/>
              <a:ext cx="565431" cy="660562"/>
            </a:xfrm>
            <a:custGeom>
              <a:avLst/>
              <a:gdLst/>
              <a:ahLst/>
              <a:cxnLst/>
              <a:rect l="l" t="t" r="r" b="b"/>
              <a:pathLst>
                <a:path w="300" h="351" extrusionOk="0">
                  <a:moveTo>
                    <a:pt x="170" y="25"/>
                  </a:moveTo>
                  <a:cubicBezTo>
                    <a:pt x="170" y="25"/>
                    <a:pt x="64" y="53"/>
                    <a:pt x="0" y="1"/>
                  </a:cubicBezTo>
                  <a:cubicBezTo>
                    <a:pt x="3" y="0"/>
                    <a:pt x="187" y="351"/>
                    <a:pt x="300" y="210"/>
                  </a:cubicBezTo>
                  <a:cubicBezTo>
                    <a:pt x="258" y="148"/>
                    <a:pt x="215" y="86"/>
                    <a:pt x="170" y="25"/>
                  </a:cubicBezTo>
                  <a:close/>
                </a:path>
              </a:pathLst>
            </a:custGeom>
            <a:solidFill>
              <a:srgbClr val="5C2D9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40" name="Google Shape;4818;p150"/>
            <p:cNvSpPr/>
            <p:nvPr/>
          </p:nvSpPr>
          <p:spPr>
            <a:xfrm>
              <a:off x="1389810" y="1839781"/>
              <a:ext cx="1134881" cy="1763286"/>
            </a:xfrm>
            <a:custGeom>
              <a:avLst/>
              <a:gdLst/>
              <a:ahLst/>
              <a:cxnLst/>
              <a:rect l="l" t="t" r="r" b="b"/>
              <a:pathLst>
                <a:path w="602" h="936" extrusionOk="0">
                  <a:moveTo>
                    <a:pt x="577" y="927"/>
                  </a:moveTo>
                  <a:cubicBezTo>
                    <a:pt x="595" y="919"/>
                    <a:pt x="602" y="897"/>
                    <a:pt x="593" y="879"/>
                  </a:cubicBezTo>
                  <a:cubicBezTo>
                    <a:pt x="441" y="579"/>
                    <a:pt x="266" y="292"/>
                    <a:pt x="69" y="20"/>
                  </a:cubicBezTo>
                  <a:cubicBezTo>
                    <a:pt x="57" y="4"/>
                    <a:pt x="34" y="0"/>
                    <a:pt x="18" y="11"/>
                  </a:cubicBezTo>
                  <a:cubicBezTo>
                    <a:pt x="3" y="23"/>
                    <a:pt x="0" y="45"/>
                    <a:pt x="11" y="62"/>
                  </a:cubicBezTo>
                  <a:cubicBezTo>
                    <a:pt x="207" y="330"/>
                    <a:pt x="380" y="614"/>
                    <a:pt x="529" y="911"/>
                  </a:cubicBezTo>
                  <a:cubicBezTo>
                    <a:pt x="538" y="929"/>
                    <a:pt x="560" y="936"/>
                    <a:pt x="577" y="927"/>
                  </a:cubicBez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41" name="Google Shape;4819;p150"/>
            <p:cNvSpPr/>
            <p:nvPr/>
          </p:nvSpPr>
          <p:spPr>
            <a:xfrm>
              <a:off x="786863" y="2165373"/>
              <a:ext cx="739615" cy="531934"/>
            </a:xfrm>
            <a:custGeom>
              <a:avLst/>
              <a:gdLst/>
              <a:ahLst/>
              <a:cxnLst/>
              <a:rect l="l" t="t" r="r" b="b"/>
              <a:pathLst>
                <a:path w="392" h="282" extrusionOk="0">
                  <a:moveTo>
                    <a:pt x="52" y="171"/>
                  </a:moveTo>
                  <a:cubicBezTo>
                    <a:pt x="53" y="171"/>
                    <a:pt x="66" y="61"/>
                    <a:pt x="0" y="4"/>
                  </a:cubicBezTo>
                  <a:cubicBezTo>
                    <a:pt x="1" y="0"/>
                    <a:pt x="392" y="157"/>
                    <a:pt x="252" y="282"/>
                  </a:cubicBezTo>
                  <a:cubicBezTo>
                    <a:pt x="186" y="244"/>
                    <a:pt x="120" y="207"/>
                    <a:pt x="52" y="171"/>
                  </a:cubicBezTo>
                  <a:close/>
                </a:path>
              </a:pathLst>
            </a:custGeom>
            <a:solidFill>
              <a:srgbClr val="0078D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42" name="Google Shape;4820;p150"/>
            <p:cNvSpPr/>
            <p:nvPr/>
          </p:nvSpPr>
          <p:spPr>
            <a:xfrm>
              <a:off x="529605" y="2576717"/>
              <a:ext cx="679321" cy="539973"/>
            </a:xfrm>
            <a:custGeom>
              <a:avLst/>
              <a:gdLst/>
              <a:ahLst/>
              <a:cxnLst/>
              <a:rect l="l" t="t" r="r" b="b"/>
              <a:pathLst>
                <a:path w="361" h="287" extrusionOk="0">
                  <a:moveTo>
                    <a:pt x="164" y="0"/>
                  </a:moveTo>
                  <a:cubicBezTo>
                    <a:pt x="164" y="0"/>
                    <a:pt x="80" y="72"/>
                    <a:pt x="0" y="53"/>
                  </a:cubicBezTo>
                  <a:cubicBezTo>
                    <a:pt x="2" y="50"/>
                    <a:pt x="320" y="287"/>
                    <a:pt x="361" y="111"/>
                  </a:cubicBezTo>
                  <a:cubicBezTo>
                    <a:pt x="296" y="73"/>
                    <a:pt x="230" y="36"/>
                    <a:pt x="164" y="0"/>
                  </a:cubicBezTo>
                  <a:close/>
                </a:path>
              </a:pathLst>
            </a:custGeom>
            <a:solidFill>
              <a:srgbClr val="0078D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43" name="Google Shape;4821;p150"/>
            <p:cNvSpPr/>
            <p:nvPr/>
          </p:nvSpPr>
          <p:spPr>
            <a:xfrm>
              <a:off x="785523" y="2456127"/>
              <a:ext cx="1736488" cy="1176417"/>
            </a:xfrm>
            <a:custGeom>
              <a:avLst/>
              <a:gdLst/>
              <a:ahLst/>
              <a:cxnLst/>
              <a:rect l="l" t="t" r="r" b="b"/>
              <a:pathLst>
                <a:path w="922" h="625" extrusionOk="0">
                  <a:moveTo>
                    <a:pt x="910" y="607"/>
                  </a:moveTo>
                  <a:cubicBezTo>
                    <a:pt x="922" y="592"/>
                    <a:pt x="919" y="569"/>
                    <a:pt x="903" y="557"/>
                  </a:cubicBezTo>
                  <a:cubicBezTo>
                    <a:pt x="637" y="352"/>
                    <a:pt x="354" y="169"/>
                    <a:pt x="59" y="10"/>
                  </a:cubicBezTo>
                  <a:cubicBezTo>
                    <a:pt x="41" y="0"/>
                    <a:pt x="19" y="7"/>
                    <a:pt x="10" y="24"/>
                  </a:cubicBezTo>
                  <a:cubicBezTo>
                    <a:pt x="0" y="41"/>
                    <a:pt x="7" y="63"/>
                    <a:pt x="25" y="72"/>
                  </a:cubicBezTo>
                  <a:cubicBezTo>
                    <a:pt x="317" y="229"/>
                    <a:pt x="597" y="410"/>
                    <a:pt x="860" y="613"/>
                  </a:cubicBezTo>
                  <a:cubicBezTo>
                    <a:pt x="876" y="625"/>
                    <a:pt x="898" y="622"/>
                    <a:pt x="910" y="607"/>
                  </a:cubicBez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grpSp>
      <p:sp>
        <p:nvSpPr>
          <p:cNvPr id="45" name="TextBox 44"/>
          <p:cNvSpPr txBox="1"/>
          <p:nvPr/>
        </p:nvSpPr>
        <p:spPr>
          <a:xfrm>
            <a:off x="5601853" y="1310012"/>
            <a:ext cx="5929768" cy="953455"/>
          </a:xfrm>
          <a:prstGeom prst="rect">
            <a:avLst/>
          </a:prstGeom>
          <a:noFill/>
        </p:spPr>
        <p:txBody>
          <a:bodyPr wrap="square" lIns="179285" tIns="143428" rIns="179285" bIns="143428" rtlCol="0">
            <a:spAutoFit/>
          </a:bodyPr>
          <a:lstStyle/>
          <a:p>
            <a:pPr defTabSz="914367"/>
            <a:r>
              <a:rPr lang="en-US" sz="4313" dirty="0">
                <a:solidFill>
                  <a:srgbClr val="505050"/>
                </a:solidFill>
                <a:latin typeface="Segoe UI Light"/>
              </a:rPr>
              <a:t>Objectives:</a:t>
            </a:r>
            <a:endParaRPr lang="en-IN" sz="4313" dirty="0">
              <a:solidFill>
                <a:srgbClr val="505050"/>
              </a:solidFill>
              <a:latin typeface="Segoe UI Light"/>
            </a:endParaRPr>
          </a:p>
        </p:txBody>
      </p:sp>
      <p:sp>
        <p:nvSpPr>
          <p:cNvPr id="46" name="Rectangle 45"/>
          <p:cNvSpPr/>
          <p:nvPr/>
        </p:nvSpPr>
        <p:spPr bwMode="auto">
          <a:xfrm>
            <a:off x="5531260" y="1523003"/>
            <a:ext cx="67965" cy="1031132"/>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29378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7EBEF1E6-02CD-4832-A368-B4D451E947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147"/>
          <a:stretch/>
        </p:blipFill>
        <p:spPr bwMode="auto">
          <a:xfrm>
            <a:off x="640373" y="1311226"/>
            <a:ext cx="10911255" cy="336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48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EF41E80-0035-4802-A195-31DDDC9D952B}"/>
              </a:ext>
            </a:extLst>
          </p:cNvPr>
          <p:cNvSpPr>
            <a:spLocks noGrp="1"/>
          </p:cNvSpPr>
          <p:nvPr>
            <p:ph type="body" sz="quarter" idx="10"/>
          </p:nvPr>
        </p:nvSpPr>
        <p:spPr>
          <a:xfrm>
            <a:off x="269984" y="1189495"/>
            <a:ext cx="11652035" cy="4942277"/>
          </a:xfrm>
        </p:spPr>
        <p:txBody>
          <a:bodyPr/>
          <a:lstStyle/>
          <a:p>
            <a:r>
              <a:rPr lang="en-US" dirty="0"/>
              <a:t>A dependency property is a specialized type of property.</a:t>
            </a:r>
          </a:p>
          <a:p>
            <a:pPr lvl="1"/>
            <a:r>
              <a:rPr lang="en-US" dirty="0"/>
              <a:t>The property’s value is ...</a:t>
            </a:r>
          </a:p>
          <a:p>
            <a:pPr lvl="2"/>
            <a:r>
              <a:rPr lang="en-US" sz="2353" dirty="0"/>
              <a:t>tracked</a:t>
            </a:r>
          </a:p>
          <a:p>
            <a:pPr lvl="2"/>
            <a:r>
              <a:rPr lang="en-US" sz="2353" dirty="0"/>
              <a:t>influenced by a dedicated property system that is part of the Windows Runtime.</a:t>
            </a:r>
          </a:p>
          <a:p>
            <a:r>
              <a:rPr lang="en-US" dirty="0"/>
              <a:t>A dependency property can be used with a set of specific features, like:</a:t>
            </a:r>
          </a:p>
          <a:p>
            <a:pPr lvl="2"/>
            <a:r>
              <a:rPr lang="en-US" sz="2353" dirty="0"/>
              <a:t>Data binding</a:t>
            </a:r>
          </a:p>
          <a:p>
            <a:pPr lvl="2"/>
            <a:r>
              <a:rPr lang="en-US" sz="2353" dirty="0"/>
              <a:t>Styles</a:t>
            </a:r>
          </a:p>
          <a:p>
            <a:pPr lvl="2"/>
            <a:r>
              <a:rPr lang="en-US" sz="2353" dirty="0"/>
              <a:t>Storyboard animations</a:t>
            </a:r>
          </a:p>
          <a:p>
            <a:pPr lvl="2"/>
            <a:r>
              <a:rPr lang="en-US" sz="2353" dirty="0"/>
              <a:t>“</a:t>
            </a:r>
            <a:r>
              <a:rPr lang="en-US" sz="2353" dirty="0" err="1"/>
              <a:t>PropertyChanged</a:t>
            </a:r>
            <a:r>
              <a:rPr lang="en-US" sz="2353" dirty="0"/>
              <a:t>” behavior</a:t>
            </a:r>
          </a:p>
          <a:p>
            <a:pPr lvl="2"/>
            <a:r>
              <a:rPr lang="en-US" sz="2353" dirty="0"/>
              <a:t>Default value from property metadata</a:t>
            </a:r>
          </a:p>
        </p:txBody>
      </p:sp>
      <p:sp>
        <p:nvSpPr>
          <p:cNvPr id="3" name="Title 2">
            <a:extLst>
              <a:ext uri="{FF2B5EF4-FFF2-40B4-BE49-F238E27FC236}">
                <a16:creationId xmlns:a16="http://schemas.microsoft.com/office/drawing/2014/main" id="{AEDB4958-E266-4F6A-B34E-10F422BDCF42}"/>
              </a:ext>
            </a:extLst>
          </p:cNvPr>
          <p:cNvSpPr>
            <a:spLocks noGrp="1"/>
          </p:cNvSpPr>
          <p:nvPr>
            <p:ph type="title"/>
          </p:nvPr>
        </p:nvSpPr>
        <p:spPr/>
        <p:txBody>
          <a:bodyPr/>
          <a:lstStyle/>
          <a:p>
            <a:r>
              <a:rPr lang="en-US" dirty="0"/>
              <a:t>What is a dependency property?</a:t>
            </a:r>
          </a:p>
        </p:txBody>
      </p:sp>
    </p:spTree>
    <p:extLst>
      <p:ext uri="{BB962C8B-B14F-4D97-AF65-F5344CB8AC3E}">
        <p14:creationId xmlns:p14="http://schemas.microsoft.com/office/powerpoint/2010/main" val="416392962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FDEE9A-2A2A-E45F-191A-CB28F0630EA5}"/>
              </a:ext>
            </a:extLst>
          </p:cNvPr>
          <p:cNvSpPr>
            <a:spLocks noGrp="1"/>
          </p:cNvSpPr>
          <p:nvPr>
            <p:ph type="body" sz="quarter" idx="10"/>
          </p:nvPr>
        </p:nvSpPr>
        <p:spPr>
          <a:xfrm>
            <a:off x="269239" y="1189495"/>
            <a:ext cx="11653523" cy="4954346"/>
          </a:xfrm>
        </p:spPr>
        <p:txBody>
          <a:bodyPr/>
          <a:lstStyle/>
          <a:p>
            <a:pPr marL="0" indent="0">
              <a:buNone/>
            </a:pPr>
            <a:r>
              <a:rPr lang="en-US" sz="2745" dirty="0"/>
              <a:t>Dependency property gives you all kinds of benefits when you use it in your application. Dependency Property can used over a CLR property in the following scenarios −</a:t>
            </a:r>
          </a:p>
          <a:p>
            <a:pPr marL="0" indent="0">
              <a:buNone/>
            </a:pPr>
            <a:endParaRPr lang="en-US" sz="2745" dirty="0"/>
          </a:p>
          <a:p>
            <a:r>
              <a:rPr lang="en-US" sz="2745" dirty="0"/>
              <a:t>If you want to set the style</a:t>
            </a:r>
          </a:p>
          <a:p>
            <a:r>
              <a:rPr lang="en-US" sz="2745" dirty="0"/>
              <a:t>If you want data binding</a:t>
            </a:r>
          </a:p>
          <a:p>
            <a:r>
              <a:rPr lang="en-US" sz="2745" dirty="0"/>
              <a:t>If you want to set with a resource (a static or a dynamic resource)</a:t>
            </a:r>
          </a:p>
          <a:p>
            <a:r>
              <a:rPr lang="en-US" sz="2745" dirty="0"/>
              <a:t>If you want to support animation</a:t>
            </a:r>
          </a:p>
          <a:p>
            <a:pPr marL="0" indent="0">
              <a:buNone/>
            </a:pPr>
            <a:endParaRPr lang="en-US" sz="2745" dirty="0"/>
          </a:p>
          <a:p>
            <a:pPr marL="0" indent="0">
              <a:buNone/>
            </a:pPr>
            <a:r>
              <a:rPr lang="en-US" sz="2745" dirty="0"/>
              <a:t>Basically, Dependency Properties offer a lot of functionalities that you won’t get by using a CLR property.</a:t>
            </a:r>
          </a:p>
        </p:txBody>
      </p:sp>
      <p:sp>
        <p:nvSpPr>
          <p:cNvPr id="3" name="Title 2">
            <a:extLst>
              <a:ext uri="{FF2B5EF4-FFF2-40B4-BE49-F238E27FC236}">
                <a16:creationId xmlns:a16="http://schemas.microsoft.com/office/drawing/2014/main" id="{40D84B97-84A8-1997-34F4-FE5274C7F7A9}"/>
              </a:ext>
            </a:extLst>
          </p:cNvPr>
          <p:cNvSpPr>
            <a:spLocks noGrp="1"/>
          </p:cNvSpPr>
          <p:nvPr>
            <p:ph type="title"/>
          </p:nvPr>
        </p:nvSpPr>
        <p:spPr/>
        <p:txBody>
          <a:bodyPr/>
          <a:lstStyle/>
          <a:p>
            <a:r>
              <a:rPr lang="en-US" dirty="0"/>
              <a:t>Why Do We need Dependency Property</a:t>
            </a:r>
          </a:p>
        </p:txBody>
      </p:sp>
    </p:spTree>
    <p:extLst>
      <p:ext uri="{BB962C8B-B14F-4D97-AF65-F5344CB8AC3E}">
        <p14:creationId xmlns:p14="http://schemas.microsoft.com/office/powerpoint/2010/main" val="2181656601"/>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215692-0CC5-0F55-CDA2-333797269ABA}"/>
              </a:ext>
            </a:extLst>
          </p:cNvPr>
          <p:cNvSpPr>
            <a:spLocks noGrp="1"/>
          </p:cNvSpPr>
          <p:nvPr>
            <p:ph type="body" sz="quarter" idx="10"/>
          </p:nvPr>
        </p:nvSpPr>
        <p:spPr>
          <a:xfrm>
            <a:off x="269239" y="1189495"/>
            <a:ext cx="11653523" cy="4700896"/>
          </a:xfrm>
        </p:spPr>
        <p:txBody>
          <a:bodyPr/>
          <a:lstStyle/>
          <a:p>
            <a:pPr marL="0" indent="0">
              <a:buNone/>
            </a:pPr>
            <a:r>
              <a:rPr lang="en-US" sz="2745" dirty="0"/>
              <a:t>The main difference between dependency properties and other CLR properties are listed below −</a:t>
            </a:r>
          </a:p>
          <a:p>
            <a:pPr marL="0" indent="0">
              <a:buNone/>
            </a:pPr>
            <a:endParaRPr lang="en-US" sz="2745" dirty="0"/>
          </a:p>
          <a:p>
            <a:r>
              <a:rPr lang="en-US" sz="2745" dirty="0"/>
              <a:t>CLR properties can directly read/write from the private member of a class by using getter and setter. In contrast, dependency properties are not stored in local object.</a:t>
            </a:r>
          </a:p>
          <a:p>
            <a:endParaRPr lang="en-US" sz="2745" dirty="0"/>
          </a:p>
          <a:p>
            <a:r>
              <a:rPr lang="en-US" sz="2745" dirty="0"/>
              <a:t>Dependency properties are stored in a dictionary of key/value pairs which is provided by the </a:t>
            </a:r>
            <a:r>
              <a:rPr lang="en-US" sz="2745" dirty="0" err="1"/>
              <a:t>DependencyObject</a:t>
            </a:r>
            <a:r>
              <a:rPr lang="en-US" sz="2745" dirty="0"/>
              <a:t> class. It also saves a lot of memory because it stores the property when changed. It can be bound in XAML as well.</a:t>
            </a:r>
          </a:p>
        </p:txBody>
      </p:sp>
      <p:sp>
        <p:nvSpPr>
          <p:cNvPr id="3" name="Title 2">
            <a:extLst>
              <a:ext uri="{FF2B5EF4-FFF2-40B4-BE49-F238E27FC236}">
                <a16:creationId xmlns:a16="http://schemas.microsoft.com/office/drawing/2014/main" id="{CEF303E4-A6E9-D126-672D-6C685D14F20C}"/>
              </a:ext>
            </a:extLst>
          </p:cNvPr>
          <p:cNvSpPr>
            <a:spLocks noGrp="1"/>
          </p:cNvSpPr>
          <p:nvPr>
            <p:ph type="title"/>
          </p:nvPr>
        </p:nvSpPr>
        <p:spPr/>
        <p:txBody>
          <a:bodyPr/>
          <a:lstStyle/>
          <a:p>
            <a:r>
              <a:rPr lang="en-US" dirty="0"/>
              <a:t>Dependency Property vs Regular Property</a:t>
            </a:r>
          </a:p>
        </p:txBody>
      </p:sp>
    </p:spTree>
    <p:extLst>
      <p:ext uri="{BB962C8B-B14F-4D97-AF65-F5344CB8AC3E}">
        <p14:creationId xmlns:p14="http://schemas.microsoft.com/office/powerpoint/2010/main" val="20847646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BE6F9B-F597-4AEA-9910-63211160EB32}"/>
              </a:ext>
            </a:extLst>
          </p:cNvPr>
          <p:cNvSpPr>
            <a:spLocks noGrp="1"/>
          </p:cNvSpPr>
          <p:nvPr>
            <p:ph type="body" sz="quarter" idx="10"/>
          </p:nvPr>
        </p:nvSpPr>
        <p:spPr>
          <a:xfrm>
            <a:off x="269984" y="1189495"/>
            <a:ext cx="11652035" cy="1931048"/>
          </a:xfrm>
        </p:spPr>
        <p:txBody>
          <a:bodyPr/>
          <a:lstStyle/>
          <a:p>
            <a:r>
              <a:rPr lang="en-US" dirty="0"/>
              <a:t>Inherit from the </a:t>
            </a:r>
            <a:r>
              <a:rPr lang="en-US" dirty="0" err="1"/>
              <a:t>DependencyObject</a:t>
            </a:r>
            <a:r>
              <a:rPr lang="en-US" dirty="0"/>
              <a:t> class.</a:t>
            </a:r>
          </a:p>
          <a:p>
            <a:r>
              <a:rPr lang="en-US" dirty="0"/>
              <a:t>Define a static field of </a:t>
            </a:r>
            <a:r>
              <a:rPr lang="en-US" dirty="0" err="1"/>
              <a:t>DependencyProperty’s</a:t>
            </a:r>
            <a:r>
              <a:rPr lang="en-US" dirty="0"/>
              <a:t> type</a:t>
            </a:r>
          </a:p>
          <a:p>
            <a:r>
              <a:rPr lang="en-US" dirty="0"/>
              <a:t>Define property wrapper</a:t>
            </a:r>
          </a:p>
        </p:txBody>
      </p:sp>
      <p:sp>
        <p:nvSpPr>
          <p:cNvPr id="3" name="Title 2">
            <a:extLst>
              <a:ext uri="{FF2B5EF4-FFF2-40B4-BE49-F238E27FC236}">
                <a16:creationId xmlns:a16="http://schemas.microsoft.com/office/drawing/2014/main" id="{C0FE1035-F8AD-478E-AFEE-B7EAD6ECC034}"/>
              </a:ext>
            </a:extLst>
          </p:cNvPr>
          <p:cNvSpPr>
            <a:spLocks noGrp="1"/>
          </p:cNvSpPr>
          <p:nvPr>
            <p:ph type="title"/>
          </p:nvPr>
        </p:nvSpPr>
        <p:spPr/>
        <p:txBody>
          <a:bodyPr/>
          <a:lstStyle/>
          <a:p>
            <a:r>
              <a:rPr lang="en-US" dirty="0"/>
              <a:t>How to define a dependency property?</a:t>
            </a:r>
          </a:p>
        </p:txBody>
      </p:sp>
      <p:sp>
        <p:nvSpPr>
          <p:cNvPr id="4" name="Rectangle 3">
            <a:extLst>
              <a:ext uri="{FF2B5EF4-FFF2-40B4-BE49-F238E27FC236}">
                <a16:creationId xmlns:a16="http://schemas.microsoft.com/office/drawing/2014/main" id="{182F73F8-9915-44CC-AE9D-6BF6ADC13AB2}"/>
              </a:ext>
            </a:extLst>
          </p:cNvPr>
          <p:cNvSpPr/>
          <p:nvPr/>
        </p:nvSpPr>
        <p:spPr>
          <a:xfrm>
            <a:off x="717451" y="2980788"/>
            <a:ext cx="10757098" cy="3892270"/>
          </a:xfrm>
          <a:prstGeom prst="rect">
            <a:avLst/>
          </a:prstGeom>
        </p:spPr>
        <p:txBody>
          <a:bodyPr wrap="square">
            <a:spAutoFit/>
          </a:bodyPr>
          <a:lstStyle/>
          <a:p>
            <a:pPr defTabSz="914367"/>
            <a:r>
              <a:rPr lang="en-US" sz="1765" dirty="0">
                <a:solidFill>
                  <a:srgbClr val="0000FF"/>
                </a:solidFill>
                <a:latin typeface="Consolas" panose="020B0609020204030204" pitchFamily="49" charset="0"/>
              </a:rPr>
              <a:t>public</a:t>
            </a:r>
            <a:r>
              <a:rPr lang="en-US" sz="1765" dirty="0">
                <a:solidFill>
                  <a:srgbClr val="000000"/>
                </a:solidFill>
                <a:latin typeface="Consolas" panose="020B0609020204030204" pitchFamily="49" charset="0"/>
              </a:rPr>
              <a:t> </a:t>
            </a:r>
            <a:r>
              <a:rPr lang="en-US" sz="1765" dirty="0">
                <a:solidFill>
                  <a:srgbClr val="0000FF"/>
                </a:solidFill>
                <a:latin typeface="Consolas" panose="020B0609020204030204" pitchFamily="49" charset="0"/>
              </a:rPr>
              <a:t>class</a:t>
            </a:r>
            <a:r>
              <a:rPr lang="en-US" sz="1765" dirty="0">
                <a:solidFill>
                  <a:srgbClr val="000000"/>
                </a:solidFill>
                <a:latin typeface="Consolas" panose="020B0609020204030204" pitchFamily="49" charset="0"/>
              </a:rPr>
              <a:t> </a:t>
            </a:r>
            <a:r>
              <a:rPr lang="en-US" sz="1765" dirty="0" err="1">
                <a:solidFill>
                  <a:srgbClr val="2B91AF"/>
                </a:solidFill>
                <a:latin typeface="Consolas" panose="020B0609020204030204" pitchFamily="49" charset="0"/>
              </a:rPr>
              <a:t>MyClass</a:t>
            </a:r>
            <a:r>
              <a:rPr lang="en-US" sz="1765" dirty="0">
                <a:solidFill>
                  <a:srgbClr val="000000"/>
                </a:solidFill>
                <a:latin typeface="Consolas" panose="020B0609020204030204" pitchFamily="49" charset="0"/>
              </a:rPr>
              <a:t> : </a:t>
            </a:r>
            <a:r>
              <a:rPr lang="en-US" sz="1765" dirty="0" err="1">
                <a:solidFill>
                  <a:srgbClr val="000000"/>
                </a:solidFill>
                <a:latin typeface="Consolas" panose="020B0609020204030204" pitchFamily="49" charset="0"/>
              </a:rPr>
              <a:t>DependencyObject</a:t>
            </a:r>
            <a:endParaRPr lang="en-US" sz="1765" dirty="0">
              <a:solidFill>
                <a:srgbClr val="000000"/>
              </a:solidFill>
              <a:latin typeface="Consolas" panose="020B0609020204030204" pitchFamily="49" charset="0"/>
            </a:endParaRPr>
          </a:p>
          <a:p>
            <a:pPr defTabSz="914367"/>
            <a:r>
              <a:rPr lang="en-US" sz="1765" dirty="0">
                <a:solidFill>
                  <a:srgbClr val="000000"/>
                </a:solidFill>
                <a:latin typeface="Consolas" panose="020B0609020204030204" pitchFamily="49" charset="0"/>
              </a:rPr>
              <a:t>{</a:t>
            </a:r>
          </a:p>
          <a:p>
            <a:pPr defTabSz="914367"/>
            <a:r>
              <a:rPr lang="en-US" sz="1765" dirty="0">
                <a:solidFill>
                  <a:srgbClr val="000000"/>
                </a:solidFill>
                <a:latin typeface="Consolas" panose="020B0609020204030204" pitchFamily="49" charset="0"/>
              </a:rPr>
              <a:t>    </a:t>
            </a:r>
            <a:r>
              <a:rPr lang="en-US" sz="1765" dirty="0">
                <a:solidFill>
                  <a:srgbClr val="0000FF"/>
                </a:solidFill>
                <a:latin typeface="Consolas" panose="020B0609020204030204" pitchFamily="49" charset="0"/>
              </a:rPr>
              <a:t>public</a:t>
            </a:r>
            <a:r>
              <a:rPr lang="en-US" sz="1765" dirty="0">
                <a:solidFill>
                  <a:srgbClr val="000000"/>
                </a:solidFill>
                <a:latin typeface="Consolas" panose="020B0609020204030204" pitchFamily="49" charset="0"/>
              </a:rPr>
              <a:t> </a:t>
            </a:r>
            <a:r>
              <a:rPr lang="en-US" sz="1765" dirty="0">
                <a:solidFill>
                  <a:srgbClr val="0000FF"/>
                </a:solidFill>
                <a:latin typeface="Consolas" panose="020B0609020204030204" pitchFamily="49" charset="0"/>
              </a:rPr>
              <a:t>static</a:t>
            </a:r>
            <a:r>
              <a:rPr lang="en-US" sz="1765" dirty="0">
                <a:solidFill>
                  <a:srgbClr val="000000"/>
                </a:solidFill>
                <a:latin typeface="Consolas" panose="020B0609020204030204" pitchFamily="49" charset="0"/>
              </a:rPr>
              <a:t> </a:t>
            </a:r>
            <a:r>
              <a:rPr lang="en-US" sz="1765" dirty="0" err="1">
                <a:solidFill>
                  <a:srgbClr val="0000FF"/>
                </a:solidFill>
                <a:latin typeface="Consolas" panose="020B0609020204030204" pitchFamily="49" charset="0"/>
              </a:rPr>
              <a:t>readonly</a:t>
            </a:r>
            <a:r>
              <a:rPr lang="en-US" sz="1765" dirty="0">
                <a:solidFill>
                  <a:srgbClr val="000000"/>
                </a:solidFill>
                <a:latin typeface="Consolas" panose="020B0609020204030204" pitchFamily="49" charset="0"/>
              </a:rPr>
              <a:t> </a:t>
            </a:r>
            <a:r>
              <a:rPr lang="en-US" sz="1765" dirty="0" err="1">
                <a:solidFill>
                  <a:srgbClr val="000000"/>
                </a:solidFill>
                <a:latin typeface="Consolas" panose="020B0609020204030204" pitchFamily="49" charset="0"/>
              </a:rPr>
              <a:t>DependencyProperty</a:t>
            </a:r>
            <a:r>
              <a:rPr lang="en-US" sz="1765" dirty="0">
                <a:solidFill>
                  <a:srgbClr val="000000"/>
                </a:solidFill>
                <a:latin typeface="Consolas" panose="020B0609020204030204" pitchFamily="49" charset="0"/>
              </a:rPr>
              <a:t> </a:t>
            </a:r>
            <a:r>
              <a:rPr lang="en-US" sz="1765" dirty="0" err="1">
                <a:solidFill>
                  <a:srgbClr val="000000"/>
                </a:solidFill>
                <a:latin typeface="Consolas" panose="020B0609020204030204" pitchFamily="49" charset="0"/>
              </a:rPr>
              <a:t>MyPropertyProperty</a:t>
            </a:r>
            <a:r>
              <a:rPr lang="en-US" sz="1765" dirty="0">
                <a:solidFill>
                  <a:srgbClr val="000000"/>
                </a:solidFill>
                <a:latin typeface="Consolas" panose="020B0609020204030204" pitchFamily="49" charset="0"/>
              </a:rPr>
              <a:t> =</a:t>
            </a:r>
          </a:p>
          <a:p>
            <a:pPr defTabSz="914367"/>
            <a:r>
              <a:rPr lang="en-US" sz="1765" dirty="0">
                <a:solidFill>
                  <a:srgbClr val="000000"/>
                </a:solidFill>
                <a:latin typeface="Consolas" panose="020B0609020204030204" pitchFamily="49" charset="0"/>
              </a:rPr>
              <a:t>        </a:t>
            </a:r>
            <a:r>
              <a:rPr lang="en-US" sz="1765" dirty="0" err="1">
                <a:solidFill>
                  <a:srgbClr val="000000"/>
                </a:solidFill>
                <a:latin typeface="Consolas" panose="020B0609020204030204" pitchFamily="49" charset="0"/>
              </a:rPr>
              <a:t>DependencyProperty.Register</a:t>
            </a:r>
            <a:r>
              <a:rPr lang="en-US" sz="1765" dirty="0">
                <a:solidFill>
                  <a:srgbClr val="000000"/>
                </a:solidFill>
                <a:latin typeface="Consolas" panose="020B0609020204030204" pitchFamily="49" charset="0"/>
              </a:rPr>
              <a:t>(</a:t>
            </a:r>
            <a:r>
              <a:rPr lang="en-US" sz="1765" dirty="0">
                <a:solidFill>
                  <a:srgbClr val="A31515"/>
                </a:solidFill>
                <a:latin typeface="Consolas" panose="020B0609020204030204" pitchFamily="49" charset="0"/>
              </a:rPr>
              <a:t>"</a:t>
            </a:r>
            <a:r>
              <a:rPr lang="en-US" sz="1765" dirty="0" err="1">
                <a:solidFill>
                  <a:srgbClr val="A31515"/>
                </a:solidFill>
                <a:latin typeface="Consolas" panose="020B0609020204030204" pitchFamily="49" charset="0"/>
              </a:rPr>
              <a:t>MyProperty</a:t>
            </a:r>
            <a:r>
              <a:rPr lang="en-US" sz="1765" dirty="0">
                <a:solidFill>
                  <a:srgbClr val="A31515"/>
                </a:solidFill>
                <a:latin typeface="Consolas" panose="020B0609020204030204" pitchFamily="49" charset="0"/>
              </a:rPr>
              <a:t>"</a:t>
            </a:r>
            <a:r>
              <a:rPr lang="en-US" sz="1765" dirty="0">
                <a:solidFill>
                  <a:srgbClr val="000000"/>
                </a:solidFill>
                <a:latin typeface="Consolas" panose="020B0609020204030204" pitchFamily="49" charset="0"/>
              </a:rPr>
              <a:t>,  </a:t>
            </a:r>
            <a:r>
              <a:rPr lang="en-US" sz="1765" dirty="0">
                <a:solidFill>
                  <a:srgbClr val="008000"/>
                </a:solidFill>
                <a:latin typeface="Consolas" panose="020B0609020204030204" pitchFamily="49" charset="0"/>
              </a:rPr>
              <a:t>// property name</a:t>
            </a:r>
          </a:p>
          <a:p>
            <a:pPr defTabSz="914367"/>
            <a:r>
              <a:rPr lang="en-US" sz="1765" dirty="0">
                <a:solidFill>
                  <a:srgbClr val="000000"/>
                </a:solidFill>
                <a:latin typeface="Consolas" panose="020B0609020204030204" pitchFamily="49" charset="0"/>
              </a:rPr>
              <a:t>            </a:t>
            </a:r>
            <a:r>
              <a:rPr lang="en-US" sz="1765" dirty="0" err="1">
                <a:solidFill>
                  <a:srgbClr val="0000FF"/>
                </a:solidFill>
                <a:latin typeface="Consolas" panose="020B0609020204030204" pitchFamily="49" charset="0"/>
              </a:rPr>
              <a:t>typeof</a:t>
            </a:r>
            <a:r>
              <a:rPr lang="en-US" sz="1765" dirty="0">
                <a:solidFill>
                  <a:srgbClr val="000000"/>
                </a:solidFill>
                <a:latin typeface="Consolas" panose="020B0609020204030204" pitchFamily="49" charset="0"/>
              </a:rPr>
              <a:t>(</a:t>
            </a:r>
            <a:r>
              <a:rPr lang="en-US" sz="1765" dirty="0">
                <a:solidFill>
                  <a:srgbClr val="0000FF"/>
                </a:solidFill>
                <a:latin typeface="Consolas" panose="020B0609020204030204" pitchFamily="49" charset="0"/>
              </a:rPr>
              <a:t>string</a:t>
            </a:r>
            <a:r>
              <a:rPr lang="en-US" sz="1765" dirty="0">
                <a:solidFill>
                  <a:srgbClr val="000000"/>
                </a:solidFill>
                <a:latin typeface="Consolas" panose="020B0609020204030204" pitchFamily="49" charset="0"/>
              </a:rPr>
              <a:t>),                        </a:t>
            </a:r>
            <a:r>
              <a:rPr lang="en-US" sz="1765" dirty="0">
                <a:solidFill>
                  <a:srgbClr val="008000"/>
                </a:solidFill>
                <a:latin typeface="Consolas" panose="020B0609020204030204" pitchFamily="49" charset="0"/>
              </a:rPr>
              <a:t>// property type</a:t>
            </a:r>
          </a:p>
          <a:p>
            <a:pPr defTabSz="914367"/>
            <a:r>
              <a:rPr lang="en-US" sz="1765" dirty="0">
                <a:solidFill>
                  <a:srgbClr val="000000"/>
                </a:solidFill>
                <a:latin typeface="Consolas" panose="020B0609020204030204" pitchFamily="49" charset="0"/>
              </a:rPr>
              <a:t>            </a:t>
            </a:r>
            <a:r>
              <a:rPr lang="en-US" sz="1765" dirty="0" err="1">
                <a:solidFill>
                  <a:srgbClr val="0000FF"/>
                </a:solidFill>
                <a:latin typeface="Consolas" panose="020B0609020204030204" pitchFamily="49" charset="0"/>
              </a:rPr>
              <a:t>typeof</a:t>
            </a:r>
            <a:r>
              <a:rPr lang="en-US" sz="1765" dirty="0">
                <a:solidFill>
                  <a:srgbClr val="000000"/>
                </a:solidFill>
                <a:latin typeface="Consolas" panose="020B0609020204030204" pitchFamily="49" charset="0"/>
              </a:rPr>
              <a:t>(</a:t>
            </a:r>
            <a:r>
              <a:rPr lang="en-US" sz="1765" dirty="0" err="1">
                <a:solidFill>
                  <a:srgbClr val="000000"/>
                </a:solidFill>
                <a:latin typeface="Consolas" panose="020B0609020204030204" pitchFamily="49" charset="0"/>
              </a:rPr>
              <a:t>MyClass</a:t>
            </a:r>
            <a:r>
              <a:rPr lang="en-US" sz="1765" dirty="0">
                <a:solidFill>
                  <a:srgbClr val="000000"/>
                </a:solidFill>
                <a:latin typeface="Consolas" panose="020B0609020204030204" pitchFamily="49" charset="0"/>
              </a:rPr>
              <a:t>),                       </a:t>
            </a:r>
            <a:r>
              <a:rPr lang="en-US" sz="1765" dirty="0">
                <a:solidFill>
                  <a:srgbClr val="008000"/>
                </a:solidFill>
                <a:latin typeface="Consolas" panose="020B0609020204030204" pitchFamily="49" charset="0"/>
              </a:rPr>
              <a:t>// property owner type</a:t>
            </a:r>
          </a:p>
          <a:p>
            <a:pPr defTabSz="914367"/>
            <a:r>
              <a:rPr lang="en-US" sz="1765" dirty="0">
                <a:solidFill>
                  <a:srgbClr val="000000"/>
                </a:solidFill>
                <a:latin typeface="Consolas" panose="020B0609020204030204" pitchFamily="49" charset="0"/>
              </a:rPr>
              <a:t>            </a:t>
            </a:r>
            <a:r>
              <a:rPr lang="en-US" sz="1765" dirty="0">
                <a:solidFill>
                  <a:srgbClr val="0000FF"/>
                </a:solidFill>
                <a:latin typeface="Consolas" panose="020B0609020204030204" pitchFamily="49" charset="0"/>
              </a:rPr>
              <a:t>new</a:t>
            </a:r>
            <a:r>
              <a:rPr lang="en-US" sz="1765" dirty="0">
                <a:solidFill>
                  <a:srgbClr val="000000"/>
                </a:solidFill>
                <a:latin typeface="Consolas" panose="020B0609020204030204" pitchFamily="49" charset="0"/>
              </a:rPr>
              <a:t> </a:t>
            </a:r>
            <a:r>
              <a:rPr lang="en-US" sz="1765" dirty="0" err="1">
                <a:solidFill>
                  <a:srgbClr val="000000"/>
                </a:solidFill>
                <a:latin typeface="Consolas" panose="020B0609020204030204" pitchFamily="49" charset="0"/>
              </a:rPr>
              <a:t>PropertyMetadata</a:t>
            </a:r>
            <a:r>
              <a:rPr lang="en-US" sz="1765" dirty="0">
                <a:solidFill>
                  <a:srgbClr val="000000"/>
                </a:solidFill>
                <a:latin typeface="Consolas" panose="020B0609020204030204" pitchFamily="49" charset="0"/>
              </a:rPr>
              <a:t>(</a:t>
            </a:r>
            <a:r>
              <a:rPr lang="en-US" sz="1765" dirty="0">
                <a:solidFill>
                  <a:srgbClr val="A31515"/>
                </a:solidFill>
                <a:latin typeface="Consolas" panose="020B0609020204030204" pitchFamily="49" charset="0"/>
              </a:rPr>
              <a:t>"initial value"</a:t>
            </a:r>
            <a:r>
              <a:rPr lang="en-US" sz="1765" dirty="0">
                <a:solidFill>
                  <a:srgbClr val="000000"/>
                </a:solidFill>
                <a:latin typeface="Consolas" panose="020B0609020204030204" pitchFamily="49" charset="0"/>
              </a:rPr>
              <a:t>));</a:t>
            </a:r>
            <a:r>
              <a:rPr lang="en-US" sz="1765" dirty="0">
                <a:solidFill>
                  <a:srgbClr val="008000"/>
                </a:solidFill>
                <a:latin typeface="Consolas" panose="020B0609020204030204" pitchFamily="49" charset="0"/>
              </a:rPr>
              <a:t>// metadata</a:t>
            </a:r>
          </a:p>
          <a:p>
            <a:pPr defTabSz="914367"/>
            <a:r>
              <a:rPr lang="en-US" sz="1765" dirty="0">
                <a:solidFill>
                  <a:srgbClr val="000000"/>
                </a:solidFill>
                <a:latin typeface="Consolas" panose="020B0609020204030204" pitchFamily="49" charset="0"/>
              </a:rPr>
              <a:t>    </a:t>
            </a:r>
            <a:r>
              <a:rPr lang="en-US" sz="1765" dirty="0">
                <a:solidFill>
                  <a:srgbClr val="008000"/>
                </a:solidFill>
                <a:latin typeface="Consolas" panose="020B0609020204030204" pitchFamily="49" charset="0"/>
              </a:rPr>
              <a:t>// property wrapper</a:t>
            </a:r>
          </a:p>
          <a:p>
            <a:pPr defTabSz="914367"/>
            <a:r>
              <a:rPr lang="en-US" sz="1765" dirty="0">
                <a:solidFill>
                  <a:srgbClr val="000000"/>
                </a:solidFill>
                <a:latin typeface="Consolas" panose="020B0609020204030204" pitchFamily="49" charset="0"/>
              </a:rPr>
              <a:t>    </a:t>
            </a:r>
            <a:r>
              <a:rPr lang="en-US" sz="1765" dirty="0">
                <a:solidFill>
                  <a:srgbClr val="0000FF"/>
                </a:solidFill>
                <a:latin typeface="Consolas" panose="020B0609020204030204" pitchFamily="49" charset="0"/>
              </a:rPr>
              <a:t>public</a:t>
            </a:r>
            <a:r>
              <a:rPr lang="en-US" sz="1765" dirty="0">
                <a:solidFill>
                  <a:srgbClr val="000000"/>
                </a:solidFill>
                <a:latin typeface="Consolas" panose="020B0609020204030204" pitchFamily="49" charset="0"/>
              </a:rPr>
              <a:t> </a:t>
            </a:r>
            <a:r>
              <a:rPr lang="en-US" sz="1765" dirty="0">
                <a:solidFill>
                  <a:srgbClr val="0000FF"/>
                </a:solidFill>
                <a:latin typeface="Consolas" panose="020B0609020204030204" pitchFamily="49" charset="0"/>
              </a:rPr>
              <a:t>string</a:t>
            </a:r>
            <a:r>
              <a:rPr lang="en-US" sz="1765" dirty="0">
                <a:solidFill>
                  <a:srgbClr val="000000"/>
                </a:solidFill>
                <a:latin typeface="Consolas" panose="020B0609020204030204" pitchFamily="49" charset="0"/>
              </a:rPr>
              <a:t> </a:t>
            </a:r>
            <a:r>
              <a:rPr lang="en-US" sz="1765" dirty="0" err="1">
                <a:solidFill>
                  <a:srgbClr val="000000"/>
                </a:solidFill>
                <a:latin typeface="Consolas" panose="020B0609020204030204" pitchFamily="49" charset="0"/>
              </a:rPr>
              <a:t>MyProperty</a:t>
            </a:r>
            <a:endParaRPr lang="en-US" sz="1765" dirty="0">
              <a:solidFill>
                <a:srgbClr val="000000"/>
              </a:solidFill>
              <a:latin typeface="Consolas" panose="020B0609020204030204" pitchFamily="49" charset="0"/>
            </a:endParaRPr>
          </a:p>
          <a:p>
            <a:pPr defTabSz="914367"/>
            <a:r>
              <a:rPr lang="en-US" sz="1765" dirty="0">
                <a:solidFill>
                  <a:srgbClr val="000000"/>
                </a:solidFill>
                <a:latin typeface="Consolas" panose="020B0609020204030204" pitchFamily="49" charset="0"/>
              </a:rPr>
              <a:t>    {</a:t>
            </a:r>
          </a:p>
          <a:p>
            <a:pPr defTabSz="914367"/>
            <a:r>
              <a:rPr lang="en-US" sz="1765" dirty="0">
                <a:solidFill>
                  <a:srgbClr val="000000"/>
                </a:solidFill>
                <a:latin typeface="Consolas" panose="020B0609020204030204" pitchFamily="49" charset="0"/>
              </a:rPr>
              <a:t>        </a:t>
            </a:r>
            <a:r>
              <a:rPr lang="en-US" sz="1765" dirty="0">
                <a:solidFill>
                  <a:srgbClr val="0000FF"/>
                </a:solidFill>
                <a:latin typeface="Consolas" panose="020B0609020204030204" pitchFamily="49" charset="0"/>
              </a:rPr>
              <a:t>get</a:t>
            </a:r>
            <a:r>
              <a:rPr lang="en-US" sz="1765" dirty="0">
                <a:solidFill>
                  <a:srgbClr val="000000"/>
                </a:solidFill>
                <a:latin typeface="Consolas" panose="020B0609020204030204" pitchFamily="49" charset="0"/>
              </a:rPr>
              <a:t> { </a:t>
            </a:r>
            <a:r>
              <a:rPr lang="en-US" sz="1765" dirty="0">
                <a:solidFill>
                  <a:srgbClr val="0000FF"/>
                </a:solidFill>
                <a:latin typeface="Consolas" panose="020B0609020204030204" pitchFamily="49" charset="0"/>
              </a:rPr>
              <a:t>return</a:t>
            </a:r>
            <a:r>
              <a:rPr lang="en-US" sz="1765" dirty="0">
                <a:solidFill>
                  <a:srgbClr val="000000"/>
                </a:solidFill>
                <a:latin typeface="Consolas" panose="020B0609020204030204" pitchFamily="49" charset="0"/>
              </a:rPr>
              <a:t> (</a:t>
            </a:r>
            <a:r>
              <a:rPr lang="en-US" sz="1765" dirty="0">
                <a:solidFill>
                  <a:srgbClr val="0000FF"/>
                </a:solidFill>
                <a:latin typeface="Consolas" panose="020B0609020204030204" pitchFamily="49" charset="0"/>
              </a:rPr>
              <a:t>string</a:t>
            </a:r>
            <a:r>
              <a:rPr lang="en-US" sz="1765" dirty="0">
                <a:solidFill>
                  <a:srgbClr val="000000"/>
                </a:solidFill>
                <a:latin typeface="Consolas" panose="020B0609020204030204" pitchFamily="49" charset="0"/>
              </a:rPr>
              <a:t>)</a:t>
            </a:r>
            <a:r>
              <a:rPr lang="en-US" sz="1765" dirty="0" err="1">
                <a:solidFill>
                  <a:srgbClr val="000000"/>
                </a:solidFill>
                <a:latin typeface="Consolas" panose="020B0609020204030204" pitchFamily="49" charset="0"/>
              </a:rPr>
              <a:t>GetValue</a:t>
            </a:r>
            <a:r>
              <a:rPr lang="en-US" sz="1765" dirty="0">
                <a:solidFill>
                  <a:srgbClr val="000000"/>
                </a:solidFill>
                <a:latin typeface="Consolas" panose="020B0609020204030204" pitchFamily="49" charset="0"/>
              </a:rPr>
              <a:t>(</a:t>
            </a:r>
            <a:r>
              <a:rPr lang="en-US" sz="1765" dirty="0" err="1">
                <a:solidFill>
                  <a:srgbClr val="000000"/>
                </a:solidFill>
                <a:latin typeface="Consolas" panose="020B0609020204030204" pitchFamily="49" charset="0"/>
              </a:rPr>
              <a:t>MyPropertyProperty</a:t>
            </a:r>
            <a:r>
              <a:rPr lang="en-US" sz="1765" dirty="0">
                <a:solidFill>
                  <a:srgbClr val="000000"/>
                </a:solidFill>
                <a:latin typeface="Consolas" panose="020B0609020204030204" pitchFamily="49" charset="0"/>
              </a:rPr>
              <a:t>); }</a:t>
            </a:r>
          </a:p>
          <a:p>
            <a:pPr defTabSz="914367"/>
            <a:r>
              <a:rPr lang="en-US" sz="1765" dirty="0">
                <a:solidFill>
                  <a:srgbClr val="000000"/>
                </a:solidFill>
                <a:latin typeface="Consolas" panose="020B0609020204030204" pitchFamily="49" charset="0"/>
              </a:rPr>
              <a:t>        </a:t>
            </a:r>
            <a:r>
              <a:rPr lang="en-US" sz="1765" dirty="0">
                <a:solidFill>
                  <a:srgbClr val="0000FF"/>
                </a:solidFill>
                <a:latin typeface="Consolas" panose="020B0609020204030204" pitchFamily="49" charset="0"/>
              </a:rPr>
              <a:t>set</a:t>
            </a:r>
            <a:r>
              <a:rPr lang="en-US" sz="1765" dirty="0">
                <a:solidFill>
                  <a:srgbClr val="000000"/>
                </a:solidFill>
                <a:latin typeface="Consolas" panose="020B0609020204030204" pitchFamily="49" charset="0"/>
              </a:rPr>
              <a:t> { </a:t>
            </a:r>
            <a:r>
              <a:rPr lang="en-US" sz="1765" dirty="0" err="1">
                <a:solidFill>
                  <a:srgbClr val="000000"/>
                </a:solidFill>
                <a:latin typeface="Consolas" panose="020B0609020204030204" pitchFamily="49" charset="0"/>
              </a:rPr>
              <a:t>SetValue</a:t>
            </a:r>
            <a:r>
              <a:rPr lang="en-US" sz="1765" dirty="0">
                <a:solidFill>
                  <a:srgbClr val="000000"/>
                </a:solidFill>
                <a:latin typeface="Consolas" panose="020B0609020204030204" pitchFamily="49" charset="0"/>
              </a:rPr>
              <a:t>(</a:t>
            </a:r>
            <a:r>
              <a:rPr lang="en-US" sz="1765" dirty="0" err="1">
                <a:solidFill>
                  <a:srgbClr val="000000"/>
                </a:solidFill>
                <a:latin typeface="Consolas" panose="020B0609020204030204" pitchFamily="49" charset="0"/>
              </a:rPr>
              <a:t>MyPropertyProperty</a:t>
            </a:r>
            <a:r>
              <a:rPr lang="en-US" sz="1765" dirty="0">
                <a:solidFill>
                  <a:srgbClr val="000000"/>
                </a:solidFill>
                <a:latin typeface="Consolas" panose="020B0609020204030204" pitchFamily="49" charset="0"/>
              </a:rPr>
              <a:t>, value); }</a:t>
            </a:r>
          </a:p>
          <a:p>
            <a:pPr defTabSz="914367"/>
            <a:r>
              <a:rPr lang="en-US" sz="1765" dirty="0">
                <a:solidFill>
                  <a:srgbClr val="000000"/>
                </a:solidFill>
                <a:latin typeface="Consolas" panose="020B0609020204030204" pitchFamily="49" charset="0"/>
              </a:rPr>
              <a:t>    }</a:t>
            </a:r>
          </a:p>
          <a:p>
            <a:pPr defTabSz="914367"/>
            <a:r>
              <a:rPr lang="en-US" sz="1765" dirty="0">
                <a:solidFill>
                  <a:srgbClr val="000000"/>
                </a:solidFill>
                <a:latin typeface="Consolas" panose="020B0609020204030204" pitchFamily="49" charset="0"/>
              </a:rPr>
              <a:t>}</a:t>
            </a:r>
            <a:endParaRPr lang="en-US" sz="1765" dirty="0">
              <a:solidFill>
                <a:srgbClr val="505050"/>
              </a:solidFill>
              <a:latin typeface="Segoe UI"/>
            </a:endParaRPr>
          </a:p>
        </p:txBody>
      </p:sp>
    </p:spTree>
    <p:extLst>
      <p:ext uri="{BB962C8B-B14F-4D97-AF65-F5344CB8AC3E}">
        <p14:creationId xmlns:p14="http://schemas.microsoft.com/office/powerpoint/2010/main" val="302151156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596B66-F8E0-4C0E-9B6E-7A03FA215F38}"/>
              </a:ext>
            </a:extLst>
          </p:cNvPr>
          <p:cNvSpPr>
            <a:spLocks noGrp="1"/>
          </p:cNvSpPr>
          <p:nvPr>
            <p:ph type="title"/>
          </p:nvPr>
        </p:nvSpPr>
        <p:spPr/>
        <p:txBody>
          <a:bodyPr/>
          <a:lstStyle/>
          <a:p>
            <a:r>
              <a:rPr lang="en-US" dirty="0"/>
              <a:t>Attached properties</a:t>
            </a:r>
          </a:p>
        </p:txBody>
      </p:sp>
    </p:spTree>
    <p:extLst>
      <p:ext uri="{BB962C8B-B14F-4D97-AF65-F5344CB8AC3E}">
        <p14:creationId xmlns:p14="http://schemas.microsoft.com/office/powerpoint/2010/main" val="138396024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80A015-AF1A-41E9-87D2-D103DC2F5B49}"/>
              </a:ext>
            </a:extLst>
          </p:cNvPr>
          <p:cNvSpPr>
            <a:spLocks noGrp="1"/>
          </p:cNvSpPr>
          <p:nvPr>
            <p:ph type="body" sz="quarter" idx="10"/>
          </p:nvPr>
        </p:nvSpPr>
        <p:spPr>
          <a:xfrm>
            <a:off x="269984" y="1189495"/>
            <a:ext cx="12250395" cy="1025869"/>
          </a:xfrm>
        </p:spPr>
        <p:txBody>
          <a:bodyPr/>
          <a:lstStyle/>
          <a:p>
            <a:r>
              <a:rPr lang="en-US" sz="2745" dirty="0"/>
              <a:t>You can add new custom properties to an existing object</a:t>
            </a:r>
          </a:p>
          <a:p>
            <a:r>
              <a:rPr lang="en-US" sz="2745" dirty="0"/>
              <a:t>You can define them using the same syntax as dependency properties.</a:t>
            </a:r>
          </a:p>
        </p:txBody>
      </p:sp>
      <p:sp>
        <p:nvSpPr>
          <p:cNvPr id="3" name="Title 2">
            <a:extLst>
              <a:ext uri="{FF2B5EF4-FFF2-40B4-BE49-F238E27FC236}">
                <a16:creationId xmlns:a16="http://schemas.microsoft.com/office/drawing/2014/main" id="{6D984E5C-037F-4F2B-89BA-B4C3D3192B53}"/>
              </a:ext>
            </a:extLst>
          </p:cNvPr>
          <p:cNvSpPr>
            <a:spLocks noGrp="1"/>
          </p:cNvSpPr>
          <p:nvPr>
            <p:ph type="title"/>
          </p:nvPr>
        </p:nvSpPr>
        <p:spPr/>
        <p:txBody>
          <a:bodyPr/>
          <a:lstStyle/>
          <a:p>
            <a:r>
              <a:rPr lang="en-US" dirty="0"/>
              <a:t>What is an attached property?</a:t>
            </a:r>
          </a:p>
        </p:txBody>
      </p:sp>
      <p:sp>
        <p:nvSpPr>
          <p:cNvPr id="5" name="Rectangle 4">
            <a:extLst>
              <a:ext uri="{FF2B5EF4-FFF2-40B4-BE49-F238E27FC236}">
                <a16:creationId xmlns:a16="http://schemas.microsoft.com/office/drawing/2014/main" id="{1975517B-A521-48FE-8B9A-D4D9A0DBA847}"/>
              </a:ext>
            </a:extLst>
          </p:cNvPr>
          <p:cNvSpPr/>
          <p:nvPr/>
        </p:nvSpPr>
        <p:spPr>
          <a:xfrm>
            <a:off x="290537" y="2215365"/>
            <a:ext cx="11404171" cy="4435445"/>
          </a:xfrm>
          <a:prstGeom prst="rect">
            <a:avLst/>
          </a:prstGeom>
        </p:spPr>
        <p:txBody>
          <a:bodyPr wrap="square">
            <a:spAutoFit/>
          </a:bodyPr>
          <a:lstStyle/>
          <a:p>
            <a:pPr defTabSz="914367"/>
            <a:r>
              <a:rPr lang="en-US" sz="1568" dirty="0">
                <a:solidFill>
                  <a:srgbClr val="0000FF"/>
                </a:solidFill>
                <a:latin typeface="Consolas" panose="020B0609020204030204" pitchFamily="49" charset="0"/>
              </a:rPr>
              <a:t>public</a:t>
            </a:r>
            <a:r>
              <a:rPr lang="en-US" sz="1568" dirty="0">
                <a:solidFill>
                  <a:srgbClr val="000000"/>
                </a:solidFill>
                <a:latin typeface="Consolas" panose="020B0609020204030204" pitchFamily="49" charset="0"/>
              </a:rPr>
              <a:t> </a:t>
            </a:r>
            <a:r>
              <a:rPr lang="en-US" sz="1568" dirty="0">
                <a:solidFill>
                  <a:srgbClr val="0000FF"/>
                </a:solidFill>
                <a:latin typeface="Consolas" panose="020B0609020204030204" pitchFamily="49" charset="0"/>
              </a:rPr>
              <a:t>class</a:t>
            </a:r>
            <a:r>
              <a:rPr lang="en-US" sz="1568" dirty="0">
                <a:solidFill>
                  <a:srgbClr val="000000"/>
                </a:solidFill>
                <a:latin typeface="Consolas" panose="020B0609020204030204" pitchFamily="49" charset="0"/>
              </a:rPr>
              <a:t> </a:t>
            </a:r>
            <a:r>
              <a:rPr lang="en-US" sz="1568" dirty="0" err="1">
                <a:solidFill>
                  <a:srgbClr val="2B91AF"/>
                </a:solidFill>
                <a:latin typeface="Consolas" panose="020B0609020204030204" pitchFamily="49" charset="0"/>
              </a:rPr>
              <a:t>MyClass</a:t>
            </a:r>
            <a:r>
              <a:rPr lang="en-US" sz="1568" dirty="0">
                <a:solidFill>
                  <a:srgbClr val="000000"/>
                </a:solidFill>
                <a:latin typeface="Consolas" panose="020B0609020204030204" pitchFamily="49" charset="0"/>
              </a:rPr>
              <a:t> : </a:t>
            </a:r>
            <a:r>
              <a:rPr lang="en-US" sz="1568" dirty="0" err="1">
                <a:solidFill>
                  <a:srgbClr val="000000"/>
                </a:solidFill>
                <a:latin typeface="Consolas" panose="020B0609020204030204" pitchFamily="49" charset="0"/>
              </a:rPr>
              <a:t>DependencyObject</a:t>
            </a:r>
            <a:endParaRPr lang="en-US" sz="1568" dirty="0">
              <a:solidFill>
                <a:srgbClr val="000000"/>
              </a:solidFill>
              <a:latin typeface="Consolas" panose="020B0609020204030204" pitchFamily="49" charset="0"/>
            </a:endParaRPr>
          </a:p>
          <a:p>
            <a:pPr defTabSz="914367"/>
            <a:r>
              <a:rPr lang="en-US" sz="1568" dirty="0">
                <a:solidFill>
                  <a:srgbClr val="000000"/>
                </a:solidFill>
                <a:latin typeface="Consolas" panose="020B0609020204030204" pitchFamily="49" charset="0"/>
              </a:rPr>
              <a:t>{</a:t>
            </a:r>
          </a:p>
          <a:p>
            <a:pPr defTabSz="914367"/>
            <a:r>
              <a:rPr lang="en-US" sz="1568" dirty="0">
                <a:solidFill>
                  <a:srgbClr val="000000"/>
                </a:solidFill>
                <a:latin typeface="Consolas" panose="020B0609020204030204" pitchFamily="49" charset="0"/>
              </a:rPr>
              <a:t>    </a:t>
            </a:r>
            <a:r>
              <a:rPr lang="en-US" sz="1568" dirty="0">
                <a:solidFill>
                  <a:srgbClr val="0000FF"/>
                </a:solidFill>
                <a:latin typeface="Consolas" panose="020B0609020204030204" pitchFamily="49" charset="0"/>
              </a:rPr>
              <a:t>public</a:t>
            </a:r>
            <a:r>
              <a:rPr lang="en-US" sz="1568" dirty="0">
                <a:solidFill>
                  <a:srgbClr val="000000"/>
                </a:solidFill>
                <a:latin typeface="Consolas" panose="020B0609020204030204" pitchFamily="49" charset="0"/>
              </a:rPr>
              <a:t> </a:t>
            </a:r>
            <a:r>
              <a:rPr lang="en-US" sz="1568" dirty="0">
                <a:solidFill>
                  <a:srgbClr val="0000FF"/>
                </a:solidFill>
                <a:latin typeface="Consolas" panose="020B0609020204030204" pitchFamily="49" charset="0"/>
              </a:rPr>
              <a:t>static</a:t>
            </a:r>
            <a:r>
              <a:rPr lang="en-US" sz="1568" dirty="0">
                <a:solidFill>
                  <a:srgbClr val="000000"/>
                </a:solidFill>
                <a:latin typeface="Consolas" panose="020B0609020204030204" pitchFamily="49" charset="0"/>
              </a:rPr>
              <a:t> </a:t>
            </a:r>
            <a:r>
              <a:rPr lang="en-US" sz="1568" dirty="0" err="1">
                <a:solidFill>
                  <a:srgbClr val="0000FF"/>
                </a:solidFill>
                <a:latin typeface="Consolas" panose="020B0609020204030204" pitchFamily="49" charset="0"/>
              </a:rPr>
              <a:t>readonly</a:t>
            </a:r>
            <a:r>
              <a:rPr lang="en-US" sz="1568" dirty="0">
                <a:solidFill>
                  <a:srgbClr val="000000"/>
                </a:solidFill>
                <a:latin typeface="Consolas" panose="020B0609020204030204" pitchFamily="49" charset="0"/>
              </a:rPr>
              <a:t> </a:t>
            </a:r>
            <a:r>
              <a:rPr lang="en-US" sz="1568" dirty="0" err="1">
                <a:solidFill>
                  <a:srgbClr val="000000"/>
                </a:solidFill>
                <a:latin typeface="Consolas" panose="020B0609020204030204" pitchFamily="49" charset="0"/>
              </a:rPr>
              <a:t>DependencyProperty</a:t>
            </a:r>
            <a:r>
              <a:rPr lang="en-US" sz="1568" dirty="0">
                <a:solidFill>
                  <a:srgbClr val="000000"/>
                </a:solidFill>
                <a:latin typeface="Consolas" panose="020B0609020204030204" pitchFamily="49" charset="0"/>
              </a:rPr>
              <a:t> </a:t>
            </a:r>
            <a:r>
              <a:rPr lang="en-US" sz="1568" dirty="0" err="1">
                <a:solidFill>
                  <a:srgbClr val="000000"/>
                </a:solidFill>
                <a:latin typeface="Consolas" panose="020B0609020204030204" pitchFamily="49" charset="0"/>
              </a:rPr>
              <a:t>MyPropertyProperty</a:t>
            </a:r>
            <a:r>
              <a:rPr lang="en-US" sz="1568" dirty="0">
                <a:solidFill>
                  <a:srgbClr val="000000"/>
                </a:solidFill>
                <a:latin typeface="Consolas" panose="020B0609020204030204" pitchFamily="49" charset="0"/>
              </a:rPr>
              <a:t> =</a:t>
            </a:r>
          </a:p>
          <a:p>
            <a:pPr defTabSz="914367"/>
            <a:r>
              <a:rPr lang="en-US" sz="1568" dirty="0">
                <a:solidFill>
                  <a:srgbClr val="000000"/>
                </a:solidFill>
                <a:latin typeface="Consolas" panose="020B0609020204030204" pitchFamily="49" charset="0"/>
              </a:rPr>
              <a:t>        </a:t>
            </a:r>
            <a:r>
              <a:rPr lang="en-US" sz="1568" dirty="0" err="1">
                <a:solidFill>
                  <a:srgbClr val="000000"/>
                </a:solidFill>
                <a:latin typeface="Consolas" panose="020B0609020204030204" pitchFamily="49" charset="0"/>
              </a:rPr>
              <a:t>DependencyProperty.RegisterAttached</a:t>
            </a:r>
            <a:r>
              <a:rPr lang="en-US" sz="1568" dirty="0">
                <a:solidFill>
                  <a:srgbClr val="000000"/>
                </a:solidFill>
                <a:latin typeface="Consolas" panose="020B0609020204030204" pitchFamily="49" charset="0"/>
              </a:rPr>
              <a:t>(              </a:t>
            </a:r>
            <a:r>
              <a:rPr lang="en-US" sz="1568" dirty="0">
                <a:solidFill>
                  <a:srgbClr val="008000"/>
                </a:solidFill>
                <a:latin typeface="Consolas" panose="020B0609020204030204" pitchFamily="49" charset="0"/>
              </a:rPr>
              <a:t>// use </a:t>
            </a:r>
            <a:r>
              <a:rPr lang="en-US" sz="1568" dirty="0" err="1">
                <a:solidFill>
                  <a:srgbClr val="008000"/>
                </a:solidFill>
                <a:latin typeface="Consolas" panose="020B0609020204030204" pitchFamily="49" charset="0"/>
              </a:rPr>
              <a:t>RegisterAttached</a:t>
            </a:r>
            <a:r>
              <a:rPr lang="en-US" sz="1568" dirty="0">
                <a:solidFill>
                  <a:srgbClr val="008000"/>
                </a:solidFill>
                <a:latin typeface="Consolas" panose="020B0609020204030204" pitchFamily="49" charset="0"/>
              </a:rPr>
              <a:t> method</a:t>
            </a:r>
            <a:br>
              <a:rPr lang="en-US" sz="1568" dirty="0">
                <a:solidFill>
                  <a:srgbClr val="000000"/>
                </a:solidFill>
                <a:latin typeface="Consolas" panose="020B0609020204030204" pitchFamily="49" charset="0"/>
              </a:rPr>
            </a:br>
            <a:r>
              <a:rPr lang="en-US" sz="1568" dirty="0">
                <a:solidFill>
                  <a:srgbClr val="000000"/>
                </a:solidFill>
                <a:latin typeface="Consolas" panose="020B0609020204030204" pitchFamily="49" charset="0"/>
              </a:rPr>
              <a:t>            </a:t>
            </a:r>
            <a:r>
              <a:rPr lang="en-US" sz="1568" dirty="0">
                <a:solidFill>
                  <a:srgbClr val="A31515"/>
                </a:solidFill>
                <a:latin typeface="Consolas" panose="020B0609020204030204" pitchFamily="49" charset="0"/>
              </a:rPr>
              <a:t>"</a:t>
            </a:r>
            <a:r>
              <a:rPr lang="en-US" sz="1568" dirty="0" err="1">
                <a:solidFill>
                  <a:srgbClr val="A31515"/>
                </a:solidFill>
                <a:latin typeface="Consolas" panose="020B0609020204030204" pitchFamily="49" charset="0"/>
              </a:rPr>
              <a:t>MyProperty</a:t>
            </a:r>
            <a:r>
              <a:rPr lang="en-US" sz="1568" dirty="0">
                <a:solidFill>
                  <a:srgbClr val="A31515"/>
                </a:solidFill>
                <a:latin typeface="Consolas" panose="020B0609020204030204" pitchFamily="49" charset="0"/>
              </a:rPr>
              <a:t>"</a:t>
            </a:r>
            <a:r>
              <a:rPr lang="en-US" sz="1568" dirty="0">
                <a:solidFill>
                  <a:srgbClr val="000000"/>
                </a:solidFill>
                <a:latin typeface="Consolas" panose="020B0609020204030204" pitchFamily="49" charset="0"/>
              </a:rPr>
              <a:t>,                                 </a:t>
            </a:r>
            <a:r>
              <a:rPr lang="en-US" sz="1568" dirty="0">
                <a:solidFill>
                  <a:srgbClr val="008000"/>
                </a:solidFill>
                <a:latin typeface="Consolas" panose="020B0609020204030204" pitchFamily="49" charset="0"/>
              </a:rPr>
              <a:t>// property name</a:t>
            </a:r>
          </a:p>
          <a:p>
            <a:pPr defTabSz="914367"/>
            <a:r>
              <a:rPr lang="en-US" sz="1568" dirty="0">
                <a:solidFill>
                  <a:srgbClr val="000000"/>
                </a:solidFill>
                <a:latin typeface="Consolas" panose="020B0609020204030204" pitchFamily="49" charset="0"/>
              </a:rPr>
              <a:t>            </a:t>
            </a:r>
            <a:r>
              <a:rPr lang="en-US" sz="1568" dirty="0" err="1">
                <a:solidFill>
                  <a:srgbClr val="0000FF"/>
                </a:solidFill>
                <a:latin typeface="Consolas" panose="020B0609020204030204" pitchFamily="49" charset="0"/>
              </a:rPr>
              <a:t>typeof</a:t>
            </a:r>
            <a:r>
              <a:rPr lang="en-US" sz="1568" dirty="0">
                <a:solidFill>
                  <a:srgbClr val="000000"/>
                </a:solidFill>
                <a:latin typeface="Consolas" panose="020B0609020204030204" pitchFamily="49" charset="0"/>
              </a:rPr>
              <a:t>(</a:t>
            </a:r>
            <a:r>
              <a:rPr lang="en-US" sz="1568" dirty="0">
                <a:solidFill>
                  <a:srgbClr val="0000FF"/>
                </a:solidFill>
                <a:latin typeface="Consolas" panose="020B0609020204030204" pitchFamily="49" charset="0"/>
              </a:rPr>
              <a:t>string</a:t>
            </a:r>
            <a:r>
              <a:rPr lang="en-US" sz="1568" dirty="0">
                <a:solidFill>
                  <a:srgbClr val="000000"/>
                </a:solidFill>
                <a:latin typeface="Consolas" panose="020B0609020204030204" pitchFamily="49" charset="0"/>
              </a:rPr>
              <a:t>),                               </a:t>
            </a:r>
            <a:r>
              <a:rPr lang="en-US" sz="1568" dirty="0">
                <a:solidFill>
                  <a:srgbClr val="008000"/>
                </a:solidFill>
                <a:latin typeface="Consolas" panose="020B0609020204030204" pitchFamily="49" charset="0"/>
              </a:rPr>
              <a:t>// property type</a:t>
            </a:r>
          </a:p>
          <a:p>
            <a:pPr defTabSz="914367"/>
            <a:r>
              <a:rPr lang="en-US" sz="1568" dirty="0">
                <a:solidFill>
                  <a:srgbClr val="000000"/>
                </a:solidFill>
                <a:latin typeface="Consolas" panose="020B0609020204030204" pitchFamily="49" charset="0"/>
              </a:rPr>
              <a:t>            </a:t>
            </a:r>
            <a:r>
              <a:rPr lang="en-US" sz="1568" dirty="0" err="1">
                <a:solidFill>
                  <a:srgbClr val="0000FF"/>
                </a:solidFill>
                <a:latin typeface="Consolas" panose="020B0609020204030204" pitchFamily="49" charset="0"/>
              </a:rPr>
              <a:t>typeof</a:t>
            </a:r>
            <a:r>
              <a:rPr lang="en-US" sz="1568" dirty="0">
                <a:solidFill>
                  <a:srgbClr val="000000"/>
                </a:solidFill>
                <a:latin typeface="Consolas" panose="020B0609020204030204" pitchFamily="49" charset="0"/>
              </a:rPr>
              <a:t>(</a:t>
            </a:r>
            <a:r>
              <a:rPr lang="en-US" sz="1568" dirty="0" err="1">
                <a:solidFill>
                  <a:srgbClr val="000000"/>
                </a:solidFill>
                <a:latin typeface="Consolas" panose="020B0609020204030204" pitchFamily="49" charset="0"/>
              </a:rPr>
              <a:t>MyClass</a:t>
            </a:r>
            <a:r>
              <a:rPr lang="en-US" sz="1568" dirty="0">
                <a:solidFill>
                  <a:srgbClr val="000000"/>
                </a:solidFill>
                <a:latin typeface="Consolas" panose="020B0609020204030204" pitchFamily="49" charset="0"/>
              </a:rPr>
              <a:t>),                              </a:t>
            </a:r>
            <a:r>
              <a:rPr lang="en-US" sz="1568" dirty="0">
                <a:solidFill>
                  <a:srgbClr val="008000"/>
                </a:solidFill>
                <a:latin typeface="Consolas" panose="020B0609020204030204" pitchFamily="49" charset="0"/>
              </a:rPr>
              <a:t>// property owner type</a:t>
            </a:r>
          </a:p>
          <a:p>
            <a:pPr defTabSz="914367"/>
            <a:r>
              <a:rPr lang="en-US" sz="1568" dirty="0">
                <a:solidFill>
                  <a:srgbClr val="000000"/>
                </a:solidFill>
                <a:latin typeface="Consolas" panose="020B0609020204030204" pitchFamily="49" charset="0"/>
              </a:rPr>
              <a:t>            </a:t>
            </a:r>
            <a:r>
              <a:rPr lang="en-US" sz="1568" dirty="0">
                <a:solidFill>
                  <a:srgbClr val="0000FF"/>
                </a:solidFill>
                <a:latin typeface="Consolas" panose="020B0609020204030204" pitchFamily="49" charset="0"/>
              </a:rPr>
              <a:t>new</a:t>
            </a:r>
            <a:r>
              <a:rPr lang="en-US" sz="1568" dirty="0">
                <a:solidFill>
                  <a:srgbClr val="000000"/>
                </a:solidFill>
                <a:latin typeface="Consolas" panose="020B0609020204030204" pitchFamily="49" charset="0"/>
              </a:rPr>
              <a:t> </a:t>
            </a:r>
            <a:r>
              <a:rPr lang="en-US" sz="1568" dirty="0" err="1">
                <a:solidFill>
                  <a:srgbClr val="000000"/>
                </a:solidFill>
                <a:latin typeface="Consolas" panose="020B0609020204030204" pitchFamily="49" charset="0"/>
              </a:rPr>
              <a:t>PropertyMetadata</a:t>
            </a:r>
            <a:r>
              <a:rPr lang="en-US" sz="1568" dirty="0">
                <a:solidFill>
                  <a:srgbClr val="000000"/>
                </a:solidFill>
                <a:latin typeface="Consolas" panose="020B0609020204030204" pitchFamily="49" charset="0"/>
              </a:rPr>
              <a:t>(</a:t>
            </a:r>
            <a:r>
              <a:rPr lang="en-US" sz="1568" dirty="0">
                <a:solidFill>
                  <a:srgbClr val="A31515"/>
                </a:solidFill>
                <a:latin typeface="Consolas" panose="020B0609020204030204" pitchFamily="49" charset="0"/>
              </a:rPr>
              <a:t>"initial value"</a:t>
            </a:r>
            <a:r>
              <a:rPr lang="en-US" sz="1568" dirty="0">
                <a:solidFill>
                  <a:srgbClr val="000000"/>
                </a:solidFill>
                <a:latin typeface="Consolas" panose="020B0609020204030204" pitchFamily="49" charset="0"/>
              </a:rPr>
              <a:t>));       </a:t>
            </a:r>
            <a:r>
              <a:rPr lang="en-US" sz="1568" dirty="0">
                <a:solidFill>
                  <a:srgbClr val="008000"/>
                </a:solidFill>
                <a:latin typeface="Consolas" panose="020B0609020204030204" pitchFamily="49" charset="0"/>
              </a:rPr>
              <a:t>// initial value</a:t>
            </a:r>
          </a:p>
          <a:p>
            <a:pPr defTabSz="914367"/>
            <a:r>
              <a:rPr lang="en-US" sz="1568" dirty="0">
                <a:solidFill>
                  <a:srgbClr val="000000"/>
                </a:solidFill>
                <a:latin typeface="Consolas" panose="020B0609020204030204" pitchFamily="49" charset="0"/>
              </a:rPr>
              <a:t>    </a:t>
            </a:r>
            <a:r>
              <a:rPr lang="en-US" sz="1568" dirty="0">
                <a:solidFill>
                  <a:srgbClr val="008000"/>
                </a:solidFill>
                <a:latin typeface="Consolas" panose="020B0609020204030204" pitchFamily="49" charset="0"/>
              </a:rPr>
              <a:t>// wrapper</a:t>
            </a:r>
          </a:p>
          <a:p>
            <a:pPr defTabSz="914367"/>
            <a:r>
              <a:rPr lang="en-US" sz="1568" dirty="0">
                <a:solidFill>
                  <a:srgbClr val="000000"/>
                </a:solidFill>
                <a:latin typeface="Consolas" panose="020B0609020204030204" pitchFamily="49" charset="0"/>
              </a:rPr>
              <a:t>    </a:t>
            </a:r>
            <a:r>
              <a:rPr lang="en-US" sz="1568" dirty="0">
                <a:solidFill>
                  <a:srgbClr val="0000FF"/>
                </a:solidFill>
                <a:latin typeface="Consolas" panose="020B0609020204030204" pitchFamily="49" charset="0"/>
              </a:rPr>
              <a:t>public</a:t>
            </a:r>
            <a:r>
              <a:rPr lang="en-US" sz="1568" dirty="0">
                <a:solidFill>
                  <a:srgbClr val="000000"/>
                </a:solidFill>
                <a:latin typeface="Consolas" panose="020B0609020204030204" pitchFamily="49" charset="0"/>
              </a:rPr>
              <a:t> </a:t>
            </a:r>
            <a:r>
              <a:rPr lang="en-US" sz="1568" dirty="0">
                <a:solidFill>
                  <a:srgbClr val="0000FF"/>
                </a:solidFill>
                <a:latin typeface="Consolas" panose="020B0609020204030204" pitchFamily="49" charset="0"/>
              </a:rPr>
              <a:t>static</a:t>
            </a:r>
            <a:r>
              <a:rPr lang="en-US" sz="1568" dirty="0">
                <a:solidFill>
                  <a:srgbClr val="000000"/>
                </a:solidFill>
                <a:latin typeface="Consolas" panose="020B0609020204030204" pitchFamily="49" charset="0"/>
              </a:rPr>
              <a:t> </a:t>
            </a:r>
            <a:r>
              <a:rPr lang="en-US" sz="1568" dirty="0">
                <a:solidFill>
                  <a:srgbClr val="0000FF"/>
                </a:solidFill>
                <a:latin typeface="Consolas" panose="020B0609020204030204" pitchFamily="49" charset="0"/>
              </a:rPr>
              <a:t>string</a:t>
            </a:r>
            <a:r>
              <a:rPr lang="en-US" sz="1568" dirty="0">
                <a:solidFill>
                  <a:srgbClr val="000000"/>
                </a:solidFill>
                <a:latin typeface="Consolas" panose="020B0609020204030204" pitchFamily="49" charset="0"/>
              </a:rPr>
              <a:t> </a:t>
            </a:r>
            <a:r>
              <a:rPr lang="en-US" sz="1568" dirty="0" err="1">
                <a:solidFill>
                  <a:srgbClr val="000000"/>
                </a:solidFill>
                <a:latin typeface="Consolas" panose="020B0609020204030204" pitchFamily="49" charset="0"/>
              </a:rPr>
              <a:t>GetMyProperty</a:t>
            </a:r>
            <a:r>
              <a:rPr lang="en-US" sz="1568" dirty="0">
                <a:solidFill>
                  <a:srgbClr val="000000"/>
                </a:solidFill>
                <a:latin typeface="Consolas" panose="020B0609020204030204" pitchFamily="49" charset="0"/>
              </a:rPr>
              <a:t>(</a:t>
            </a:r>
            <a:r>
              <a:rPr lang="en-US" sz="1568" dirty="0" err="1">
                <a:solidFill>
                  <a:srgbClr val="000000"/>
                </a:solidFill>
                <a:latin typeface="Consolas" panose="020B0609020204030204" pitchFamily="49" charset="0"/>
              </a:rPr>
              <a:t>DependencyObject</a:t>
            </a:r>
            <a:r>
              <a:rPr lang="en-US" sz="1568" dirty="0">
                <a:solidFill>
                  <a:srgbClr val="000000"/>
                </a:solidFill>
                <a:latin typeface="Consolas" panose="020B0609020204030204" pitchFamily="49" charset="0"/>
              </a:rPr>
              <a:t> obj)</a:t>
            </a:r>
          </a:p>
          <a:p>
            <a:pPr defTabSz="914367"/>
            <a:r>
              <a:rPr lang="en-US" sz="1568" dirty="0">
                <a:solidFill>
                  <a:srgbClr val="000000"/>
                </a:solidFill>
                <a:latin typeface="Consolas" panose="020B0609020204030204" pitchFamily="49" charset="0"/>
              </a:rPr>
              <a:t>    {</a:t>
            </a:r>
          </a:p>
          <a:p>
            <a:pPr defTabSz="914367"/>
            <a:r>
              <a:rPr lang="en-US" sz="1568" dirty="0">
                <a:solidFill>
                  <a:srgbClr val="000000"/>
                </a:solidFill>
                <a:latin typeface="Consolas" panose="020B0609020204030204" pitchFamily="49" charset="0"/>
              </a:rPr>
              <a:t>        </a:t>
            </a:r>
            <a:r>
              <a:rPr lang="en-US" sz="1568" dirty="0">
                <a:solidFill>
                  <a:srgbClr val="0000FF"/>
                </a:solidFill>
                <a:latin typeface="Consolas" panose="020B0609020204030204" pitchFamily="49" charset="0"/>
              </a:rPr>
              <a:t>return</a:t>
            </a:r>
            <a:r>
              <a:rPr lang="en-US" sz="1568" dirty="0">
                <a:solidFill>
                  <a:srgbClr val="000000"/>
                </a:solidFill>
                <a:latin typeface="Consolas" panose="020B0609020204030204" pitchFamily="49" charset="0"/>
              </a:rPr>
              <a:t> (</a:t>
            </a:r>
            <a:r>
              <a:rPr lang="en-US" sz="1568" dirty="0">
                <a:solidFill>
                  <a:srgbClr val="0000FF"/>
                </a:solidFill>
                <a:latin typeface="Consolas" panose="020B0609020204030204" pitchFamily="49" charset="0"/>
              </a:rPr>
              <a:t>string</a:t>
            </a:r>
            <a:r>
              <a:rPr lang="en-US" sz="1568" dirty="0">
                <a:solidFill>
                  <a:srgbClr val="000000"/>
                </a:solidFill>
                <a:latin typeface="Consolas" panose="020B0609020204030204" pitchFamily="49" charset="0"/>
              </a:rPr>
              <a:t>)</a:t>
            </a:r>
            <a:r>
              <a:rPr lang="en-US" sz="1568" dirty="0" err="1">
                <a:solidFill>
                  <a:srgbClr val="000000"/>
                </a:solidFill>
                <a:latin typeface="Consolas" panose="020B0609020204030204" pitchFamily="49" charset="0"/>
              </a:rPr>
              <a:t>obj.GetValue</a:t>
            </a:r>
            <a:r>
              <a:rPr lang="en-US" sz="1568" dirty="0">
                <a:solidFill>
                  <a:srgbClr val="000000"/>
                </a:solidFill>
                <a:latin typeface="Consolas" panose="020B0609020204030204" pitchFamily="49" charset="0"/>
              </a:rPr>
              <a:t>(</a:t>
            </a:r>
            <a:r>
              <a:rPr lang="en-US" sz="1568" dirty="0" err="1">
                <a:solidFill>
                  <a:srgbClr val="000000"/>
                </a:solidFill>
                <a:latin typeface="Consolas" panose="020B0609020204030204" pitchFamily="49" charset="0"/>
              </a:rPr>
              <a:t>MyPropertyProperty</a:t>
            </a:r>
            <a:r>
              <a:rPr lang="en-US" sz="1568" dirty="0">
                <a:solidFill>
                  <a:srgbClr val="000000"/>
                </a:solidFill>
                <a:latin typeface="Consolas" panose="020B0609020204030204" pitchFamily="49" charset="0"/>
              </a:rPr>
              <a:t>);</a:t>
            </a:r>
          </a:p>
          <a:p>
            <a:pPr defTabSz="914367"/>
            <a:r>
              <a:rPr lang="en-US" sz="1568" dirty="0">
                <a:solidFill>
                  <a:srgbClr val="000000"/>
                </a:solidFill>
                <a:latin typeface="Consolas" panose="020B0609020204030204" pitchFamily="49" charset="0"/>
              </a:rPr>
              <a:t>    }</a:t>
            </a:r>
          </a:p>
          <a:p>
            <a:pPr defTabSz="914367"/>
            <a:r>
              <a:rPr lang="en-US" sz="1568" dirty="0">
                <a:solidFill>
                  <a:srgbClr val="000000"/>
                </a:solidFill>
                <a:latin typeface="Consolas" panose="020B0609020204030204" pitchFamily="49" charset="0"/>
              </a:rPr>
              <a:t>    </a:t>
            </a:r>
            <a:r>
              <a:rPr lang="en-US" sz="1568" dirty="0">
                <a:solidFill>
                  <a:srgbClr val="0000FF"/>
                </a:solidFill>
                <a:latin typeface="Consolas" panose="020B0609020204030204" pitchFamily="49" charset="0"/>
              </a:rPr>
              <a:t>public</a:t>
            </a:r>
            <a:r>
              <a:rPr lang="en-US" sz="1568" dirty="0">
                <a:solidFill>
                  <a:srgbClr val="000000"/>
                </a:solidFill>
                <a:latin typeface="Consolas" panose="020B0609020204030204" pitchFamily="49" charset="0"/>
              </a:rPr>
              <a:t> </a:t>
            </a:r>
            <a:r>
              <a:rPr lang="en-US" sz="1568" dirty="0">
                <a:solidFill>
                  <a:srgbClr val="0000FF"/>
                </a:solidFill>
                <a:latin typeface="Consolas" panose="020B0609020204030204" pitchFamily="49" charset="0"/>
              </a:rPr>
              <a:t>static</a:t>
            </a:r>
            <a:r>
              <a:rPr lang="en-US" sz="1568" dirty="0">
                <a:solidFill>
                  <a:srgbClr val="000000"/>
                </a:solidFill>
                <a:latin typeface="Consolas" panose="020B0609020204030204" pitchFamily="49" charset="0"/>
              </a:rPr>
              <a:t> </a:t>
            </a:r>
            <a:r>
              <a:rPr lang="en-US" sz="1568" dirty="0">
                <a:solidFill>
                  <a:srgbClr val="0000FF"/>
                </a:solidFill>
                <a:latin typeface="Consolas" panose="020B0609020204030204" pitchFamily="49" charset="0"/>
              </a:rPr>
              <a:t>void</a:t>
            </a:r>
            <a:r>
              <a:rPr lang="en-US" sz="1568" dirty="0">
                <a:solidFill>
                  <a:srgbClr val="000000"/>
                </a:solidFill>
                <a:latin typeface="Consolas" panose="020B0609020204030204" pitchFamily="49" charset="0"/>
              </a:rPr>
              <a:t> </a:t>
            </a:r>
            <a:r>
              <a:rPr lang="en-US" sz="1568" dirty="0" err="1">
                <a:solidFill>
                  <a:srgbClr val="000000"/>
                </a:solidFill>
                <a:latin typeface="Consolas" panose="020B0609020204030204" pitchFamily="49" charset="0"/>
              </a:rPr>
              <a:t>SetMyProperty</a:t>
            </a:r>
            <a:r>
              <a:rPr lang="en-US" sz="1568" dirty="0">
                <a:solidFill>
                  <a:srgbClr val="000000"/>
                </a:solidFill>
                <a:latin typeface="Consolas" panose="020B0609020204030204" pitchFamily="49" charset="0"/>
              </a:rPr>
              <a:t>(</a:t>
            </a:r>
            <a:r>
              <a:rPr lang="en-US" sz="1568" dirty="0" err="1">
                <a:solidFill>
                  <a:srgbClr val="000000"/>
                </a:solidFill>
                <a:latin typeface="Consolas" panose="020B0609020204030204" pitchFamily="49" charset="0"/>
              </a:rPr>
              <a:t>DependencyObject</a:t>
            </a:r>
            <a:r>
              <a:rPr lang="en-US" sz="1568" dirty="0">
                <a:solidFill>
                  <a:srgbClr val="000000"/>
                </a:solidFill>
                <a:latin typeface="Consolas" panose="020B0609020204030204" pitchFamily="49" charset="0"/>
              </a:rPr>
              <a:t> obj, </a:t>
            </a:r>
            <a:r>
              <a:rPr lang="en-US" sz="1568" dirty="0">
                <a:solidFill>
                  <a:srgbClr val="0000FF"/>
                </a:solidFill>
                <a:latin typeface="Consolas" panose="020B0609020204030204" pitchFamily="49" charset="0"/>
              </a:rPr>
              <a:t>string</a:t>
            </a:r>
            <a:r>
              <a:rPr lang="en-US" sz="1568" dirty="0">
                <a:solidFill>
                  <a:srgbClr val="000000"/>
                </a:solidFill>
                <a:latin typeface="Consolas" panose="020B0609020204030204" pitchFamily="49" charset="0"/>
              </a:rPr>
              <a:t> value)</a:t>
            </a:r>
          </a:p>
          <a:p>
            <a:pPr defTabSz="914367"/>
            <a:r>
              <a:rPr lang="en-US" sz="1568" dirty="0">
                <a:solidFill>
                  <a:srgbClr val="000000"/>
                </a:solidFill>
                <a:latin typeface="Consolas" panose="020B0609020204030204" pitchFamily="49" charset="0"/>
              </a:rPr>
              <a:t>    {</a:t>
            </a:r>
          </a:p>
          <a:p>
            <a:pPr defTabSz="914367"/>
            <a:r>
              <a:rPr lang="en-US" sz="1568" dirty="0">
                <a:solidFill>
                  <a:srgbClr val="000000"/>
                </a:solidFill>
                <a:latin typeface="Consolas" panose="020B0609020204030204" pitchFamily="49" charset="0"/>
              </a:rPr>
              <a:t>        </a:t>
            </a:r>
            <a:r>
              <a:rPr lang="en-US" sz="1568" dirty="0" err="1">
                <a:solidFill>
                  <a:srgbClr val="000000"/>
                </a:solidFill>
                <a:latin typeface="Consolas" panose="020B0609020204030204" pitchFamily="49" charset="0"/>
              </a:rPr>
              <a:t>obj.SetValue</a:t>
            </a:r>
            <a:r>
              <a:rPr lang="en-US" sz="1568" dirty="0">
                <a:solidFill>
                  <a:srgbClr val="000000"/>
                </a:solidFill>
                <a:latin typeface="Consolas" panose="020B0609020204030204" pitchFamily="49" charset="0"/>
              </a:rPr>
              <a:t>(</a:t>
            </a:r>
            <a:r>
              <a:rPr lang="en-US" sz="1568" dirty="0" err="1">
                <a:solidFill>
                  <a:srgbClr val="000000"/>
                </a:solidFill>
                <a:latin typeface="Consolas" panose="020B0609020204030204" pitchFamily="49" charset="0"/>
              </a:rPr>
              <a:t>MyPropertyProperty</a:t>
            </a:r>
            <a:r>
              <a:rPr lang="en-US" sz="1568" dirty="0">
                <a:solidFill>
                  <a:srgbClr val="000000"/>
                </a:solidFill>
                <a:latin typeface="Consolas" panose="020B0609020204030204" pitchFamily="49" charset="0"/>
              </a:rPr>
              <a:t>, value);</a:t>
            </a:r>
          </a:p>
          <a:p>
            <a:pPr defTabSz="914367"/>
            <a:r>
              <a:rPr lang="en-US" sz="1568" dirty="0">
                <a:solidFill>
                  <a:srgbClr val="000000"/>
                </a:solidFill>
                <a:latin typeface="Consolas" panose="020B0609020204030204" pitchFamily="49" charset="0"/>
              </a:rPr>
              <a:t>    }</a:t>
            </a:r>
          </a:p>
          <a:p>
            <a:pPr defTabSz="914367"/>
            <a:r>
              <a:rPr lang="en-US" sz="1568" dirty="0">
                <a:solidFill>
                  <a:srgbClr val="000000"/>
                </a:solidFill>
                <a:latin typeface="Consolas" panose="020B0609020204030204" pitchFamily="49" charset="0"/>
              </a:rPr>
              <a:t>}</a:t>
            </a:r>
            <a:endParaRPr lang="en-US" sz="1568" dirty="0">
              <a:solidFill>
                <a:srgbClr val="505050"/>
              </a:solidFill>
              <a:latin typeface="Segoe UI"/>
            </a:endParaRPr>
          </a:p>
        </p:txBody>
      </p:sp>
    </p:spTree>
    <p:extLst>
      <p:ext uri="{BB962C8B-B14F-4D97-AF65-F5344CB8AC3E}">
        <p14:creationId xmlns:p14="http://schemas.microsoft.com/office/powerpoint/2010/main" val="351743664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a:t>
            </a:r>
          </a:p>
          <a:p>
            <a:r>
              <a:rPr lang="en-US" dirty="0"/>
              <a:t>XAML Basics</a:t>
            </a:r>
          </a:p>
        </p:txBody>
      </p:sp>
    </p:spTree>
    <p:extLst>
      <p:ext uri="{BB962C8B-B14F-4D97-AF65-F5344CB8AC3E}">
        <p14:creationId xmlns:p14="http://schemas.microsoft.com/office/powerpoint/2010/main" val="4831609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618A9-1C83-7F25-CBDD-2D879956D582}"/>
              </a:ext>
            </a:extLst>
          </p:cNvPr>
          <p:cNvSpPr txBox="1"/>
          <p:nvPr/>
        </p:nvSpPr>
        <p:spPr>
          <a:xfrm>
            <a:off x="269241" y="1186674"/>
            <a:ext cx="9859116" cy="2697605"/>
          </a:xfrm>
          <a:prstGeom prst="rect">
            <a:avLst/>
          </a:prstGeom>
          <a:noFill/>
        </p:spPr>
        <p:txBody>
          <a:bodyPr vert="horz" wrap="square" lIns="143428" tIns="89642" rIns="143428" bIns="89642" rtlCol="0" anchor="t" anchorCtr="0">
            <a:normAutofit/>
          </a:bodyPr>
          <a:lstStyle/>
          <a:p>
            <a:pPr defTabSz="914367">
              <a:lnSpc>
                <a:spcPct val="90000"/>
              </a:lnSpc>
              <a:spcBef>
                <a:spcPct val="0"/>
              </a:spcBef>
              <a:spcAft>
                <a:spcPts val="588"/>
              </a:spcAft>
            </a:pPr>
            <a:r>
              <a:rPr lang="en-US" sz="7058" spc="-98" dirty="0">
                <a:ln w="3175">
                  <a:noFill/>
                </a:ln>
                <a:gradFill>
                  <a:gsLst>
                    <a:gs pos="0">
                      <a:srgbClr val="FFFFFF"/>
                    </a:gs>
                    <a:gs pos="100000">
                      <a:srgbClr val="FFFFFF"/>
                    </a:gs>
                  </a:gsLst>
                  <a:lin ang="5400000" scaled="0"/>
                </a:gradFill>
                <a:latin typeface="Segoe UI Light"/>
                <a:cs typeface="Segoe UI" pitchFamily="34" charset="0"/>
              </a:rPr>
              <a:t>Common UI Controls and Layouts</a:t>
            </a:r>
          </a:p>
        </p:txBody>
      </p:sp>
    </p:spTree>
    <p:extLst>
      <p:ext uri="{BB962C8B-B14F-4D97-AF65-F5344CB8AC3E}">
        <p14:creationId xmlns:p14="http://schemas.microsoft.com/office/powerpoint/2010/main" val="1298142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589BBE-FDC3-6575-E748-3B3528FCEC13}"/>
              </a:ext>
            </a:extLst>
          </p:cNvPr>
          <p:cNvSpPr>
            <a:spLocks noGrp="1"/>
          </p:cNvSpPr>
          <p:nvPr>
            <p:ph type="body" sz="quarter" idx="10"/>
          </p:nvPr>
        </p:nvSpPr>
        <p:spPr>
          <a:xfrm>
            <a:off x="269239" y="1189495"/>
            <a:ext cx="11653523" cy="4525894"/>
          </a:xfrm>
        </p:spPr>
        <p:txBody>
          <a:bodyPr/>
          <a:lstStyle/>
          <a:p>
            <a:pPr marL="0" indent="0">
              <a:buNone/>
            </a:pPr>
            <a:r>
              <a:rPr lang="en-US" dirty="0"/>
              <a:t>The user experiences that are delivered by the application model are constructed controls. In WPF, control is an umbrella term that applies to a category of WPF classes that have the following characteristics:</a:t>
            </a:r>
          </a:p>
          <a:p>
            <a:pPr marL="0" indent="0">
              <a:buNone/>
            </a:pPr>
            <a:endParaRPr lang="en-US" dirty="0"/>
          </a:p>
          <a:p>
            <a:r>
              <a:rPr lang="en-US" dirty="0"/>
              <a:t>Hosted in either a window or a page.</a:t>
            </a:r>
          </a:p>
          <a:p>
            <a:r>
              <a:rPr lang="en-US" dirty="0"/>
              <a:t>Have a user interface.</a:t>
            </a:r>
          </a:p>
          <a:p>
            <a:r>
              <a:rPr lang="en-US" dirty="0"/>
              <a:t>Implement some behavior.</a:t>
            </a:r>
          </a:p>
        </p:txBody>
      </p:sp>
      <p:sp>
        <p:nvSpPr>
          <p:cNvPr id="3" name="Title 2">
            <a:extLst>
              <a:ext uri="{FF2B5EF4-FFF2-40B4-BE49-F238E27FC236}">
                <a16:creationId xmlns:a16="http://schemas.microsoft.com/office/drawing/2014/main" id="{7FA3251C-C701-2AF4-3DC0-83205D20D31B}"/>
              </a:ext>
            </a:extLst>
          </p:cNvPr>
          <p:cNvSpPr>
            <a:spLocks noGrp="1"/>
          </p:cNvSpPr>
          <p:nvPr>
            <p:ph type="title"/>
          </p:nvPr>
        </p:nvSpPr>
        <p:spPr/>
        <p:txBody>
          <a:bodyPr/>
          <a:lstStyle/>
          <a:p>
            <a:r>
              <a:rPr lang="en-US" dirty="0"/>
              <a:t>Controls</a:t>
            </a:r>
          </a:p>
        </p:txBody>
      </p:sp>
    </p:spTree>
    <p:extLst>
      <p:ext uri="{BB962C8B-B14F-4D97-AF65-F5344CB8AC3E}">
        <p14:creationId xmlns:p14="http://schemas.microsoft.com/office/powerpoint/2010/main" val="109479596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420849-1BF0-4BE6-8BC2-E9C7C2E9C793}"/>
              </a:ext>
            </a:extLst>
          </p:cNvPr>
          <p:cNvSpPr>
            <a:spLocks noGrp="1"/>
          </p:cNvSpPr>
          <p:nvPr>
            <p:ph type="body" sz="quarter" idx="10"/>
          </p:nvPr>
        </p:nvSpPr>
        <p:spPr>
          <a:xfrm>
            <a:off x="269239" y="1189495"/>
            <a:ext cx="11653523" cy="5250038"/>
          </a:xfrm>
        </p:spPr>
        <p:txBody>
          <a:bodyPr/>
          <a:lstStyle/>
          <a:p>
            <a:pPr algn="l">
              <a:buFont typeface="Arial" panose="020B0604020202020204" pitchFamily="34" charset="0"/>
              <a:buChar char="•"/>
            </a:pPr>
            <a:r>
              <a:rPr lang="en-US" sz="1961" b="1" dirty="0">
                <a:solidFill>
                  <a:schemeClr val="accent1"/>
                </a:solidFill>
                <a:latin typeface="Segoe UI" panose="020B0502040204020203" pitchFamily="34" charset="0"/>
              </a:rPr>
              <a:t>Buttons</a:t>
            </a:r>
            <a:r>
              <a:rPr lang="en-US" sz="1961" dirty="0">
                <a:solidFill>
                  <a:schemeClr val="accent1"/>
                </a:solidFill>
                <a:latin typeface="Segoe UI" panose="020B0502040204020203" pitchFamily="34" charset="0"/>
              </a:rPr>
              <a:t>: </a:t>
            </a:r>
            <a:r>
              <a:rPr lang="en-US" sz="1961" dirty="0">
                <a:solidFill>
                  <a:schemeClr val="accent1"/>
                </a:solidFill>
                <a:latin typeface="Segoe UI" panose="020B0502040204020203" pitchFamily="34" charset="0"/>
                <a:hlinkClick r:id="rId3">
                  <a:extLst>
                    <a:ext uri="{A12FA001-AC4F-418D-AE19-62706E023703}">
                      <ahyp:hlinkClr xmlns:ahyp="http://schemas.microsoft.com/office/drawing/2018/hyperlinkcolor" val="tx"/>
                    </a:ext>
                  </a:extLst>
                </a:hlinkClick>
              </a:rPr>
              <a:t>Button</a:t>
            </a:r>
            <a:r>
              <a:rPr lang="en-US" sz="1961" dirty="0">
                <a:solidFill>
                  <a:schemeClr val="accent1"/>
                </a:solidFill>
                <a:latin typeface="Segoe UI" panose="020B0502040204020203" pitchFamily="34" charset="0"/>
              </a:rPr>
              <a:t> and </a:t>
            </a:r>
            <a:r>
              <a:rPr lang="en-US" sz="1961" dirty="0" err="1">
                <a:solidFill>
                  <a:schemeClr val="accent1"/>
                </a:solidFill>
                <a:latin typeface="Segoe UI" panose="020B0502040204020203" pitchFamily="34" charset="0"/>
                <a:hlinkClick r:id="rId4">
                  <a:extLst>
                    <a:ext uri="{A12FA001-AC4F-418D-AE19-62706E023703}">
                      <ahyp:hlinkClr xmlns:ahyp="http://schemas.microsoft.com/office/drawing/2018/hyperlinkcolor" val="tx"/>
                    </a:ext>
                  </a:extLst>
                </a:hlinkClick>
              </a:rPr>
              <a:t>RepeatButton</a:t>
            </a:r>
            <a:r>
              <a:rPr lang="en-US" sz="1961" dirty="0">
                <a:solidFill>
                  <a:schemeClr val="accent1"/>
                </a:solidFill>
                <a:latin typeface="Segoe UI" panose="020B0502040204020203" pitchFamily="34" charset="0"/>
              </a:rPr>
              <a:t>.</a:t>
            </a:r>
          </a:p>
          <a:p>
            <a:pPr algn="l">
              <a:buFont typeface="Arial" panose="020B0604020202020204" pitchFamily="34" charset="0"/>
              <a:buChar char="•"/>
            </a:pPr>
            <a:r>
              <a:rPr lang="en-US" sz="1961" b="1" dirty="0">
                <a:solidFill>
                  <a:schemeClr val="accent1"/>
                </a:solidFill>
                <a:latin typeface="Segoe UI" panose="020B0502040204020203" pitchFamily="34" charset="0"/>
              </a:rPr>
              <a:t>Data Display</a:t>
            </a:r>
            <a:r>
              <a:rPr lang="en-US" sz="1961" dirty="0">
                <a:solidFill>
                  <a:schemeClr val="accent1"/>
                </a:solidFill>
                <a:latin typeface="Segoe UI" panose="020B0502040204020203" pitchFamily="34" charset="0"/>
              </a:rPr>
              <a:t>: </a:t>
            </a:r>
            <a:r>
              <a:rPr lang="en-US" sz="1961" dirty="0">
                <a:solidFill>
                  <a:schemeClr val="accent1"/>
                </a:solidFill>
                <a:latin typeface="Segoe UI" panose="020B0502040204020203" pitchFamily="34" charset="0"/>
                <a:hlinkClick r:id="rId5">
                  <a:extLst>
                    <a:ext uri="{A12FA001-AC4F-418D-AE19-62706E023703}">
                      <ahyp:hlinkClr xmlns:ahyp="http://schemas.microsoft.com/office/drawing/2018/hyperlinkcolor" val="tx"/>
                    </a:ext>
                  </a:extLst>
                </a:hlinkClick>
              </a:rPr>
              <a:t>DataGrid</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6">
                  <a:extLst>
                    <a:ext uri="{A12FA001-AC4F-418D-AE19-62706E023703}">
                      <ahyp:hlinkClr xmlns:ahyp="http://schemas.microsoft.com/office/drawing/2018/hyperlinkcolor" val="tx"/>
                    </a:ext>
                  </a:extLst>
                </a:hlinkClick>
              </a:rPr>
              <a:t>ListView</a:t>
            </a:r>
            <a:r>
              <a:rPr lang="en-US" sz="1961" dirty="0">
                <a:solidFill>
                  <a:schemeClr val="accent1"/>
                </a:solidFill>
                <a:latin typeface="Segoe UI" panose="020B0502040204020203" pitchFamily="34" charset="0"/>
              </a:rPr>
              <a:t>, and </a:t>
            </a:r>
            <a:r>
              <a:rPr lang="en-US" sz="1961" dirty="0" err="1">
                <a:solidFill>
                  <a:schemeClr val="accent1"/>
                </a:solidFill>
                <a:latin typeface="Segoe UI" panose="020B0502040204020203" pitchFamily="34" charset="0"/>
                <a:hlinkClick r:id="rId7">
                  <a:extLst>
                    <a:ext uri="{A12FA001-AC4F-418D-AE19-62706E023703}">
                      <ahyp:hlinkClr xmlns:ahyp="http://schemas.microsoft.com/office/drawing/2018/hyperlinkcolor" val="tx"/>
                    </a:ext>
                  </a:extLst>
                </a:hlinkClick>
              </a:rPr>
              <a:t>TreeView</a:t>
            </a:r>
            <a:r>
              <a:rPr lang="en-US" sz="1961" dirty="0">
                <a:solidFill>
                  <a:schemeClr val="accent1"/>
                </a:solidFill>
                <a:latin typeface="Segoe UI" panose="020B0502040204020203" pitchFamily="34" charset="0"/>
              </a:rPr>
              <a:t>.</a:t>
            </a:r>
          </a:p>
          <a:p>
            <a:pPr algn="l">
              <a:buFont typeface="Arial" panose="020B0604020202020204" pitchFamily="34" charset="0"/>
              <a:buChar char="•"/>
            </a:pPr>
            <a:r>
              <a:rPr lang="en-US" sz="1961" b="1" dirty="0">
                <a:solidFill>
                  <a:schemeClr val="accent1"/>
                </a:solidFill>
                <a:latin typeface="Segoe UI" panose="020B0502040204020203" pitchFamily="34" charset="0"/>
              </a:rPr>
              <a:t>Date Display and Selection</a:t>
            </a:r>
            <a:r>
              <a:rPr lang="en-US" sz="1961" dirty="0">
                <a:solidFill>
                  <a:schemeClr val="accent1"/>
                </a:solidFill>
                <a:latin typeface="Segoe UI" panose="020B0502040204020203" pitchFamily="34" charset="0"/>
              </a:rPr>
              <a:t>: </a:t>
            </a:r>
            <a:r>
              <a:rPr lang="en-US" sz="1961" dirty="0">
                <a:solidFill>
                  <a:schemeClr val="accent1"/>
                </a:solidFill>
                <a:latin typeface="Segoe UI" panose="020B0502040204020203" pitchFamily="34" charset="0"/>
                <a:hlinkClick r:id="rId8">
                  <a:extLst>
                    <a:ext uri="{A12FA001-AC4F-418D-AE19-62706E023703}">
                      <ahyp:hlinkClr xmlns:ahyp="http://schemas.microsoft.com/office/drawing/2018/hyperlinkcolor" val="tx"/>
                    </a:ext>
                  </a:extLst>
                </a:hlinkClick>
              </a:rPr>
              <a:t>Calendar</a:t>
            </a:r>
            <a:r>
              <a:rPr lang="en-US" sz="1961" dirty="0">
                <a:solidFill>
                  <a:schemeClr val="accent1"/>
                </a:solidFill>
                <a:latin typeface="Segoe UI" panose="020B0502040204020203" pitchFamily="34" charset="0"/>
              </a:rPr>
              <a:t> and </a:t>
            </a:r>
            <a:r>
              <a:rPr lang="en-US" sz="1961" dirty="0" err="1">
                <a:solidFill>
                  <a:schemeClr val="accent1"/>
                </a:solidFill>
                <a:latin typeface="Segoe UI" panose="020B0502040204020203" pitchFamily="34" charset="0"/>
                <a:hlinkClick r:id="rId9">
                  <a:extLst>
                    <a:ext uri="{A12FA001-AC4F-418D-AE19-62706E023703}">
                      <ahyp:hlinkClr xmlns:ahyp="http://schemas.microsoft.com/office/drawing/2018/hyperlinkcolor" val="tx"/>
                    </a:ext>
                  </a:extLst>
                </a:hlinkClick>
              </a:rPr>
              <a:t>DatePicker</a:t>
            </a:r>
            <a:r>
              <a:rPr lang="en-US" sz="1961" dirty="0">
                <a:solidFill>
                  <a:schemeClr val="accent1"/>
                </a:solidFill>
                <a:latin typeface="Segoe UI" panose="020B0502040204020203" pitchFamily="34" charset="0"/>
              </a:rPr>
              <a:t>.</a:t>
            </a:r>
          </a:p>
          <a:p>
            <a:pPr algn="l">
              <a:buFont typeface="Arial" panose="020B0604020202020204" pitchFamily="34" charset="0"/>
              <a:buChar char="•"/>
            </a:pPr>
            <a:r>
              <a:rPr lang="en-US" sz="1961" b="1" dirty="0">
                <a:solidFill>
                  <a:schemeClr val="accent1"/>
                </a:solidFill>
                <a:latin typeface="Segoe UI" panose="020B0502040204020203" pitchFamily="34" charset="0"/>
              </a:rPr>
              <a:t>Dialog Boxes</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10">
                  <a:extLst>
                    <a:ext uri="{A12FA001-AC4F-418D-AE19-62706E023703}">
                      <ahyp:hlinkClr xmlns:ahyp="http://schemas.microsoft.com/office/drawing/2018/hyperlinkcolor" val="tx"/>
                    </a:ext>
                  </a:extLst>
                </a:hlinkClick>
              </a:rPr>
              <a:t>OpenFileDialog</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11">
                  <a:extLst>
                    <a:ext uri="{A12FA001-AC4F-418D-AE19-62706E023703}">
                      <ahyp:hlinkClr xmlns:ahyp="http://schemas.microsoft.com/office/drawing/2018/hyperlinkcolor" val="tx"/>
                    </a:ext>
                  </a:extLst>
                </a:hlinkClick>
              </a:rPr>
              <a:t>PrintDialog</a:t>
            </a:r>
            <a:r>
              <a:rPr lang="en-US" sz="1961" dirty="0">
                <a:solidFill>
                  <a:schemeClr val="accent1"/>
                </a:solidFill>
                <a:latin typeface="Segoe UI" panose="020B0502040204020203" pitchFamily="34" charset="0"/>
              </a:rPr>
              <a:t>, and </a:t>
            </a:r>
            <a:r>
              <a:rPr lang="en-US" sz="1961" dirty="0" err="1">
                <a:solidFill>
                  <a:schemeClr val="accent1"/>
                </a:solidFill>
                <a:latin typeface="Segoe UI" panose="020B0502040204020203" pitchFamily="34" charset="0"/>
                <a:hlinkClick r:id="rId12">
                  <a:extLst>
                    <a:ext uri="{A12FA001-AC4F-418D-AE19-62706E023703}">
                      <ahyp:hlinkClr xmlns:ahyp="http://schemas.microsoft.com/office/drawing/2018/hyperlinkcolor" val="tx"/>
                    </a:ext>
                  </a:extLst>
                </a:hlinkClick>
              </a:rPr>
              <a:t>SaveFileDialog</a:t>
            </a:r>
            <a:r>
              <a:rPr lang="en-US" sz="1961" dirty="0">
                <a:solidFill>
                  <a:schemeClr val="accent1"/>
                </a:solidFill>
                <a:latin typeface="Segoe UI" panose="020B0502040204020203" pitchFamily="34" charset="0"/>
              </a:rPr>
              <a:t>.</a:t>
            </a:r>
          </a:p>
          <a:p>
            <a:pPr algn="l">
              <a:buFont typeface="Arial" panose="020B0604020202020204" pitchFamily="34" charset="0"/>
              <a:buChar char="•"/>
            </a:pPr>
            <a:r>
              <a:rPr lang="en-US" sz="1961" b="1" dirty="0">
                <a:solidFill>
                  <a:schemeClr val="accent1"/>
                </a:solidFill>
                <a:latin typeface="Segoe UI" panose="020B0502040204020203" pitchFamily="34" charset="0"/>
              </a:rPr>
              <a:t>Digital Ink</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13">
                  <a:extLst>
                    <a:ext uri="{A12FA001-AC4F-418D-AE19-62706E023703}">
                      <ahyp:hlinkClr xmlns:ahyp="http://schemas.microsoft.com/office/drawing/2018/hyperlinkcolor" val="tx"/>
                    </a:ext>
                  </a:extLst>
                </a:hlinkClick>
              </a:rPr>
              <a:t>InkCanvas</a:t>
            </a:r>
            <a:r>
              <a:rPr lang="en-US" sz="1961" dirty="0">
                <a:solidFill>
                  <a:schemeClr val="accent1"/>
                </a:solidFill>
                <a:latin typeface="Segoe UI" panose="020B0502040204020203" pitchFamily="34" charset="0"/>
              </a:rPr>
              <a:t> and </a:t>
            </a:r>
            <a:r>
              <a:rPr lang="en-US" sz="1961" dirty="0" err="1">
                <a:solidFill>
                  <a:schemeClr val="accent1"/>
                </a:solidFill>
                <a:latin typeface="Segoe UI" panose="020B0502040204020203" pitchFamily="34" charset="0"/>
                <a:hlinkClick r:id="rId14">
                  <a:extLst>
                    <a:ext uri="{A12FA001-AC4F-418D-AE19-62706E023703}">
                      <ahyp:hlinkClr xmlns:ahyp="http://schemas.microsoft.com/office/drawing/2018/hyperlinkcolor" val="tx"/>
                    </a:ext>
                  </a:extLst>
                </a:hlinkClick>
              </a:rPr>
              <a:t>InkPresenter</a:t>
            </a:r>
            <a:r>
              <a:rPr lang="en-US" sz="1961" dirty="0">
                <a:solidFill>
                  <a:schemeClr val="accent1"/>
                </a:solidFill>
                <a:latin typeface="Segoe UI" panose="020B0502040204020203" pitchFamily="34" charset="0"/>
              </a:rPr>
              <a:t>.</a:t>
            </a:r>
          </a:p>
          <a:p>
            <a:pPr algn="l">
              <a:buFont typeface="Arial" panose="020B0604020202020204" pitchFamily="34" charset="0"/>
              <a:buChar char="•"/>
            </a:pPr>
            <a:r>
              <a:rPr lang="en-US" sz="1961" b="1" dirty="0">
                <a:solidFill>
                  <a:schemeClr val="accent1"/>
                </a:solidFill>
                <a:latin typeface="Segoe UI" panose="020B0502040204020203" pitchFamily="34" charset="0"/>
              </a:rPr>
              <a:t>Documents</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15">
                  <a:extLst>
                    <a:ext uri="{A12FA001-AC4F-418D-AE19-62706E023703}">
                      <ahyp:hlinkClr xmlns:ahyp="http://schemas.microsoft.com/office/drawing/2018/hyperlinkcolor" val="tx"/>
                    </a:ext>
                  </a:extLst>
                </a:hlinkClick>
              </a:rPr>
              <a:t>DocumentViewer</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16">
                  <a:extLst>
                    <a:ext uri="{A12FA001-AC4F-418D-AE19-62706E023703}">
                      <ahyp:hlinkClr xmlns:ahyp="http://schemas.microsoft.com/office/drawing/2018/hyperlinkcolor" val="tx"/>
                    </a:ext>
                  </a:extLst>
                </a:hlinkClick>
              </a:rPr>
              <a:t>FlowDocumentPageViewer</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17">
                  <a:extLst>
                    <a:ext uri="{A12FA001-AC4F-418D-AE19-62706E023703}">
                      <ahyp:hlinkClr xmlns:ahyp="http://schemas.microsoft.com/office/drawing/2018/hyperlinkcolor" val="tx"/>
                    </a:ext>
                  </a:extLst>
                </a:hlinkClick>
              </a:rPr>
              <a:t>FlowDocumentReader</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18">
                  <a:extLst>
                    <a:ext uri="{A12FA001-AC4F-418D-AE19-62706E023703}">
                      <ahyp:hlinkClr xmlns:ahyp="http://schemas.microsoft.com/office/drawing/2018/hyperlinkcolor" val="tx"/>
                    </a:ext>
                  </a:extLst>
                </a:hlinkClick>
              </a:rPr>
              <a:t>FlowDocumentScrollViewer</a:t>
            </a:r>
            <a:r>
              <a:rPr lang="en-US" sz="1961" dirty="0">
                <a:solidFill>
                  <a:schemeClr val="accent1"/>
                </a:solidFill>
                <a:latin typeface="Segoe UI" panose="020B0502040204020203" pitchFamily="34" charset="0"/>
              </a:rPr>
              <a:t>, and </a:t>
            </a:r>
            <a:r>
              <a:rPr lang="en-US" sz="1961" dirty="0" err="1">
                <a:solidFill>
                  <a:schemeClr val="accent1"/>
                </a:solidFill>
                <a:latin typeface="Segoe UI" panose="020B0502040204020203" pitchFamily="34" charset="0"/>
                <a:hlinkClick r:id="rId19">
                  <a:extLst>
                    <a:ext uri="{A12FA001-AC4F-418D-AE19-62706E023703}">
                      <ahyp:hlinkClr xmlns:ahyp="http://schemas.microsoft.com/office/drawing/2018/hyperlinkcolor" val="tx"/>
                    </a:ext>
                  </a:extLst>
                </a:hlinkClick>
              </a:rPr>
              <a:t>StickyNoteControl</a:t>
            </a:r>
            <a:r>
              <a:rPr lang="en-US" sz="1961" dirty="0">
                <a:solidFill>
                  <a:schemeClr val="accent1"/>
                </a:solidFill>
                <a:latin typeface="Segoe UI" panose="020B0502040204020203" pitchFamily="34" charset="0"/>
              </a:rPr>
              <a:t>.</a:t>
            </a:r>
          </a:p>
          <a:p>
            <a:pPr algn="l">
              <a:buFont typeface="Arial" panose="020B0604020202020204" pitchFamily="34" charset="0"/>
              <a:buChar char="•"/>
            </a:pPr>
            <a:r>
              <a:rPr lang="en-US" sz="1961" b="1" dirty="0">
                <a:solidFill>
                  <a:schemeClr val="accent1"/>
                </a:solidFill>
                <a:latin typeface="Segoe UI" panose="020B0502040204020203" pitchFamily="34" charset="0"/>
              </a:rPr>
              <a:t>Input</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20">
                  <a:extLst>
                    <a:ext uri="{A12FA001-AC4F-418D-AE19-62706E023703}">
                      <ahyp:hlinkClr xmlns:ahyp="http://schemas.microsoft.com/office/drawing/2018/hyperlinkcolor" val="tx"/>
                    </a:ext>
                  </a:extLst>
                </a:hlinkClick>
              </a:rPr>
              <a:t>TextBox</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21">
                  <a:extLst>
                    <a:ext uri="{A12FA001-AC4F-418D-AE19-62706E023703}">
                      <ahyp:hlinkClr xmlns:ahyp="http://schemas.microsoft.com/office/drawing/2018/hyperlinkcolor" val="tx"/>
                    </a:ext>
                  </a:extLst>
                </a:hlinkClick>
              </a:rPr>
              <a:t>RichTextBox</a:t>
            </a:r>
            <a:r>
              <a:rPr lang="en-US" sz="1961" dirty="0">
                <a:solidFill>
                  <a:schemeClr val="accent1"/>
                </a:solidFill>
                <a:latin typeface="Segoe UI" panose="020B0502040204020203" pitchFamily="34" charset="0"/>
              </a:rPr>
              <a:t>, and </a:t>
            </a:r>
            <a:r>
              <a:rPr lang="en-US" sz="1961" dirty="0" err="1">
                <a:solidFill>
                  <a:schemeClr val="accent1"/>
                </a:solidFill>
                <a:latin typeface="Segoe UI" panose="020B0502040204020203" pitchFamily="34" charset="0"/>
                <a:hlinkClick r:id="rId22">
                  <a:extLst>
                    <a:ext uri="{A12FA001-AC4F-418D-AE19-62706E023703}">
                      <ahyp:hlinkClr xmlns:ahyp="http://schemas.microsoft.com/office/drawing/2018/hyperlinkcolor" val="tx"/>
                    </a:ext>
                  </a:extLst>
                </a:hlinkClick>
              </a:rPr>
              <a:t>PasswordBox</a:t>
            </a:r>
            <a:r>
              <a:rPr lang="en-US" sz="1961" dirty="0">
                <a:solidFill>
                  <a:schemeClr val="accent1"/>
                </a:solidFill>
                <a:latin typeface="Segoe UI" panose="020B0502040204020203" pitchFamily="34" charset="0"/>
              </a:rPr>
              <a:t>.</a:t>
            </a:r>
          </a:p>
          <a:p>
            <a:pPr algn="l">
              <a:buFont typeface="Arial" panose="020B0604020202020204" pitchFamily="34" charset="0"/>
              <a:buChar char="•"/>
            </a:pPr>
            <a:r>
              <a:rPr lang="en-US" sz="1961" b="1" dirty="0">
                <a:solidFill>
                  <a:schemeClr val="accent1"/>
                </a:solidFill>
                <a:latin typeface="Segoe UI" panose="020B0502040204020203" pitchFamily="34" charset="0"/>
              </a:rPr>
              <a:t>Layout</a:t>
            </a:r>
            <a:r>
              <a:rPr lang="en-US" sz="1961" dirty="0">
                <a:solidFill>
                  <a:schemeClr val="accent1"/>
                </a:solidFill>
                <a:latin typeface="Segoe UI" panose="020B0502040204020203" pitchFamily="34" charset="0"/>
              </a:rPr>
              <a:t>: </a:t>
            </a:r>
            <a:r>
              <a:rPr lang="en-US" sz="1961" dirty="0">
                <a:solidFill>
                  <a:schemeClr val="accent1"/>
                </a:solidFill>
                <a:latin typeface="Segoe UI" panose="020B0502040204020203" pitchFamily="34" charset="0"/>
                <a:hlinkClick r:id="rId23">
                  <a:extLst>
                    <a:ext uri="{A12FA001-AC4F-418D-AE19-62706E023703}">
                      <ahyp:hlinkClr xmlns:ahyp="http://schemas.microsoft.com/office/drawing/2018/hyperlinkcolor" val="tx"/>
                    </a:ext>
                  </a:extLst>
                </a:hlinkClick>
              </a:rPr>
              <a:t>Border</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24">
                  <a:extLst>
                    <a:ext uri="{A12FA001-AC4F-418D-AE19-62706E023703}">
                      <ahyp:hlinkClr xmlns:ahyp="http://schemas.microsoft.com/office/drawing/2018/hyperlinkcolor" val="tx"/>
                    </a:ext>
                  </a:extLst>
                </a:hlinkClick>
              </a:rPr>
              <a:t>BulletDecorator</a:t>
            </a:r>
            <a:r>
              <a:rPr lang="en-US" sz="1961" dirty="0">
                <a:solidFill>
                  <a:schemeClr val="accent1"/>
                </a:solidFill>
                <a:latin typeface="Segoe UI" panose="020B0502040204020203" pitchFamily="34" charset="0"/>
              </a:rPr>
              <a:t>, </a:t>
            </a:r>
            <a:r>
              <a:rPr lang="en-US" sz="1961" dirty="0">
                <a:solidFill>
                  <a:schemeClr val="accent1"/>
                </a:solidFill>
                <a:latin typeface="Segoe UI" panose="020B0502040204020203" pitchFamily="34" charset="0"/>
                <a:hlinkClick r:id="rId25">
                  <a:extLst>
                    <a:ext uri="{A12FA001-AC4F-418D-AE19-62706E023703}">
                      <ahyp:hlinkClr xmlns:ahyp="http://schemas.microsoft.com/office/drawing/2018/hyperlinkcolor" val="tx"/>
                    </a:ext>
                  </a:extLst>
                </a:hlinkClick>
              </a:rPr>
              <a:t>Canvas</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26">
                  <a:extLst>
                    <a:ext uri="{A12FA001-AC4F-418D-AE19-62706E023703}">
                      <ahyp:hlinkClr xmlns:ahyp="http://schemas.microsoft.com/office/drawing/2018/hyperlinkcolor" val="tx"/>
                    </a:ext>
                  </a:extLst>
                </a:hlinkClick>
              </a:rPr>
              <a:t>DockPanel</a:t>
            </a:r>
            <a:r>
              <a:rPr lang="en-US" sz="1961" dirty="0">
                <a:solidFill>
                  <a:schemeClr val="accent1"/>
                </a:solidFill>
                <a:latin typeface="Segoe UI" panose="020B0502040204020203" pitchFamily="34" charset="0"/>
              </a:rPr>
              <a:t>, </a:t>
            </a:r>
            <a:r>
              <a:rPr lang="en-US" sz="1961" dirty="0">
                <a:solidFill>
                  <a:schemeClr val="accent1"/>
                </a:solidFill>
                <a:latin typeface="Segoe UI" panose="020B0502040204020203" pitchFamily="34" charset="0"/>
                <a:hlinkClick r:id="rId27">
                  <a:extLst>
                    <a:ext uri="{A12FA001-AC4F-418D-AE19-62706E023703}">
                      <ahyp:hlinkClr xmlns:ahyp="http://schemas.microsoft.com/office/drawing/2018/hyperlinkcolor" val="tx"/>
                    </a:ext>
                  </a:extLst>
                </a:hlinkClick>
              </a:rPr>
              <a:t>Expander</a:t>
            </a:r>
            <a:r>
              <a:rPr lang="en-US" sz="1961" dirty="0">
                <a:solidFill>
                  <a:schemeClr val="accent1"/>
                </a:solidFill>
                <a:latin typeface="Segoe UI" panose="020B0502040204020203" pitchFamily="34" charset="0"/>
              </a:rPr>
              <a:t>, </a:t>
            </a:r>
            <a:r>
              <a:rPr lang="en-US" sz="1961" dirty="0">
                <a:solidFill>
                  <a:schemeClr val="accent1"/>
                </a:solidFill>
                <a:latin typeface="Segoe UI" panose="020B0502040204020203" pitchFamily="34" charset="0"/>
                <a:hlinkClick r:id="rId28">
                  <a:extLst>
                    <a:ext uri="{A12FA001-AC4F-418D-AE19-62706E023703}">
                      <ahyp:hlinkClr xmlns:ahyp="http://schemas.microsoft.com/office/drawing/2018/hyperlinkcolor" val="tx"/>
                    </a:ext>
                  </a:extLst>
                </a:hlinkClick>
              </a:rPr>
              <a:t>Grid</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29">
                  <a:extLst>
                    <a:ext uri="{A12FA001-AC4F-418D-AE19-62706E023703}">
                      <ahyp:hlinkClr xmlns:ahyp="http://schemas.microsoft.com/office/drawing/2018/hyperlinkcolor" val="tx"/>
                    </a:ext>
                  </a:extLst>
                </a:hlinkClick>
              </a:rPr>
              <a:t>GridView</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30">
                  <a:extLst>
                    <a:ext uri="{A12FA001-AC4F-418D-AE19-62706E023703}">
                      <ahyp:hlinkClr xmlns:ahyp="http://schemas.microsoft.com/office/drawing/2018/hyperlinkcolor" val="tx"/>
                    </a:ext>
                  </a:extLst>
                </a:hlinkClick>
              </a:rPr>
              <a:t>GridSplitter</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31">
                  <a:extLst>
                    <a:ext uri="{A12FA001-AC4F-418D-AE19-62706E023703}">
                      <ahyp:hlinkClr xmlns:ahyp="http://schemas.microsoft.com/office/drawing/2018/hyperlinkcolor" val="tx"/>
                    </a:ext>
                  </a:extLst>
                </a:hlinkClick>
              </a:rPr>
              <a:t>GroupBox</a:t>
            </a:r>
            <a:r>
              <a:rPr lang="en-US" sz="1961" dirty="0">
                <a:solidFill>
                  <a:schemeClr val="accent1"/>
                </a:solidFill>
                <a:latin typeface="Segoe UI" panose="020B0502040204020203" pitchFamily="34" charset="0"/>
              </a:rPr>
              <a:t>, </a:t>
            </a:r>
            <a:r>
              <a:rPr lang="en-US" sz="1961" dirty="0">
                <a:solidFill>
                  <a:schemeClr val="accent1"/>
                </a:solidFill>
                <a:latin typeface="Segoe UI" panose="020B0502040204020203" pitchFamily="34" charset="0"/>
                <a:hlinkClick r:id="rId32">
                  <a:extLst>
                    <a:ext uri="{A12FA001-AC4F-418D-AE19-62706E023703}">
                      <ahyp:hlinkClr xmlns:ahyp="http://schemas.microsoft.com/office/drawing/2018/hyperlinkcolor" val="tx"/>
                    </a:ext>
                  </a:extLst>
                </a:hlinkClick>
              </a:rPr>
              <a:t>Panel</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33">
                  <a:extLst>
                    <a:ext uri="{A12FA001-AC4F-418D-AE19-62706E023703}">
                      <ahyp:hlinkClr xmlns:ahyp="http://schemas.microsoft.com/office/drawing/2018/hyperlinkcolor" val="tx"/>
                    </a:ext>
                  </a:extLst>
                </a:hlinkClick>
              </a:rPr>
              <a:t>ResizeGrip</a:t>
            </a:r>
            <a:r>
              <a:rPr lang="en-US" sz="1961" dirty="0">
                <a:solidFill>
                  <a:schemeClr val="accent1"/>
                </a:solidFill>
                <a:latin typeface="Segoe UI" panose="020B0502040204020203" pitchFamily="34" charset="0"/>
              </a:rPr>
              <a:t>, </a:t>
            </a:r>
            <a:r>
              <a:rPr lang="en-US" sz="1961" dirty="0">
                <a:solidFill>
                  <a:schemeClr val="accent1"/>
                </a:solidFill>
                <a:latin typeface="Segoe UI" panose="020B0502040204020203" pitchFamily="34" charset="0"/>
                <a:hlinkClick r:id="rId34">
                  <a:extLst>
                    <a:ext uri="{A12FA001-AC4F-418D-AE19-62706E023703}">
                      <ahyp:hlinkClr xmlns:ahyp="http://schemas.microsoft.com/office/drawing/2018/hyperlinkcolor" val="tx"/>
                    </a:ext>
                  </a:extLst>
                </a:hlinkClick>
              </a:rPr>
              <a:t>Separator</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35">
                  <a:extLst>
                    <a:ext uri="{A12FA001-AC4F-418D-AE19-62706E023703}">
                      <ahyp:hlinkClr xmlns:ahyp="http://schemas.microsoft.com/office/drawing/2018/hyperlinkcolor" val="tx"/>
                    </a:ext>
                  </a:extLst>
                </a:hlinkClick>
              </a:rPr>
              <a:t>ScrollBar</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36">
                  <a:extLst>
                    <a:ext uri="{A12FA001-AC4F-418D-AE19-62706E023703}">
                      <ahyp:hlinkClr xmlns:ahyp="http://schemas.microsoft.com/office/drawing/2018/hyperlinkcolor" val="tx"/>
                    </a:ext>
                  </a:extLst>
                </a:hlinkClick>
              </a:rPr>
              <a:t>ScrollViewer</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37">
                  <a:extLst>
                    <a:ext uri="{A12FA001-AC4F-418D-AE19-62706E023703}">
                      <ahyp:hlinkClr xmlns:ahyp="http://schemas.microsoft.com/office/drawing/2018/hyperlinkcolor" val="tx"/>
                    </a:ext>
                  </a:extLst>
                </a:hlinkClick>
              </a:rPr>
              <a:t>StackPanel</a:t>
            </a:r>
            <a:r>
              <a:rPr lang="en-US" sz="1961" dirty="0">
                <a:solidFill>
                  <a:schemeClr val="accent1"/>
                </a:solidFill>
                <a:latin typeface="Segoe UI" panose="020B0502040204020203" pitchFamily="34" charset="0"/>
              </a:rPr>
              <a:t>, </a:t>
            </a:r>
            <a:r>
              <a:rPr lang="en-US" sz="1961" dirty="0">
                <a:solidFill>
                  <a:schemeClr val="accent1"/>
                </a:solidFill>
                <a:latin typeface="Segoe UI" panose="020B0502040204020203" pitchFamily="34" charset="0"/>
                <a:hlinkClick r:id="rId38">
                  <a:extLst>
                    <a:ext uri="{A12FA001-AC4F-418D-AE19-62706E023703}">
                      <ahyp:hlinkClr xmlns:ahyp="http://schemas.microsoft.com/office/drawing/2018/hyperlinkcolor" val="tx"/>
                    </a:ext>
                  </a:extLst>
                </a:hlinkClick>
              </a:rPr>
              <a:t>Thumb</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39">
                  <a:extLst>
                    <a:ext uri="{A12FA001-AC4F-418D-AE19-62706E023703}">
                      <ahyp:hlinkClr xmlns:ahyp="http://schemas.microsoft.com/office/drawing/2018/hyperlinkcolor" val="tx"/>
                    </a:ext>
                  </a:extLst>
                </a:hlinkClick>
              </a:rPr>
              <a:t>Viewbox</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40">
                  <a:extLst>
                    <a:ext uri="{A12FA001-AC4F-418D-AE19-62706E023703}">
                      <ahyp:hlinkClr xmlns:ahyp="http://schemas.microsoft.com/office/drawing/2018/hyperlinkcolor" val="tx"/>
                    </a:ext>
                  </a:extLst>
                </a:hlinkClick>
              </a:rPr>
              <a:t>VirtualizingStackPanel</a:t>
            </a:r>
            <a:r>
              <a:rPr lang="en-US" sz="1961" dirty="0">
                <a:solidFill>
                  <a:schemeClr val="accent1"/>
                </a:solidFill>
                <a:latin typeface="Segoe UI" panose="020B0502040204020203" pitchFamily="34" charset="0"/>
              </a:rPr>
              <a:t>, </a:t>
            </a:r>
            <a:r>
              <a:rPr lang="en-US" sz="1961" dirty="0">
                <a:solidFill>
                  <a:schemeClr val="accent1"/>
                </a:solidFill>
                <a:latin typeface="Segoe UI" panose="020B0502040204020203" pitchFamily="34" charset="0"/>
                <a:hlinkClick r:id="rId41">
                  <a:extLst>
                    <a:ext uri="{A12FA001-AC4F-418D-AE19-62706E023703}">
                      <ahyp:hlinkClr xmlns:ahyp="http://schemas.microsoft.com/office/drawing/2018/hyperlinkcolor" val="tx"/>
                    </a:ext>
                  </a:extLst>
                </a:hlinkClick>
              </a:rPr>
              <a:t>Window</a:t>
            </a:r>
            <a:r>
              <a:rPr lang="en-US" sz="1961" dirty="0">
                <a:solidFill>
                  <a:schemeClr val="accent1"/>
                </a:solidFill>
                <a:latin typeface="Segoe UI" panose="020B0502040204020203" pitchFamily="34" charset="0"/>
              </a:rPr>
              <a:t>, and </a:t>
            </a:r>
            <a:r>
              <a:rPr lang="en-US" sz="1961" dirty="0" err="1">
                <a:solidFill>
                  <a:schemeClr val="accent1"/>
                </a:solidFill>
                <a:latin typeface="Segoe UI" panose="020B0502040204020203" pitchFamily="34" charset="0"/>
                <a:hlinkClick r:id="rId42">
                  <a:extLst>
                    <a:ext uri="{A12FA001-AC4F-418D-AE19-62706E023703}">
                      <ahyp:hlinkClr xmlns:ahyp="http://schemas.microsoft.com/office/drawing/2018/hyperlinkcolor" val="tx"/>
                    </a:ext>
                  </a:extLst>
                </a:hlinkClick>
              </a:rPr>
              <a:t>WrapPanel</a:t>
            </a:r>
            <a:r>
              <a:rPr lang="en-US" sz="1961" dirty="0">
                <a:solidFill>
                  <a:schemeClr val="accent1"/>
                </a:solidFill>
                <a:latin typeface="Segoe UI" panose="020B0502040204020203" pitchFamily="34" charset="0"/>
              </a:rPr>
              <a:t>.</a:t>
            </a:r>
          </a:p>
          <a:p>
            <a:pPr algn="l">
              <a:buFont typeface="Arial" panose="020B0604020202020204" pitchFamily="34" charset="0"/>
              <a:buChar char="•"/>
            </a:pPr>
            <a:r>
              <a:rPr lang="en-US" sz="1961" b="1" dirty="0">
                <a:solidFill>
                  <a:schemeClr val="accent1"/>
                </a:solidFill>
                <a:latin typeface="Segoe UI" panose="020B0502040204020203" pitchFamily="34" charset="0"/>
              </a:rPr>
              <a:t>Media</a:t>
            </a:r>
            <a:r>
              <a:rPr lang="en-US" sz="1961" dirty="0">
                <a:solidFill>
                  <a:schemeClr val="accent1"/>
                </a:solidFill>
                <a:latin typeface="Segoe UI" panose="020B0502040204020203" pitchFamily="34" charset="0"/>
              </a:rPr>
              <a:t>: </a:t>
            </a:r>
            <a:r>
              <a:rPr lang="en-US" sz="1961" dirty="0">
                <a:solidFill>
                  <a:schemeClr val="accent1"/>
                </a:solidFill>
                <a:latin typeface="Segoe UI" panose="020B0502040204020203" pitchFamily="34" charset="0"/>
                <a:hlinkClick r:id="rId43">
                  <a:extLst>
                    <a:ext uri="{A12FA001-AC4F-418D-AE19-62706E023703}">
                      <ahyp:hlinkClr xmlns:ahyp="http://schemas.microsoft.com/office/drawing/2018/hyperlinkcolor" val="tx"/>
                    </a:ext>
                  </a:extLst>
                </a:hlinkClick>
              </a:rPr>
              <a:t>Image</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44">
                  <a:extLst>
                    <a:ext uri="{A12FA001-AC4F-418D-AE19-62706E023703}">
                      <ahyp:hlinkClr xmlns:ahyp="http://schemas.microsoft.com/office/drawing/2018/hyperlinkcolor" val="tx"/>
                    </a:ext>
                  </a:extLst>
                </a:hlinkClick>
              </a:rPr>
              <a:t>MediaElement</a:t>
            </a:r>
            <a:r>
              <a:rPr lang="en-US" sz="1961" dirty="0">
                <a:solidFill>
                  <a:schemeClr val="accent1"/>
                </a:solidFill>
                <a:latin typeface="Segoe UI" panose="020B0502040204020203" pitchFamily="34" charset="0"/>
              </a:rPr>
              <a:t>, and </a:t>
            </a:r>
            <a:r>
              <a:rPr lang="en-US" sz="1961" dirty="0" err="1">
                <a:solidFill>
                  <a:schemeClr val="accent1"/>
                </a:solidFill>
                <a:latin typeface="Segoe UI" panose="020B0502040204020203" pitchFamily="34" charset="0"/>
                <a:hlinkClick r:id="rId45">
                  <a:extLst>
                    <a:ext uri="{A12FA001-AC4F-418D-AE19-62706E023703}">
                      <ahyp:hlinkClr xmlns:ahyp="http://schemas.microsoft.com/office/drawing/2018/hyperlinkcolor" val="tx"/>
                    </a:ext>
                  </a:extLst>
                </a:hlinkClick>
              </a:rPr>
              <a:t>SoundPlayerAction</a:t>
            </a:r>
            <a:r>
              <a:rPr lang="en-US" sz="1961" dirty="0">
                <a:solidFill>
                  <a:schemeClr val="accent1"/>
                </a:solidFill>
                <a:latin typeface="Segoe UI" panose="020B0502040204020203" pitchFamily="34" charset="0"/>
              </a:rPr>
              <a:t>.</a:t>
            </a:r>
          </a:p>
          <a:p>
            <a:pPr algn="l">
              <a:buFont typeface="Arial" panose="020B0604020202020204" pitchFamily="34" charset="0"/>
              <a:buChar char="•"/>
            </a:pPr>
            <a:r>
              <a:rPr lang="en-US" sz="1961" b="1" dirty="0">
                <a:solidFill>
                  <a:schemeClr val="accent1"/>
                </a:solidFill>
                <a:latin typeface="Segoe UI" panose="020B0502040204020203" pitchFamily="34" charset="0"/>
              </a:rPr>
              <a:t>Menus</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46">
                  <a:extLst>
                    <a:ext uri="{A12FA001-AC4F-418D-AE19-62706E023703}">
                      <ahyp:hlinkClr xmlns:ahyp="http://schemas.microsoft.com/office/drawing/2018/hyperlinkcolor" val="tx"/>
                    </a:ext>
                  </a:extLst>
                </a:hlinkClick>
              </a:rPr>
              <a:t>ContextMenu</a:t>
            </a:r>
            <a:r>
              <a:rPr lang="en-US" sz="1961" dirty="0">
                <a:solidFill>
                  <a:schemeClr val="accent1"/>
                </a:solidFill>
                <a:latin typeface="Segoe UI" panose="020B0502040204020203" pitchFamily="34" charset="0"/>
              </a:rPr>
              <a:t>, </a:t>
            </a:r>
            <a:r>
              <a:rPr lang="en-US" sz="1961" dirty="0">
                <a:solidFill>
                  <a:schemeClr val="accent1"/>
                </a:solidFill>
                <a:latin typeface="Segoe UI" panose="020B0502040204020203" pitchFamily="34" charset="0"/>
                <a:hlinkClick r:id="rId47">
                  <a:extLst>
                    <a:ext uri="{A12FA001-AC4F-418D-AE19-62706E023703}">
                      <ahyp:hlinkClr xmlns:ahyp="http://schemas.microsoft.com/office/drawing/2018/hyperlinkcolor" val="tx"/>
                    </a:ext>
                  </a:extLst>
                </a:hlinkClick>
              </a:rPr>
              <a:t>Menu</a:t>
            </a:r>
            <a:r>
              <a:rPr lang="en-US" sz="1961" dirty="0">
                <a:solidFill>
                  <a:schemeClr val="accent1"/>
                </a:solidFill>
                <a:latin typeface="Segoe UI" panose="020B0502040204020203" pitchFamily="34" charset="0"/>
              </a:rPr>
              <a:t>, and </a:t>
            </a:r>
            <a:r>
              <a:rPr lang="en-US" sz="1961" dirty="0" err="1">
                <a:solidFill>
                  <a:schemeClr val="accent1"/>
                </a:solidFill>
                <a:latin typeface="Segoe UI" panose="020B0502040204020203" pitchFamily="34" charset="0"/>
                <a:hlinkClick r:id="rId48">
                  <a:extLst>
                    <a:ext uri="{A12FA001-AC4F-418D-AE19-62706E023703}">
                      <ahyp:hlinkClr xmlns:ahyp="http://schemas.microsoft.com/office/drawing/2018/hyperlinkcolor" val="tx"/>
                    </a:ext>
                  </a:extLst>
                </a:hlinkClick>
              </a:rPr>
              <a:t>ToolBar</a:t>
            </a:r>
            <a:r>
              <a:rPr lang="en-US" sz="1961" dirty="0">
                <a:solidFill>
                  <a:schemeClr val="accent1"/>
                </a:solidFill>
                <a:latin typeface="Segoe UI" panose="020B0502040204020203" pitchFamily="34" charset="0"/>
              </a:rPr>
              <a:t>.</a:t>
            </a:r>
          </a:p>
          <a:p>
            <a:pPr algn="l">
              <a:buFont typeface="Arial" panose="020B0604020202020204" pitchFamily="34" charset="0"/>
              <a:buChar char="•"/>
            </a:pPr>
            <a:r>
              <a:rPr lang="en-US" sz="1961" b="1" dirty="0">
                <a:solidFill>
                  <a:schemeClr val="accent1"/>
                </a:solidFill>
                <a:latin typeface="Segoe UI" panose="020B0502040204020203" pitchFamily="34" charset="0"/>
              </a:rPr>
              <a:t>Navigation</a:t>
            </a:r>
            <a:r>
              <a:rPr lang="en-US" sz="1961" dirty="0">
                <a:solidFill>
                  <a:schemeClr val="accent1"/>
                </a:solidFill>
                <a:latin typeface="Segoe UI" panose="020B0502040204020203" pitchFamily="34" charset="0"/>
              </a:rPr>
              <a:t>: </a:t>
            </a:r>
            <a:r>
              <a:rPr lang="en-US" sz="1961" dirty="0">
                <a:solidFill>
                  <a:schemeClr val="accent1"/>
                </a:solidFill>
                <a:latin typeface="Segoe UI" panose="020B0502040204020203" pitchFamily="34" charset="0"/>
                <a:hlinkClick r:id="rId49">
                  <a:extLst>
                    <a:ext uri="{A12FA001-AC4F-418D-AE19-62706E023703}">
                      <ahyp:hlinkClr xmlns:ahyp="http://schemas.microsoft.com/office/drawing/2018/hyperlinkcolor" val="tx"/>
                    </a:ext>
                  </a:extLst>
                </a:hlinkClick>
              </a:rPr>
              <a:t>Frame</a:t>
            </a:r>
            <a:r>
              <a:rPr lang="en-US" sz="1961" dirty="0">
                <a:solidFill>
                  <a:schemeClr val="accent1"/>
                </a:solidFill>
                <a:latin typeface="Segoe UI" panose="020B0502040204020203" pitchFamily="34" charset="0"/>
              </a:rPr>
              <a:t>, </a:t>
            </a:r>
            <a:r>
              <a:rPr lang="en-US" sz="1961" dirty="0">
                <a:solidFill>
                  <a:schemeClr val="accent1"/>
                </a:solidFill>
                <a:latin typeface="Segoe UI" panose="020B0502040204020203" pitchFamily="34" charset="0"/>
                <a:hlinkClick r:id="rId50">
                  <a:extLst>
                    <a:ext uri="{A12FA001-AC4F-418D-AE19-62706E023703}">
                      <ahyp:hlinkClr xmlns:ahyp="http://schemas.microsoft.com/office/drawing/2018/hyperlinkcolor" val="tx"/>
                    </a:ext>
                  </a:extLst>
                </a:hlinkClick>
              </a:rPr>
              <a:t>Hyperlink</a:t>
            </a:r>
            <a:r>
              <a:rPr lang="en-US" sz="1961" dirty="0">
                <a:solidFill>
                  <a:schemeClr val="accent1"/>
                </a:solidFill>
                <a:latin typeface="Segoe UI" panose="020B0502040204020203" pitchFamily="34" charset="0"/>
              </a:rPr>
              <a:t>, </a:t>
            </a:r>
            <a:r>
              <a:rPr lang="en-US" sz="1961" dirty="0">
                <a:solidFill>
                  <a:schemeClr val="accent1"/>
                </a:solidFill>
                <a:latin typeface="Segoe UI" panose="020B0502040204020203" pitchFamily="34" charset="0"/>
                <a:hlinkClick r:id="rId51">
                  <a:extLst>
                    <a:ext uri="{A12FA001-AC4F-418D-AE19-62706E023703}">
                      <ahyp:hlinkClr xmlns:ahyp="http://schemas.microsoft.com/office/drawing/2018/hyperlinkcolor" val="tx"/>
                    </a:ext>
                  </a:extLst>
                </a:hlinkClick>
              </a:rPr>
              <a:t>Page</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52">
                  <a:extLst>
                    <a:ext uri="{A12FA001-AC4F-418D-AE19-62706E023703}">
                      <ahyp:hlinkClr xmlns:ahyp="http://schemas.microsoft.com/office/drawing/2018/hyperlinkcolor" val="tx"/>
                    </a:ext>
                  </a:extLst>
                </a:hlinkClick>
              </a:rPr>
              <a:t>NavigationWindow</a:t>
            </a:r>
            <a:r>
              <a:rPr lang="en-US" sz="1961" dirty="0">
                <a:solidFill>
                  <a:schemeClr val="accent1"/>
                </a:solidFill>
                <a:latin typeface="Segoe UI" panose="020B0502040204020203" pitchFamily="34" charset="0"/>
              </a:rPr>
              <a:t>, and </a:t>
            </a:r>
            <a:r>
              <a:rPr lang="en-US" sz="1961" dirty="0" err="1">
                <a:solidFill>
                  <a:schemeClr val="accent1"/>
                </a:solidFill>
                <a:latin typeface="Segoe UI" panose="020B0502040204020203" pitchFamily="34" charset="0"/>
                <a:hlinkClick r:id="rId53">
                  <a:extLst>
                    <a:ext uri="{A12FA001-AC4F-418D-AE19-62706E023703}">
                      <ahyp:hlinkClr xmlns:ahyp="http://schemas.microsoft.com/office/drawing/2018/hyperlinkcolor" val="tx"/>
                    </a:ext>
                  </a:extLst>
                </a:hlinkClick>
              </a:rPr>
              <a:t>TabControl</a:t>
            </a:r>
            <a:r>
              <a:rPr lang="en-US" sz="1961" dirty="0">
                <a:solidFill>
                  <a:schemeClr val="accent1"/>
                </a:solidFill>
                <a:latin typeface="Segoe UI" panose="020B0502040204020203" pitchFamily="34" charset="0"/>
              </a:rPr>
              <a:t>.</a:t>
            </a:r>
          </a:p>
          <a:p>
            <a:pPr algn="l">
              <a:buFont typeface="Arial" panose="020B0604020202020204" pitchFamily="34" charset="0"/>
              <a:buChar char="•"/>
            </a:pPr>
            <a:r>
              <a:rPr lang="en-US" sz="1961" b="1" dirty="0">
                <a:solidFill>
                  <a:schemeClr val="accent1"/>
                </a:solidFill>
                <a:latin typeface="Segoe UI" panose="020B0502040204020203" pitchFamily="34" charset="0"/>
              </a:rPr>
              <a:t>Selection</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54">
                  <a:extLst>
                    <a:ext uri="{A12FA001-AC4F-418D-AE19-62706E023703}">
                      <ahyp:hlinkClr xmlns:ahyp="http://schemas.microsoft.com/office/drawing/2018/hyperlinkcolor" val="tx"/>
                    </a:ext>
                  </a:extLst>
                </a:hlinkClick>
              </a:rPr>
              <a:t>CheckBox</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55">
                  <a:extLst>
                    <a:ext uri="{A12FA001-AC4F-418D-AE19-62706E023703}">
                      <ahyp:hlinkClr xmlns:ahyp="http://schemas.microsoft.com/office/drawing/2018/hyperlinkcolor" val="tx"/>
                    </a:ext>
                  </a:extLst>
                </a:hlinkClick>
              </a:rPr>
              <a:t>ComboBox</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56">
                  <a:extLst>
                    <a:ext uri="{A12FA001-AC4F-418D-AE19-62706E023703}">
                      <ahyp:hlinkClr xmlns:ahyp="http://schemas.microsoft.com/office/drawing/2018/hyperlinkcolor" val="tx"/>
                    </a:ext>
                  </a:extLst>
                </a:hlinkClick>
              </a:rPr>
              <a:t>ListBox</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57">
                  <a:extLst>
                    <a:ext uri="{A12FA001-AC4F-418D-AE19-62706E023703}">
                      <ahyp:hlinkClr xmlns:ahyp="http://schemas.microsoft.com/office/drawing/2018/hyperlinkcolor" val="tx"/>
                    </a:ext>
                  </a:extLst>
                </a:hlinkClick>
              </a:rPr>
              <a:t>RadioButton</a:t>
            </a:r>
            <a:r>
              <a:rPr lang="en-US" sz="1961" dirty="0">
                <a:solidFill>
                  <a:schemeClr val="accent1"/>
                </a:solidFill>
                <a:latin typeface="Segoe UI" panose="020B0502040204020203" pitchFamily="34" charset="0"/>
              </a:rPr>
              <a:t>, and </a:t>
            </a:r>
            <a:r>
              <a:rPr lang="en-US" sz="1961" dirty="0">
                <a:solidFill>
                  <a:schemeClr val="accent1"/>
                </a:solidFill>
                <a:latin typeface="Segoe UI" panose="020B0502040204020203" pitchFamily="34" charset="0"/>
                <a:hlinkClick r:id="rId58">
                  <a:extLst>
                    <a:ext uri="{A12FA001-AC4F-418D-AE19-62706E023703}">
                      <ahyp:hlinkClr xmlns:ahyp="http://schemas.microsoft.com/office/drawing/2018/hyperlinkcolor" val="tx"/>
                    </a:ext>
                  </a:extLst>
                </a:hlinkClick>
              </a:rPr>
              <a:t>Slider</a:t>
            </a:r>
            <a:r>
              <a:rPr lang="en-US" sz="1961" dirty="0">
                <a:solidFill>
                  <a:schemeClr val="accent1"/>
                </a:solidFill>
                <a:latin typeface="Segoe UI" panose="020B0502040204020203" pitchFamily="34" charset="0"/>
              </a:rPr>
              <a:t>.</a:t>
            </a:r>
          </a:p>
          <a:p>
            <a:pPr algn="l">
              <a:buFont typeface="Arial" panose="020B0604020202020204" pitchFamily="34" charset="0"/>
              <a:buChar char="•"/>
            </a:pPr>
            <a:r>
              <a:rPr lang="en-US" sz="1961" b="1" dirty="0">
                <a:solidFill>
                  <a:schemeClr val="accent1"/>
                </a:solidFill>
                <a:latin typeface="Segoe UI" panose="020B0502040204020203" pitchFamily="34" charset="0"/>
              </a:rPr>
              <a:t>User Information</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59">
                  <a:extLst>
                    <a:ext uri="{A12FA001-AC4F-418D-AE19-62706E023703}">
                      <ahyp:hlinkClr xmlns:ahyp="http://schemas.microsoft.com/office/drawing/2018/hyperlinkcolor" val="tx"/>
                    </a:ext>
                  </a:extLst>
                </a:hlinkClick>
              </a:rPr>
              <a:t>AccessText</a:t>
            </a:r>
            <a:r>
              <a:rPr lang="en-US" sz="1961" dirty="0">
                <a:solidFill>
                  <a:schemeClr val="accent1"/>
                </a:solidFill>
                <a:latin typeface="Segoe UI" panose="020B0502040204020203" pitchFamily="34" charset="0"/>
              </a:rPr>
              <a:t>, </a:t>
            </a:r>
            <a:r>
              <a:rPr lang="en-US" sz="1961" dirty="0">
                <a:solidFill>
                  <a:schemeClr val="accent1"/>
                </a:solidFill>
                <a:latin typeface="Segoe UI" panose="020B0502040204020203" pitchFamily="34" charset="0"/>
                <a:hlinkClick r:id="rId60">
                  <a:extLst>
                    <a:ext uri="{A12FA001-AC4F-418D-AE19-62706E023703}">
                      <ahyp:hlinkClr xmlns:ahyp="http://schemas.microsoft.com/office/drawing/2018/hyperlinkcolor" val="tx"/>
                    </a:ext>
                  </a:extLst>
                </a:hlinkClick>
              </a:rPr>
              <a:t>Label</a:t>
            </a:r>
            <a:r>
              <a:rPr lang="en-US" sz="1961" dirty="0">
                <a:solidFill>
                  <a:schemeClr val="accent1"/>
                </a:solidFill>
                <a:latin typeface="Segoe UI" panose="020B0502040204020203" pitchFamily="34" charset="0"/>
              </a:rPr>
              <a:t>, </a:t>
            </a:r>
            <a:r>
              <a:rPr lang="en-US" sz="1961" dirty="0">
                <a:solidFill>
                  <a:schemeClr val="accent1"/>
                </a:solidFill>
                <a:latin typeface="Segoe UI" panose="020B0502040204020203" pitchFamily="34" charset="0"/>
                <a:hlinkClick r:id="rId61">
                  <a:extLst>
                    <a:ext uri="{A12FA001-AC4F-418D-AE19-62706E023703}">
                      <ahyp:hlinkClr xmlns:ahyp="http://schemas.microsoft.com/office/drawing/2018/hyperlinkcolor" val="tx"/>
                    </a:ext>
                  </a:extLst>
                </a:hlinkClick>
              </a:rPr>
              <a:t>Popup</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62">
                  <a:extLst>
                    <a:ext uri="{A12FA001-AC4F-418D-AE19-62706E023703}">
                      <ahyp:hlinkClr xmlns:ahyp="http://schemas.microsoft.com/office/drawing/2018/hyperlinkcolor" val="tx"/>
                    </a:ext>
                  </a:extLst>
                </a:hlinkClick>
              </a:rPr>
              <a:t>ProgressBar</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63">
                  <a:extLst>
                    <a:ext uri="{A12FA001-AC4F-418D-AE19-62706E023703}">
                      <ahyp:hlinkClr xmlns:ahyp="http://schemas.microsoft.com/office/drawing/2018/hyperlinkcolor" val="tx"/>
                    </a:ext>
                  </a:extLst>
                </a:hlinkClick>
              </a:rPr>
              <a:t>StatusBar</a:t>
            </a:r>
            <a:r>
              <a:rPr lang="en-US" sz="1961" dirty="0">
                <a:solidFill>
                  <a:schemeClr val="accent1"/>
                </a:solidFill>
                <a:latin typeface="Segoe UI" panose="020B0502040204020203" pitchFamily="34" charset="0"/>
              </a:rPr>
              <a:t>, </a:t>
            </a:r>
            <a:r>
              <a:rPr lang="en-US" sz="1961" dirty="0" err="1">
                <a:solidFill>
                  <a:schemeClr val="accent1"/>
                </a:solidFill>
                <a:latin typeface="Segoe UI" panose="020B0502040204020203" pitchFamily="34" charset="0"/>
                <a:hlinkClick r:id="rId64">
                  <a:extLst>
                    <a:ext uri="{A12FA001-AC4F-418D-AE19-62706E023703}">
                      <ahyp:hlinkClr xmlns:ahyp="http://schemas.microsoft.com/office/drawing/2018/hyperlinkcolor" val="tx"/>
                    </a:ext>
                  </a:extLst>
                </a:hlinkClick>
              </a:rPr>
              <a:t>TextBlock</a:t>
            </a:r>
            <a:r>
              <a:rPr lang="en-US" sz="1961" dirty="0">
                <a:solidFill>
                  <a:schemeClr val="accent1"/>
                </a:solidFill>
                <a:latin typeface="Segoe UI" panose="020B0502040204020203" pitchFamily="34" charset="0"/>
              </a:rPr>
              <a:t>, and </a:t>
            </a:r>
            <a:r>
              <a:rPr lang="en-US" sz="1961" dirty="0">
                <a:solidFill>
                  <a:schemeClr val="accent1"/>
                </a:solidFill>
                <a:latin typeface="Segoe UI" panose="020B0502040204020203" pitchFamily="34" charset="0"/>
                <a:hlinkClick r:id="rId65">
                  <a:extLst>
                    <a:ext uri="{A12FA001-AC4F-418D-AE19-62706E023703}">
                      <ahyp:hlinkClr xmlns:ahyp="http://schemas.microsoft.com/office/drawing/2018/hyperlinkcolor" val="tx"/>
                    </a:ext>
                  </a:extLst>
                </a:hlinkClick>
              </a:rPr>
              <a:t>ToolTip</a:t>
            </a:r>
            <a:r>
              <a:rPr lang="en-US" sz="1961" dirty="0">
                <a:solidFill>
                  <a:schemeClr val="accent1"/>
                </a:solidFill>
                <a:latin typeface="Segoe UI" panose="020B0502040204020203" pitchFamily="34" charset="0"/>
              </a:rPr>
              <a:t>.</a:t>
            </a:r>
          </a:p>
        </p:txBody>
      </p:sp>
      <p:sp>
        <p:nvSpPr>
          <p:cNvPr id="3" name="Title 2">
            <a:extLst>
              <a:ext uri="{FF2B5EF4-FFF2-40B4-BE49-F238E27FC236}">
                <a16:creationId xmlns:a16="http://schemas.microsoft.com/office/drawing/2014/main" id="{C80E329B-5DA6-D52D-EC17-F18879B86FBE}"/>
              </a:ext>
            </a:extLst>
          </p:cNvPr>
          <p:cNvSpPr>
            <a:spLocks noGrp="1"/>
          </p:cNvSpPr>
          <p:nvPr>
            <p:ph type="title"/>
          </p:nvPr>
        </p:nvSpPr>
        <p:spPr/>
        <p:txBody>
          <a:bodyPr/>
          <a:lstStyle/>
          <a:p>
            <a:r>
              <a:rPr lang="en-US" dirty="0"/>
              <a:t>Built-In Controls</a:t>
            </a:r>
          </a:p>
        </p:txBody>
      </p:sp>
    </p:spTree>
    <p:extLst>
      <p:ext uri="{BB962C8B-B14F-4D97-AF65-F5344CB8AC3E}">
        <p14:creationId xmlns:p14="http://schemas.microsoft.com/office/powerpoint/2010/main" val="41414928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DD12379-1512-4615-BD51-71E1FE72458A}"/>
              </a:ext>
            </a:extLst>
          </p:cNvPr>
          <p:cNvGrpSpPr/>
          <p:nvPr/>
        </p:nvGrpSpPr>
        <p:grpSpPr>
          <a:xfrm>
            <a:off x="1181101" y="1325066"/>
            <a:ext cx="3373620" cy="4773603"/>
            <a:chOff x="1310177" y="1733467"/>
            <a:chExt cx="3374098" cy="4774280"/>
          </a:xfrm>
        </p:grpSpPr>
        <p:grpSp>
          <p:nvGrpSpPr>
            <p:cNvPr id="6" name="Group 5">
              <a:extLst>
                <a:ext uri="{FF2B5EF4-FFF2-40B4-BE49-F238E27FC236}">
                  <a16:creationId xmlns:a16="http://schemas.microsoft.com/office/drawing/2014/main" id="{CBC5E20B-6B96-45E5-8207-931D51111DCC}"/>
                </a:ext>
              </a:extLst>
            </p:cNvPr>
            <p:cNvGrpSpPr/>
            <p:nvPr/>
          </p:nvGrpSpPr>
          <p:grpSpPr>
            <a:xfrm>
              <a:off x="1310177" y="1733467"/>
              <a:ext cx="3374098" cy="4774280"/>
              <a:chOff x="1719261" y="1582078"/>
              <a:chExt cx="2869373" cy="3945389"/>
            </a:xfrm>
          </p:grpSpPr>
          <p:sp>
            <p:nvSpPr>
              <p:cNvPr id="13" name="Rectangle 12">
                <a:extLst>
                  <a:ext uri="{FF2B5EF4-FFF2-40B4-BE49-F238E27FC236}">
                    <a16:creationId xmlns:a16="http://schemas.microsoft.com/office/drawing/2014/main" id="{04AECEB5-4487-4F87-8AC2-340EEF2FDD4D}"/>
                  </a:ext>
                </a:extLst>
              </p:cNvPr>
              <p:cNvSpPr/>
              <p:nvPr/>
            </p:nvSpPr>
            <p:spPr bwMode="auto">
              <a:xfrm>
                <a:off x="1719261" y="1582078"/>
                <a:ext cx="2869373" cy="3945389"/>
              </a:xfrm>
              <a:prstGeom prst="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179188" tIns="143350" rIns="179188" bIns="143350" numCol="1" rtlCol="0" anchor="t" anchorCtr="0" compatLnSpc="1">
                <a:prstTxWarp prst="textNoShape">
                  <a:avLst/>
                </a:prstTxWarp>
              </a:bodyPr>
              <a:lstStyle/>
              <a:p>
                <a:pPr algn="ctr" defTabSz="894115">
                  <a:lnSpc>
                    <a:spcPct val="90000"/>
                  </a:lnSpc>
                </a:pPr>
                <a:r>
                  <a:rPr lang="en-US" sz="3600" kern="0" dirty="0">
                    <a:gradFill>
                      <a:gsLst>
                        <a:gs pos="14679">
                          <a:srgbClr val="FFFFFF"/>
                        </a:gs>
                        <a:gs pos="38000">
                          <a:srgbClr val="FFFFFF"/>
                        </a:gs>
                      </a:gsLst>
                      <a:lin ang="5400000" scaled="1"/>
                    </a:gradFill>
                    <a:latin typeface="Segoe UI Light"/>
                  </a:rPr>
                  <a:t> </a:t>
                </a:r>
              </a:p>
            </p:txBody>
          </p:sp>
          <p:sp>
            <p:nvSpPr>
              <p:cNvPr id="14" name="TextBox 13">
                <a:extLst>
                  <a:ext uri="{FF2B5EF4-FFF2-40B4-BE49-F238E27FC236}">
                    <a16:creationId xmlns:a16="http://schemas.microsoft.com/office/drawing/2014/main" id="{F2A1AE14-C610-42EB-9650-431FAA0A95EC}"/>
                  </a:ext>
                </a:extLst>
              </p:cNvPr>
              <p:cNvSpPr txBox="1"/>
              <p:nvPr/>
            </p:nvSpPr>
            <p:spPr>
              <a:xfrm>
                <a:off x="1719261" y="1582078"/>
                <a:ext cx="2869373" cy="627676"/>
              </a:xfrm>
              <a:prstGeom prst="rect">
                <a:avLst/>
              </a:prstGeom>
            </p:spPr>
            <p:style>
              <a:lnRef idx="3">
                <a:schemeClr val="lt1"/>
              </a:lnRef>
              <a:fillRef idx="1">
                <a:schemeClr val="accent5"/>
              </a:fillRef>
              <a:effectRef idx="1">
                <a:schemeClr val="accent5"/>
              </a:effectRef>
              <a:fontRef idx="minor">
                <a:schemeClr val="lt1"/>
              </a:fontRef>
            </p:style>
            <p:txBody>
              <a:bodyPr wrap="square" lIns="179188" tIns="143350" rIns="179188" bIns="143350" rtlCol="0" anchor="ctr">
                <a:noAutofit/>
              </a:bodyPr>
              <a:lstStyle/>
              <a:p>
                <a:pPr algn="ctr" defTabSz="895710">
                  <a:lnSpc>
                    <a:spcPct val="90000"/>
                  </a:lnSpc>
                </a:pPr>
                <a:r>
                  <a:rPr lang="en-US" sz="2800" b="1" kern="0" dirty="0">
                    <a:gradFill>
                      <a:gsLst>
                        <a:gs pos="1250">
                          <a:srgbClr val="FFFFFF"/>
                        </a:gs>
                        <a:gs pos="100000">
                          <a:srgbClr val="FFFFFF"/>
                        </a:gs>
                      </a:gsLst>
                      <a:lin ang="5400000" scaled="0"/>
                    </a:gradFill>
                    <a:latin typeface="Calibri" panose="020F0502020204030204"/>
                    <a:cs typeface="Segoe UI Semibold" panose="020B0702040204020203" pitchFamily="34" charset="0"/>
                  </a:rPr>
                  <a:t>.NET FRAMEWORK</a:t>
                </a:r>
              </a:p>
            </p:txBody>
          </p:sp>
        </p:grpSp>
        <p:sp>
          <p:nvSpPr>
            <p:cNvPr id="7" name="TextBox 6">
              <a:extLst>
                <a:ext uri="{FF2B5EF4-FFF2-40B4-BE49-F238E27FC236}">
                  <a16:creationId xmlns:a16="http://schemas.microsoft.com/office/drawing/2014/main" id="{4AD4B11F-D812-4EFC-923F-AF3DC92B95B2}"/>
                </a:ext>
              </a:extLst>
            </p:cNvPr>
            <p:cNvSpPr txBox="1"/>
            <p:nvPr/>
          </p:nvSpPr>
          <p:spPr>
            <a:xfrm>
              <a:off x="1413995" y="5289985"/>
              <a:ext cx="3166462" cy="674820"/>
            </a:xfrm>
            <a:prstGeom prst="rect">
              <a:avLst/>
            </a:prstGeom>
          </p:spPr>
          <p:style>
            <a:lnRef idx="3">
              <a:schemeClr val="lt1"/>
            </a:lnRef>
            <a:fillRef idx="1">
              <a:schemeClr val="accent5"/>
            </a:fillRef>
            <a:effectRef idx="1">
              <a:schemeClr val="accent5"/>
            </a:effectRef>
            <a:fontRef idx="minor">
              <a:schemeClr val="lt1"/>
            </a:fontRef>
          </p:style>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.NET Framework BCL</a:t>
              </a:r>
            </a:p>
          </p:txBody>
        </p:sp>
        <p:grpSp>
          <p:nvGrpSpPr>
            <p:cNvPr id="8" name="Group 7">
              <a:extLst>
                <a:ext uri="{FF2B5EF4-FFF2-40B4-BE49-F238E27FC236}">
                  <a16:creationId xmlns:a16="http://schemas.microsoft.com/office/drawing/2014/main" id="{189B22EB-EE39-417B-AC7C-69C9F3613038}"/>
                </a:ext>
              </a:extLst>
            </p:cNvPr>
            <p:cNvGrpSpPr/>
            <p:nvPr/>
          </p:nvGrpSpPr>
          <p:grpSpPr>
            <a:xfrm>
              <a:off x="1413995" y="2891191"/>
              <a:ext cx="3166462" cy="1531408"/>
              <a:chOff x="1188720" y="2356171"/>
              <a:chExt cx="2788920" cy="1348815"/>
            </a:xfrm>
          </p:grpSpPr>
          <p:sp>
            <p:nvSpPr>
              <p:cNvPr id="9" name="TextBox 8">
                <a:extLst>
                  <a:ext uri="{FF2B5EF4-FFF2-40B4-BE49-F238E27FC236}">
                    <a16:creationId xmlns:a16="http://schemas.microsoft.com/office/drawing/2014/main" id="{0DC5C65F-F868-4024-8D5B-9AC4736D27A8}"/>
                  </a:ext>
                </a:extLst>
              </p:cNvPr>
              <p:cNvSpPr txBox="1"/>
              <p:nvPr/>
            </p:nvSpPr>
            <p:spPr>
              <a:xfrm>
                <a:off x="1897380" y="3110626"/>
                <a:ext cx="1371600" cy="594360"/>
              </a:xfrm>
              <a:prstGeom prst="rect">
                <a:avLst/>
              </a:prstGeom>
            </p:spPr>
            <p:style>
              <a:lnRef idx="3">
                <a:schemeClr val="lt1"/>
              </a:lnRef>
              <a:fillRef idx="1">
                <a:schemeClr val="accent5"/>
              </a:fillRef>
              <a:effectRef idx="1">
                <a:schemeClr val="accent5"/>
              </a:effectRef>
              <a:fontRef idx="minor">
                <a:schemeClr val="lt1"/>
              </a:fontRef>
            </p:style>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ASP.NET</a:t>
                </a:r>
              </a:p>
            </p:txBody>
          </p:sp>
          <p:grpSp>
            <p:nvGrpSpPr>
              <p:cNvPr id="10" name="Group 9">
                <a:extLst>
                  <a:ext uri="{FF2B5EF4-FFF2-40B4-BE49-F238E27FC236}">
                    <a16:creationId xmlns:a16="http://schemas.microsoft.com/office/drawing/2014/main" id="{E9432204-AACD-4926-B907-B5A9FD3F5BF8}"/>
                  </a:ext>
                </a:extLst>
              </p:cNvPr>
              <p:cNvGrpSpPr/>
              <p:nvPr/>
            </p:nvGrpSpPr>
            <p:grpSpPr>
              <a:xfrm>
                <a:off x="1188720" y="2356171"/>
                <a:ext cx="2788920" cy="594360"/>
                <a:chOff x="1645920" y="2384389"/>
                <a:chExt cx="2417064" cy="594360"/>
              </a:xfrm>
            </p:grpSpPr>
            <p:sp>
              <p:nvSpPr>
                <p:cNvPr id="11" name="TextBox 10">
                  <a:extLst>
                    <a:ext uri="{FF2B5EF4-FFF2-40B4-BE49-F238E27FC236}">
                      <a16:creationId xmlns:a16="http://schemas.microsoft.com/office/drawing/2014/main" id="{DD6430A7-BD75-4421-A2DA-4DC717E4F599}"/>
                    </a:ext>
                  </a:extLst>
                </p:cNvPr>
                <p:cNvSpPr txBox="1"/>
                <p:nvPr/>
              </p:nvSpPr>
              <p:spPr>
                <a:xfrm>
                  <a:off x="2874264" y="2384389"/>
                  <a:ext cx="1188720" cy="594360"/>
                </a:xfrm>
                <a:prstGeom prst="rect">
                  <a:avLst/>
                </a:prstGeom>
              </p:spPr>
              <p:style>
                <a:lnRef idx="3">
                  <a:schemeClr val="lt1"/>
                </a:lnRef>
                <a:fillRef idx="1">
                  <a:schemeClr val="accent5"/>
                </a:fillRef>
                <a:effectRef idx="1">
                  <a:schemeClr val="accent5"/>
                </a:effectRef>
                <a:fontRef idx="minor">
                  <a:schemeClr val="lt1"/>
                </a:fontRef>
              </p:style>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Windows Forms</a:t>
                  </a:r>
                </a:p>
              </p:txBody>
            </p:sp>
            <p:sp>
              <p:nvSpPr>
                <p:cNvPr id="12" name="TextBox 11">
                  <a:extLst>
                    <a:ext uri="{FF2B5EF4-FFF2-40B4-BE49-F238E27FC236}">
                      <a16:creationId xmlns:a16="http://schemas.microsoft.com/office/drawing/2014/main" id="{1458C4F9-CBE7-4200-A95F-DBE875C92BC1}"/>
                    </a:ext>
                  </a:extLst>
                </p:cNvPr>
                <p:cNvSpPr txBox="1"/>
                <p:nvPr/>
              </p:nvSpPr>
              <p:spPr>
                <a:xfrm>
                  <a:off x="1645920" y="2384389"/>
                  <a:ext cx="1188720" cy="594360"/>
                </a:xfrm>
                <a:prstGeom prst="rect">
                  <a:avLst/>
                </a:prstGeom>
              </p:spPr>
              <p:style>
                <a:lnRef idx="3">
                  <a:schemeClr val="lt1"/>
                </a:lnRef>
                <a:fillRef idx="1">
                  <a:schemeClr val="accent5"/>
                </a:fillRef>
                <a:effectRef idx="1">
                  <a:schemeClr val="accent5"/>
                </a:effectRef>
                <a:fontRef idx="minor">
                  <a:schemeClr val="lt1"/>
                </a:fontRef>
              </p:style>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WPF</a:t>
                  </a:r>
                </a:p>
              </p:txBody>
            </p:sp>
          </p:grpSp>
        </p:grpSp>
      </p:grpSp>
      <p:grpSp>
        <p:nvGrpSpPr>
          <p:cNvPr id="15" name="Group 14">
            <a:extLst>
              <a:ext uri="{FF2B5EF4-FFF2-40B4-BE49-F238E27FC236}">
                <a16:creationId xmlns:a16="http://schemas.microsoft.com/office/drawing/2014/main" id="{7EE5786B-9690-4D97-921B-2F9E4DD434BE}"/>
              </a:ext>
            </a:extLst>
          </p:cNvPr>
          <p:cNvGrpSpPr/>
          <p:nvPr/>
        </p:nvGrpSpPr>
        <p:grpSpPr>
          <a:xfrm>
            <a:off x="4835866" y="1325066"/>
            <a:ext cx="3373620" cy="4773603"/>
            <a:chOff x="4965461" y="1733467"/>
            <a:chExt cx="3374098" cy="4774280"/>
          </a:xfrm>
        </p:grpSpPr>
        <p:grpSp>
          <p:nvGrpSpPr>
            <p:cNvPr id="16" name="Group 15">
              <a:extLst>
                <a:ext uri="{FF2B5EF4-FFF2-40B4-BE49-F238E27FC236}">
                  <a16:creationId xmlns:a16="http://schemas.microsoft.com/office/drawing/2014/main" id="{0DE048FA-2520-448B-936E-036B34901F0B}"/>
                </a:ext>
              </a:extLst>
            </p:cNvPr>
            <p:cNvGrpSpPr/>
            <p:nvPr/>
          </p:nvGrpSpPr>
          <p:grpSpPr>
            <a:xfrm>
              <a:off x="4965461" y="1733467"/>
              <a:ext cx="3374098" cy="4774280"/>
              <a:chOff x="4604403" y="1582077"/>
              <a:chExt cx="3013825" cy="3945389"/>
            </a:xfrm>
          </p:grpSpPr>
          <p:sp>
            <p:nvSpPr>
              <p:cNvPr id="21" name="Rectangle 20">
                <a:extLst>
                  <a:ext uri="{FF2B5EF4-FFF2-40B4-BE49-F238E27FC236}">
                    <a16:creationId xmlns:a16="http://schemas.microsoft.com/office/drawing/2014/main" id="{96483A0D-13F4-4648-B5E1-A0EE559FF0B5}"/>
                  </a:ext>
                </a:extLst>
              </p:cNvPr>
              <p:cNvSpPr/>
              <p:nvPr/>
            </p:nvSpPr>
            <p:spPr bwMode="auto">
              <a:xfrm>
                <a:off x="4604403" y="1582077"/>
                <a:ext cx="3013825" cy="3945389"/>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79188" tIns="143350" rIns="179188" bIns="143350" numCol="1" rtlCol="0" anchor="t" anchorCtr="0" compatLnSpc="1">
                <a:prstTxWarp prst="textNoShape">
                  <a:avLst/>
                </a:prstTxWarp>
              </a:bodyPr>
              <a:lstStyle/>
              <a:p>
                <a:pPr algn="ctr" defTabSz="894115">
                  <a:lnSpc>
                    <a:spcPct val="90000"/>
                  </a:lnSpc>
                </a:pPr>
                <a:r>
                  <a:rPr lang="en-US" sz="3600" kern="0" dirty="0">
                    <a:gradFill>
                      <a:gsLst>
                        <a:gs pos="14679">
                          <a:srgbClr val="FFFFFF"/>
                        </a:gs>
                        <a:gs pos="38000">
                          <a:srgbClr val="FFFFFF"/>
                        </a:gs>
                      </a:gsLst>
                      <a:lin ang="5400000" scaled="1"/>
                    </a:gradFill>
                    <a:latin typeface="Segoe UI Light"/>
                  </a:rPr>
                  <a:t> </a:t>
                </a:r>
              </a:p>
            </p:txBody>
          </p:sp>
          <p:sp>
            <p:nvSpPr>
              <p:cNvPr id="22" name="TextBox 21">
                <a:extLst>
                  <a:ext uri="{FF2B5EF4-FFF2-40B4-BE49-F238E27FC236}">
                    <a16:creationId xmlns:a16="http://schemas.microsoft.com/office/drawing/2014/main" id="{651F1A08-D1F7-42B6-8F39-DABCB5E66489}"/>
                  </a:ext>
                </a:extLst>
              </p:cNvPr>
              <p:cNvSpPr txBox="1"/>
              <p:nvPr/>
            </p:nvSpPr>
            <p:spPr>
              <a:xfrm>
                <a:off x="4604403" y="1582077"/>
                <a:ext cx="3013825" cy="62767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179188" tIns="143350" rIns="179188" bIns="143350"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1218278"/>
                <a:r>
                  <a:rPr lang="en-US" sz="2800" b="1" dirty="0">
                    <a:latin typeface="Calibri" panose="020F0502020204030204"/>
                  </a:rPr>
                  <a:t>.NET Core</a:t>
                </a:r>
              </a:p>
            </p:txBody>
          </p:sp>
        </p:grpSp>
        <p:sp>
          <p:nvSpPr>
            <p:cNvPr id="17" name="TextBox 16">
              <a:extLst>
                <a:ext uri="{FF2B5EF4-FFF2-40B4-BE49-F238E27FC236}">
                  <a16:creationId xmlns:a16="http://schemas.microsoft.com/office/drawing/2014/main" id="{AAC1F1EF-3127-4857-B98A-7A5D252EEB9E}"/>
                </a:ext>
              </a:extLst>
            </p:cNvPr>
            <p:cNvSpPr txBox="1"/>
            <p:nvPr/>
          </p:nvSpPr>
          <p:spPr>
            <a:xfrm>
              <a:off x="5069279" y="5289985"/>
              <a:ext cx="3166462" cy="6748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 .NET Core BCL</a:t>
              </a:r>
            </a:p>
          </p:txBody>
        </p:sp>
        <p:grpSp>
          <p:nvGrpSpPr>
            <p:cNvPr id="18" name="Group 17">
              <a:extLst>
                <a:ext uri="{FF2B5EF4-FFF2-40B4-BE49-F238E27FC236}">
                  <a16:creationId xmlns:a16="http://schemas.microsoft.com/office/drawing/2014/main" id="{FD51ADC0-A381-4B6D-8B35-BB6CFFDDE6E3}"/>
                </a:ext>
              </a:extLst>
            </p:cNvPr>
            <p:cNvGrpSpPr/>
            <p:nvPr/>
          </p:nvGrpSpPr>
          <p:grpSpPr>
            <a:xfrm>
              <a:off x="5069279" y="2877579"/>
              <a:ext cx="3107452" cy="675550"/>
              <a:chOff x="4206241" y="2090831"/>
              <a:chExt cx="2736946" cy="595003"/>
            </a:xfrm>
          </p:grpSpPr>
          <p:sp>
            <p:nvSpPr>
              <p:cNvPr id="19" name="TextBox 18">
                <a:extLst>
                  <a:ext uri="{FF2B5EF4-FFF2-40B4-BE49-F238E27FC236}">
                    <a16:creationId xmlns:a16="http://schemas.microsoft.com/office/drawing/2014/main" id="{69414D0C-B3F6-4206-90D2-5EAAEEB12682}"/>
                  </a:ext>
                </a:extLst>
              </p:cNvPr>
              <p:cNvSpPr txBox="1"/>
              <p:nvPr/>
            </p:nvSpPr>
            <p:spPr>
              <a:xfrm>
                <a:off x="5652825" y="2090831"/>
                <a:ext cx="1290362" cy="59500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UWP</a:t>
                </a:r>
              </a:p>
            </p:txBody>
          </p:sp>
          <p:sp>
            <p:nvSpPr>
              <p:cNvPr id="20" name="TextBox 19">
                <a:extLst>
                  <a:ext uri="{FF2B5EF4-FFF2-40B4-BE49-F238E27FC236}">
                    <a16:creationId xmlns:a16="http://schemas.microsoft.com/office/drawing/2014/main" id="{4CA9DB86-07D5-41D0-9689-60555F93B75F}"/>
                  </a:ext>
                </a:extLst>
              </p:cNvPr>
              <p:cNvSpPr txBox="1"/>
              <p:nvPr/>
            </p:nvSpPr>
            <p:spPr>
              <a:xfrm>
                <a:off x="4206241" y="2091474"/>
                <a:ext cx="1356857" cy="5943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ASP.NET Core</a:t>
                </a:r>
              </a:p>
            </p:txBody>
          </p:sp>
        </p:grpSp>
      </p:grpSp>
      <p:grpSp>
        <p:nvGrpSpPr>
          <p:cNvPr id="23" name="Group 22">
            <a:extLst>
              <a:ext uri="{FF2B5EF4-FFF2-40B4-BE49-F238E27FC236}">
                <a16:creationId xmlns:a16="http://schemas.microsoft.com/office/drawing/2014/main" id="{49EE10D2-AB71-4764-BB2C-4821C683D931}"/>
              </a:ext>
            </a:extLst>
          </p:cNvPr>
          <p:cNvGrpSpPr/>
          <p:nvPr/>
        </p:nvGrpSpPr>
        <p:grpSpPr>
          <a:xfrm>
            <a:off x="8490633" y="1325067"/>
            <a:ext cx="3373620" cy="4773603"/>
            <a:chOff x="8620746" y="1733468"/>
            <a:chExt cx="3374098" cy="4774280"/>
          </a:xfrm>
        </p:grpSpPr>
        <p:grpSp>
          <p:nvGrpSpPr>
            <p:cNvPr id="24" name="Group 23">
              <a:extLst>
                <a:ext uri="{FF2B5EF4-FFF2-40B4-BE49-F238E27FC236}">
                  <a16:creationId xmlns:a16="http://schemas.microsoft.com/office/drawing/2014/main" id="{590B96BE-30FD-40D5-8B36-64E8DCBDCFB6}"/>
                </a:ext>
              </a:extLst>
            </p:cNvPr>
            <p:cNvGrpSpPr/>
            <p:nvPr/>
          </p:nvGrpSpPr>
          <p:grpSpPr>
            <a:xfrm>
              <a:off x="8620746" y="1733468"/>
              <a:ext cx="3374098" cy="4774280"/>
              <a:chOff x="7489548" y="1582078"/>
              <a:chExt cx="2917390" cy="3945389"/>
            </a:xfrm>
            <a:solidFill>
              <a:schemeClr val="accent6"/>
            </a:solidFill>
          </p:grpSpPr>
          <p:sp>
            <p:nvSpPr>
              <p:cNvPr id="30" name="Rectangle 29">
                <a:extLst>
                  <a:ext uri="{FF2B5EF4-FFF2-40B4-BE49-F238E27FC236}">
                    <a16:creationId xmlns:a16="http://schemas.microsoft.com/office/drawing/2014/main" id="{E47B9104-8F54-4B47-8C7A-23512D06C614}"/>
                  </a:ext>
                </a:extLst>
              </p:cNvPr>
              <p:cNvSpPr/>
              <p:nvPr/>
            </p:nvSpPr>
            <p:spPr bwMode="auto">
              <a:xfrm>
                <a:off x="7489548" y="1582078"/>
                <a:ext cx="2917390" cy="3945389"/>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179188" tIns="143350" rIns="179188" bIns="143350" numCol="1" rtlCol="0" anchor="t" anchorCtr="0" compatLnSpc="1">
                <a:prstTxWarp prst="textNoShape">
                  <a:avLst/>
                </a:prstTxWarp>
              </a:bodyPr>
              <a:lstStyle/>
              <a:p>
                <a:pPr algn="ctr" defTabSz="894115">
                  <a:lnSpc>
                    <a:spcPct val="90000"/>
                  </a:lnSpc>
                </a:pPr>
                <a:r>
                  <a:rPr lang="en-US" sz="3600" kern="0" dirty="0">
                    <a:gradFill>
                      <a:gsLst>
                        <a:gs pos="14679">
                          <a:srgbClr val="FFFFFF"/>
                        </a:gs>
                        <a:gs pos="38000">
                          <a:srgbClr val="FFFFFF"/>
                        </a:gs>
                      </a:gsLst>
                      <a:lin ang="5400000" scaled="1"/>
                    </a:gradFill>
                    <a:latin typeface="Segoe UI Light"/>
                  </a:rPr>
                  <a:t> </a:t>
                </a:r>
              </a:p>
            </p:txBody>
          </p:sp>
          <p:sp>
            <p:nvSpPr>
              <p:cNvPr id="31" name="TextBox 30">
                <a:extLst>
                  <a:ext uri="{FF2B5EF4-FFF2-40B4-BE49-F238E27FC236}">
                    <a16:creationId xmlns:a16="http://schemas.microsoft.com/office/drawing/2014/main" id="{C64125AA-C5C7-4F28-A655-8DD5C212F16C}"/>
                  </a:ext>
                </a:extLst>
              </p:cNvPr>
              <p:cNvSpPr txBox="1"/>
              <p:nvPr/>
            </p:nvSpPr>
            <p:spPr>
              <a:xfrm>
                <a:off x="7489548" y="1582078"/>
                <a:ext cx="2917390" cy="62767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179188" tIns="143350" rIns="179188" bIns="143350"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1218278"/>
                <a:r>
                  <a:rPr lang="en-US" sz="2800" b="1" dirty="0">
                    <a:latin typeface="Calibri" panose="020F0502020204030204"/>
                  </a:rPr>
                  <a:t>XAMARIN</a:t>
                </a:r>
              </a:p>
            </p:txBody>
          </p:sp>
        </p:grpSp>
        <p:sp>
          <p:nvSpPr>
            <p:cNvPr id="25" name="TextBox 24">
              <a:extLst>
                <a:ext uri="{FF2B5EF4-FFF2-40B4-BE49-F238E27FC236}">
                  <a16:creationId xmlns:a16="http://schemas.microsoft.com/office/drawing/2014/main" id="{AC08342F-4203-44CC-A933-FA4687164FE5}"/>
                </a:ext>
              </a:extLst>
            </p:cNvPr>
            <p:cNvSpPr txBox="1"/>
            <p:nvPr/>
          </p:nvSpPr>
          <p:spPr>
            <a:xfrm>
              <a:off x="8724564" y="5289985"/>
              <a:ext cx="3166462" cy="6748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Mono BCL</a:t>
              </a:r>
            </a:p>
          </p:txBody>
        </p:sp>
        <p:grpSp>
          <p:nvGrpSpPr>
            <p:cNvPr id="26" name="Group 25">
              <a:extLst>
                <a:ext uri="{FF2B5EF4-FFF2-40B4-BE49-F238E27FC236}">
                  <a16:creationId xmlns:a16="http://schemas.microsoft.com/office/drawing/2014/main" id="{468225AF-734C-4115-89B7-3F8A6A7E7D3B}"/>
                </a:ext>
              </a:extLst>
            </p:cNvPr>
            <p:cNvGrpSpPr/>
            <p:nvPr/>
          </p:nvGrpSpPr>
          <p:grpSpPr>
            <a:xfrm>
              <a:off x="8724564" y="2891192"/>
              <a:ext cx="3166462" cy="1401550"/>
              <a:chOff x="7223760" y="2102819"/>
              <a:chExt cx="2788920" cy="1234440"/>
            </a:xfrm>
          </p:grpSpPr>
          <p:sp>
            <p:nvSpPr>
              <p:cNvPr id="27" name="TextBox 26">
                <a:extLst>
                  <a:ext uri="{FF2B5EF4-FFF2-40B4-BE49-F238E27FC236}">
                    <a16:creationId xmlns:a16="http://schemas.microsoft.com/office/drawing/2014/main" id="{1E0B7573-0BA4-468E-B537-0BC42DB9B83F}"/>
                  </a:ext>
                </a:extLst>
              </p:cNvPr>
              <p:cNvSpPr txBox="1"/>
              <p:nvPr/>
            </p:nvSpPr>
            <p:spPr>
              <a:xfrm>
                <a:off x="7223760" y="2102819"/>
                <a:ext cx="1371600" cy="5943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iOS</a:t>
                </a:r>
              </a:p>
            </p:txBody>
          </p:sp>
          <p:sp>
            <p:nvSpPr>
              <p:cNvPr id="28" name="TextBox 27">
                <a:extLst>
                  <a:ext uri="{FF2B5EF4-FFF2-40B4-BE49-F238E27FC236}">
                    <a16:creationId xmlns:a16="http://schemas.microsoft.com/office/drawing/2014/main" id="{E4D0AE15-83BD-45B2-8E90-BAB33E9EE07F}"/>
                  </a:ext>
                </a:extLst>
              </p:cNvPr>
              <p:cNvSpPr txBox="1"/>
              <p:nvPr/>
            </p:nvSpPr>
            <p:spPr>
              <a:xfrm>
                <a:off x="8641080" y="2422859"/>
                <a:ext cx="1371600" cy="5943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Android</a:t>
                </a:r>
              </a:p>
            </p:txBody>
          </p:sp>
          <p:sp>
            <p:nvSpPr>
              <p:cNvPr id="29" name="TextBox 28">
                <a:extLst>
                  <a:ext uri="{FF2B5EF4-FFF2-40B4-BE49-F238E27FC236}">
                    <a16:creationId xmlns:a16="http://schemas.microsoft.com/office/drawing/2014/main" id="{04117E0A-4817-408E-94F5-820117EE8B8C}"/>
                  </a:ext>
                </a:extLst>
              </p:cNvPr>
              <p:cNvSpPr txBox="1"/>
              <p:nvPr/>
            </p:nvSpPr>
            <p:spPr>
              <a:xfrm>
                <a:off x="7223760" y="2742899"/>
                <a:ext cx="1371600" cy="59436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OS X</a:t>
                </a:r>
              </a:p>
            </p:txBody>
          </p:sp>
        </p:grpSp>
      </p:grpSp>
      <p:sp>
        <p:nvSpPr>
          <p:cNvPr id="32" name="TextBox 31">
            <a:extLst>
              <a:ext uri="{FF2B5EF4-FFF2-40B4-BE49-F238E27FC236}">
                <a16:creationId xmlns:a16="http://schemas.microsoft.com/office/drawing/2014/main" id="{66115110-1B3E-4FF0-A6C7-9D9CA0272C50}"/>
              </a:ext>
            </a:extLst>
          </p:cNvPr>
          <p:cNvSpPr txBox="1"/>
          <p:nvPr/>
        </p:nvSpPr>
        <p:spPr>
          <a:xfrm>
            <a:off x="1203228" y="2316677"/>
            <a:ext cx="10683152" cy="1764664"/>
          </a:xfrm>
          <a:prstGeom prst="rect">
            <a:avLst/>
          </a:prstGeom>
          <a:solidFill>
            <a:srgbClr val="000000">
              <a:alpha val="20000"/>
            </a:srgbClr>
          </a:solidFill>
        </p:spPr>
        <p:txBody>
          <a:bodyPr wrap="square" lIns="179188" tIns="143350" rIns="179188" bIns="143350" rtlCol="0" anchor="ctr">
            <a:noAutofit/>
          </a:bodyPr>
          <a:lstStyle/>
          <a:p>
            <a:pPr algn="ctr" defTabSz="895710">
              <a:lnSpc>
                <a:spcPct val="90000"/>
              </a:lnSpc>
            </a:pPr>
            <a:endParaRPr lang="en-US" sz="2000"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33" name="TextBox 32">
            <a:extLst>
              <a:ext uri="{FF2B5EF4-FFF2-40B4-BE49-F238E27FC236}">
                <a16:creationId xmlns:a16="http://schemas.microsoft.com/office/drawing/2014/main" id="{91DDE21C-9E62-48E3-89FC-1E0571316BFA}"/>
              </a:ext>
            </a:extLst>
          </p:cNvPr>
          <p:cNvSpPr txBox="1"/>
          <p:nvPr/>
        </p:nvSpPr>
        <p:spPr>
          <a:xfrm>
            <a:off x="220918" y="2326921"/>
            <a:ext cx="830429" cy="1764664"/>
          </a:xfrm>
          <a:prstGeom prst="rect">
            <a:avLst/>
          </a:prstGeom>
          <a:solidFill>
            <a:srgbClr val="CFCFCF"/>
          </a:solidFill>
        </p:spPr>
        <p:txBody>
          <a:bodyPr vert="vert270" wrap="square" lIns="179188" tIns="143350" rIns="179188" bIns="143350"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defTabSz="1218278"/>
            <a:r>
              <a:rPr lang="en-US" sz="2000" b="1" dirty="0">
                <a:latin typeface="Calibri" panose="020F0502020204030204"/>
              </a:rPr>
              <a:t>APP</a:t>
            </a:r>
          </a:p>
          <a:p>
            <a:pPr defTabSz="1218278"/>
            <a:r>
              <a:rPr lang="en-US" sz="2000" b="1" dirty="0">
                <a:latin typeface="Calibri" panose="020F0502020204030204"/>
              </a:rPr>
              <a:t>MODELS</a:t>
            </a:r>
          </a:p>
        </p:txBody>
      </p:sp>
      <p:sp>
        <p:nvSpPr>
          <p:cNvPr id="34" name="TextBox 33">
            <a:extLst>
              <a:ext uri="{FF2B5EF4-FFF2-40B4-BE49-F238E27FC236}">
                <a16:creationId xmlns:a16="http://schemas.microsoft.com/office/drawing/2014/main" id="{43EB4115-2808-4DFF-B597-1751FAF9156A}"/>
              </a:ext>
            </a:extLst>
          </p:cNvPr>
          <p:cNvSpPr txBox="1"/>
          <p:nvPr/>
        </p:nvSpPr>
        <p:spPr>
          <a:xfrm>
            <a:off x="220918" y="4336112"/>
            <a:ext cx="830429" cy="1764664"/>
          </a:xfrm>
          <a:prstGeom prst="rect">
            <a:avLst/>
          </a:prstGeom>
          <a:solidFill>
            <a:srgbClr val="CFCFCF"/>
          </a:solidFill>
        </p:spPr>
        <p:txBody>
          <a:bodyPr vert="vert270" wrap="square" lIns="179188" tIns="143350" rIns="179188" bIns="143350"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1218278"/>
            <a:r>
              <a:rPr lang="en-US" sz="2000" dirty="0">
                <a:latin typeface="Calibri" panose="020F0502020204030204"/>
              </a:rPr>
              <a:t>BASE</a:t>
            </a:r>
          </a:p>
          <a:p>
            <a:pPr defTabSz="1218278"/>
            <a:r>
              <a:rPr lang="en-US" sz="2000" dirty="0">
                <a:latin typeface="Calibri" panose="020F0502020204030204"/>
              </a:rPr>
              <a:t>LIBRARIES</a:t>
            </a:r>
          </a:p>
        </p:txBody>
      </p:sp>
      <p:sp>
        <p:nvSpPr>
          <p:cNvPr id="37" name="TextBox 36">
            <a:extLst>
              <a:ext uri="{FF2B5EF4-FFF2-40B4-BE49-F238E27FC236}">
                <a16:creationId xmlns:a16="http://schemas.microsoft.com/office/drawing/2014/main" id="{3811D489-03BF-4065-9216-1B0678FE3A1C}"/>
              </a:ext>
            </a:extLst>
          </p:cNvPr>
          <p:cNvSpPr txBox="1"/>
          <p:nvPr/>
        </p:nvSpPr>
        <p:spPr>
          <a:xfrm>
            <a:off x="4937726" y="3396488"/>
            <a:ext cx="1557055" cy="674724"/>
          </a:xfrm>
          <a:prstGeom prst="rect">
            <a:avLst/>
          </a:prstGeom>
          <a:solidFill>
            <a:srgbClr val="000000">
              <a:alpha val="25000"/>
            </a:srgbClr>
          </a:solidFill>
        </p:spPr>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Windows Forms</a:t>
            </a:r>
          </a:p>
        </p:txBody>
      </p:sp>
      <p:sp>
        <p:nvSpPr>
          <p:cNvPr id="39" name="TextBox 38">
            <a:extLst>
              <a:ext uri="{FF2B5EF4-FFF2-40B4-BE49-F238E27FC236}">
                <a16:creationId xmlns:a16="http://schemas.microsoft.com/office/drawing/2014/main" id="{9BC98B5A-BA50-4550-91AC-76AD3B276A94}"/>
              </a:ext>
            </a:extLst>
          </p:cNvPr>
          <p:cNvSpPr txBox="1"/>
          <p:nvPr/>
        </p:nvSpPr>
        <p:spPr>
          <a:xfrm>
            <a:off x="6617139" y="3402928"/>
            <a:ext cx="1455196" cy="674724"/>
          </a:xfrm>
          <a:prstGeom prst="rect">
            <a:avLst/>
          </a:prstGeom>
          <a:solidFill>
            <a:srgbClr val="000000">
              <a:alpha val="25000"/>
            </a:srgbClr>
          </a:solidFill>
        </p:spPr>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WPF</a:t>
            </a:r>
          </a:p>
        </p:txBody>
      </p:sp>
      <p:sp>
        <p:nvSpPr>
          <p:cNvPr id="36" name="TextBox 35">
            <a:extLst>
              <a:ext uri="{FF2B5EF4-FFF2-40B4-BE49-F238E27FC236}">
                <a16:creationId xmlns:a16="http://schemas.microsoft.com/office/drawing/2014/main" id="{ADFEAD2A-FD25-84F0-073B-768C36E6E841}"/>
              </a:ext>
            </a:extLst>
          </p:cNvPr>
          <p:cNvSpPr txBox="1"/>
          <p:nvPr/>
        </p:nvSpPr>
        <p:spPr>
          <a:xfrm>
            <a:off x="1172587" y="4351045"/>
            <a:ext cx="10691667" cy="1764664"/>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wrap="square" lIns="179188" tIns="143350" rIns="179188" bIns="143350"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1218278"/>
            <a:r>
              <a:rPr lang="en-US" sz="4400" b="1" dirty="0">
                <a:solidFill>
                  <a:srgbClr val="FFFFFF"/>
                </a:solidFill>
                <a:latin typeface="Calibri" panose="020F0502020204030204"/>
              </a:rPr>
              <a:t>.NET Standard</a:t>
            </a:r>
          </a:p>
        </p:txBody>
      </p:sp>
      <p:sp>
        <p:nvSpPr>
          <p:cNvPr id="40" name="TextBox 39">
            <a:extLst>
              <a:ext uri="{FF2B5EF4-FFF2-40B4-BE49-F238E27FC236}">
                <a16:creationId xmlns:a16="http://schemas.microsoft.com/office/drawing/2014/main" id="{EED72B89-814F-E5FF-E590-E99A4CA8F6E4}"/>
              </a:ext>
            </a:extLst>
          </p:cNvPr>
          <p:cNvSpPr txBox="1"/>
          <p:nvPr/>
        </p:nvSpPr>
        <p:spPr>
          <a:xfrm>
            <a:off x="1172587" y="1303031"/>
            <a:ext cx="10691667" cy="3050121"/>
          </a:xfrm>
          <a:prstGeom prst="rect">
            <a:avLst/>
          </a:prstGeom>
          <a:solidFill>
            <a:schemeClr val="accent1">
              <a:lumMod val="50000"/>
            </a:schemeClr>
          </a:solidFill>
          <a:ln>
            <a:solidFill>
              <a:schemeClr val="accent1">
                <a:lumMod val="50000"/>
              </a:schemeClr>
            </a:solidFill>
          </a:ln>
        </p:spPr>
        <p:style>
          <a:lnRef idx="3">
            <a:schemeClr val="lt1"/>
          </a:lnRef>
          <a:fillRef idx="1">
            <a:schemeClr val="accent5"/>
          </a:fillRef>
          <a:effectRef idx="1">
            <a:schemeClr val="accent5"/>
          </a:effectRef>
          <a:fontRef idx="minor">
            <a:schemeClr val="lt1"/>
          </a:fontRef>
        </p:style>
        <p:txBody>
          <a:bodyPr wrap="square" lIns="179188" tIns="143350" rIns="179188" bIns="143350"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1218278"/>
            <a:r>
              <a:rPr lang="en-US" sz="4400" b="1" dirty="0">
                <a:solidFill>
                  <a:srgbClr val="FFFFFF"/>
                </a:solidFill>
                <a:latin typeface="Calibri" panose="020F0502020204030204"/>
              </a:rPr>
              <a:t>.NET</a:t>
            </a:r>
          </a:p>
        </p:txBody>
      </p:sp>
      <p:sp>
        <p:nvSpPr>
          <p:cNvPr id="42" name="Title 18">
            <a:extLst>
              <a:ext uri="{FF2B5EF4-FFF2-40B4-BE49-F238E27FC236}">
                <a16:creationId xmlns:a16="http://schemas.microsoft.com/office/drawing/2014/main" id="{40C26F0F-DE58-05F5-95CB-1403F98FFEBE}"/>
              </a:ext>
            </a:extLst>
          </p:cNvPr>
          <p:cNvSpPr txBox="1">
            <a:spLocks/>
          </p:cNvSpPr>
          <p:nvPr/>
        </p:nvSpPr>
        <p:spPr>
          <a:xfrm>
            <a:off x="850501" y="283902"/>
            <a:ext cx="11015688"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solidFill>
                <a:latin typeface="Open Sans" panose="020B0606030504020204" pitchFamily="34" charset="0"/>
                <a:ea typeface="Open Sans" panose="020B0606030504020204" pitchFamily="34" charset="0"/>
                <a:cs typeface="Open Sans" panose="020B0606030504020204" pitchFamily="34" charset="0"/>
              </a:rPr>
              <a:t>.NET – A unified development platform</a:t>
            </a:r>
          </a:p>
        </p:txBody>
      </p:sp>
    </p:spTree>
    <p:extLst>
      <p:ext uri="{BB962C8B-B14F-4D97-AF65-F5344CB8AC3E}">
        <p14:creationId xmlns:p14="http://schemas.microsoft.com/office/powerpoint/2010/main" val="364863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73576E-E4EF-9511-9A40-381F690A41EB}"/>
              </a:ext>
            </a:extLst>
          </p:cNvPr>
          <p:cNvSpPr>
            <a:spLocks noGrp="1"/>
          </p:cNvSpPr>
          <p:nvPr>
            <p:ph type="title"/>
          </p:nvPr>
        </p:nvSpPr>
        <p:spPr/>
        <p:txBody>
          <a:bodyPr/>
          <a:lstStyle/>
          <a:p>
            <a:r>
              <a:rPr lang="en-US" dirty="0"/>
              <a:t>Layout Panels</a:t>
            </a:r>
          </a:p>
        </p:txBody>
      </p:sp>
      <p:graphicFrame>
        <p:nvGraphicFramePr>
          <p:cNvPr id="4" name="Table 3">
            <a:extLst>
              <a:ext uri="{FF2B5EF4-FFF2-40B4-BE49-F238E27FC236}">
                <a16:creationId xmlns:a16="http://schemas.microsoft.com/office/drawing/2014/main" id="{D8E79A5F-6583-F3C5-208F-1A26C49260C8}"/>
              </a:ext>
            </a:extLst>
          </p:cNvPr>
          <p:cNvGraphicFramePr>
            <a:graphicFrameLocks noGrp="1"/>
          </p:cNvGraphicFramePr>
          <p:nvPr/>
        </p:nvGraphicFramePr>
        <p:xfrm>
          <a:off x="967922" y="1311227"/>
          <a:ext cx="10256157" cy="5185605"/>
        </p:xfrm>
        <a:graphic>
          <a:graphicData uri="http://schemas.openxmlformats.org/drawingml/2006/table">
            <a:tbl>
              <a:tblPr firstRow="1">
                <a:tableStyleId>{69012ECD-51FC-41F1-AA8D-1B2483CD663E}</a:tableStyleId>
              </a:tblPr>
              <a:tblGrid>
                <a:gridCol w="2131068">
                  <a:extLst>
                    <a:ext uri="{9D8B030D-6E8A-4147-A177-3AD203B41FA5}">
                      <a16:colId xmlns:a16="http://schemas.microsoft.com/office/drawing/2014/main" val="1981769236"/>
                    </a:ext>
                  </a:extLst>
                </a:gridCol>
                <a:gridCol w="8125089">
                  <a:extLst>
                    <a:ext uri="{9D8B030D-6E8A-4147-A177-3AD203B41FA5}">
                      <a16:colId xmlns:a16="http://schemas.microsoft.com/office/drawing/2014/main" val="3320178943"/>
                    </a:ext>
                  </a:extLst>
                </a:gridCol>
              </a:tblGrid>
              <a:tr h="537855">
                <a:tc>
                  <a:txBody>
                    <a:bodyPr/>
                    <a:lstStyle/>
                    <a:p>
                      <a:pPr algn="l" fontAlgn="t"/>
                      <a:r>
                        <a:rPr lang="en-US" sz="1800" dirty="0">
                          <a:effectLst/>
                        </a:rPr>
                        <a:t>Panel name</a:t>
                      </a:r>
                    </a:p>
                  </a:txBody>
                  <a:tcPr marL="134464" marR="134464" marT="134464" marB="134464" anchor="ctr"/>
                </a:tc>
                <a:tc>
                  <a:txBody>
                    <a:bodyPr/>
                    <a:lstStyle/>
                    <a:p>
                      <a:pPr algn="l" fontAlgn="t"/>
                      <a:r>
                        <a:rPr lang="en-US" sz="1800" dirty="0">
                          <a:effectLst/>
                        </a:rPr>
                        <a:t>Description</a:t>
                      </a:r>
                    </a:p>
                  </a:txBody>
                  <a:tcPr marL="89642" marR="89642" marT="44821" marB="44821" anchor="ctr"/>
                </a:tc>
                <a:extLst>
                  <a:ext uri="{0D108BD9-81ED-4DB2-BD59-A6C34878D82A}">
                    <a16:rowId xmlns:a16="http://schemas.microsoft.com/office/drawing/2014/main" val="3999768747"/>
                  </a:ext>
                </a:extLst>
              </a:tr>
              <a:tr h="537855">
                <a:tc>
                  <a:txBody>
                    <a:bodyPr/>
                    <a:lstStyle/>
                    <a:p>
                      <a:pPr algn="l" fontAlgn="t"/>
                      <a:r>
                        <a:rPr lang="en-US" sz="1800" u="none" strike="noStrike" dirty="0">
                          <a:effectLst/>
                          <a:hlinkClick r:id="rId3"/>
                        </a:rPr>
                        <a:t>Grid</a:t>
                      </a:r>
                      <a:endParaRPr lang="en-US" sz="1800" dirty="0">
                        <a:effectLst/>
                      </a:endParaRPr>
                    </a:p>
                  </a:txBody>
                  <a:tcPr marL="134464" marR="134464" marT="134464" marB="134464" anchor="ctr"/>
                </a:tc>
                <a:tc>
                  <a:txBody>
                    <a:bodyPr/>
                    <a:lstStyle/>
                    <a:p>
                      <a:pPr algn="l" fontAlgn="t"/>
                      <a:r>
                        <a:rPr lang="en-US" sz="1800" dirty="0">
                          <a:effectLst/>
                        </a:rPr>
                        <a:t>Defines a flexible grid area that consists of columns and rows.</a:t>
                      </a:r>
                    </a:p>
                  </a:txBody>
                  <a:tcPr marL="89642" marR="89642" marT="44821" marB="44821" anchor="ctr"/>
                </a:tc>
                <a:extLst>
                  <a:ext uri="{0D108BD9-81ED-4DB2-BD59-A6C34878D82A}">
                    <a16:rowId xmlns:a16="http://schemas.microsoft.com/office/drawing/2014/main" val="4276734745"/>
                  </a:ext>
                </a:extLst>
              </a:tr>
              <a:tr h="627497">
                <a:tc>
                  <a:txBody>
                    <a:bodyPr/>
                    <a:lstStyle/>
                    <a:p>
                      <a:pPr algn="l" fontAlgn="t"/>
                      <a:r>
                        <a:rPr lang="en-US" sz="1800" u="none" strike="noStrike">
                          <a:effectLst/>
                          <a:hlinkClick r:id="rId4"/>
                        </a:rPr>
                        <a:t>StackPanel</a:t>
                      </a:r>
                      <a:endParaRPr lang="en-US" sz="1800">
                        <a:effectLst/>
                      </a:endParaRPr>
                    </a:p>
                  </a:txBody>
                  <a:tcPr marL="134464" marR="134464" marT="134464" marB="134464" anchor="ctr"/>
                </a:tc>
                <a:tc>
                  <a:txBody>
                    <a:bodyPr/>
                    <a:lstStyle/>
                    <a:p>
                      <a:pPr algn="l" fontAlgn="t"/>
                      <a:r>
                        <a:rPr lang="en-US" sz="1800" dirty="0">
                          <a:effectLst/>
                        </a:rPr>
                        <a:t>Arranges child elements into a single line that can be oriented horizontally or vertically.</a:t>
                      </a:r>
                    </a:p>
                  </a:txBody>
                  <a:tcPr marL="89642" marR="89642" marT="44821" marB="44821" anchor="ctr"/>
                </a:tc>
                <a:extLst>
                  <a:ext uri="{0D108BD9-81ED-4DB2-BD59-A6C34878D82A}">
                    <a16:rowId xmlns:a16="http://schemas.microsoft.com/office/drawing/2014/main" val="3367775061"/>
                  </a:ext>
                </a:extLst>
              </a:tr>
              <a:tr h="627497">
                <a:tc>
                  <a:txBody>
                    <a:bodyPr/>
                    <a:lstStyle/>
                    <a:p>
                      <a:pPr algn="l" fontAlgn="t"/>
                      <a:r>
                        <a:rPr lang="en-US" sz="1800" u="none" strike="noStrike" dirty="0">
                          <a:effectLst/>
                          <a:hlinkClick r:id="rId5"/>
                        </a:rPr>
                        <a:t>Canvas</a:t>
                      </a:r>
                      <a:endParaRPr lang="en-US" sz="1800" dirty="0">
                        <a:effectLst/>
                      </a:endParaRPr>
                    </a:p>
                  </a:txBody>
                  <a:tcPr marL="134464" marR="134464" marT="134464" marB="134464" anchor="ctr"/>
                </a:tc>
                <a:tc>
                  <a:txBody>
                    <a:bodyPr/>
                    <a:lstStyle/>
                    <a:p>
                      <a:pPr algn="l" fontAlgn="t"/>
                      <a:r>
                        <a:rPr lang="en-US" sz="1800" dirty="0">
                          <a:effectLst/>
                        </a:rPr>
                        <a:t>Defines an area within which you can explicitly position child elements by coordinates relative to the </a:t>
                      </a:r>
                      <a:r>
                        <a:rPr lang="en-US" sz="1800" u="none" strike="noStrike" dirty="0">
                          <a:effectLst/>
                          <a:hlinkClick r:id="rId5"/>
                        </a:rPr>
                        <a:t>Canvas</a:t>
                      </a:r>
                      <a:r>
                        <a:rPr lang="en-US" sz="1800" dirty="0">
                          <a:effectLst/>
                        </a:rPr>
                        <a:t> area.</a:t>
                      </a:r>
                    </a:p>
                  </a:txBody>
                  <a:tcPr marL="89642" marR="89642" marT="44821" marB="44821" anchor="ctr"/>
                </a:tc>
                <a:extLst>
                  <a:ext uri="{0D108BD9-81ED-4DB2-BD59-A6C34878D82A}">
                    <a16:rowId xmlns:a16="http://schemas.microsoft.com/office/drawing/2014/main" val="1097857912"/>
                  </a:ext>
                </a:extLst>
              </a:tr>
              <a:tr h="672463">
                <a:tc>
                  <a:txBody>
                    <a:bodyPr/>
                    <a:lstStyle/>
                    <a:p>
                      <a:pPr algn="l" fontAlgn="t"/>
                      <a:r>
                        <a:rPr lang="en-US" sz="1800" u="none" strike="noStrike" dirty="0" err="1">
                          <a:effectLst/>
                          <a:hlinkClick r:id="rId6"/>
                        </a:rPr>
                        <a:t>DockPanel</a:t>
                      </a:r>
                      <a:endParaRPr lang="en-US" sz="1800" dirty="0">
                        <a:effectLst/>
                      </a:endParaRPr>
                    </a:p>
                  </a:txBody>
                  <a:tcPr marL="134464" marR="134464" marT="134464" marB="134464" anchor="ctr"/>
                </a:tc>
                <a:tc>
                  <a:txBody>
                    <a:bodyPr/>
                    <a:lstStyle/>
                    <a:p>
                      <a:pPr algn="l" fontAlgn="t"/>
                      <a:r>
                        <a:rPr lang="en-US" sz="1800" dirty="0">
                          <a:effectLst/>
                        </a:rPr>
                        <a:t>Defines an area within which you can arrange child elements either horizontally or vertically, relative to each other.</a:t>
                      </a:r>
                    </a:p>
                  </a:txBody>
                  <a:tcPr marL="89642" marR="89642" marT="44821" marB="44821" anchor="ctr"/>
                </a:tc>
                <a:extLst>
                  <a:ext uri="{0D108BD9-81ED-4DB2-BD59-A6C34878D82A}">
                    <a16:rowId xmlns:a16="http://schemas.microsoft.com/office/drawing/2014/main" val="1560385409"/>
                  </a:ext>
                </a:extLst>
              </a:tr>
              <a:tr h="1471020">
                <a:tc>
                  <a:txBody>
                    <a:bodyPr/>
                    <a:lstStyle/>
                    <a:p>
                      <a:pPr algn="l" fontAlgn="t"/>
                      <a:r>
                        <a:rPr lang="en-US" sz="1800" u="none" strike="noStrike" dirty="0" err="1">
                          <a:effectLst/>
                          <a:hlinkClick r:id="rId7"/>
                        </a:rPr>
                        <a:t>WrapPanel</a:t>
                      </a:r>
                      <a:endParaRPr lang="en-US" sz="1800" dirty="0">
                        <a:effectLst/>
                      </a:endParaRPr>
                    </a:p>
                  </a:txBody>
                  <a:tcPr marL="134464" marR="134464" marT="134464" marB="134464" anchor="ctr"/>
                </a:tc>
                <a:tc>
                  <a:txBody>
                    <a:bodyPr/>
                    <a:lstStyle/>
                    <a:p>
                      <a:pPr algn="l" fontAlgn="t"/>
                      <a:r>
                        <a:rPr lang="en-US" sz="1800" dirty="0">
                          <a:effectLst/>
                        </a:rPr>
                        <a:t>Positions child elements in sequential position from left to right, breaking content to the next line at the edge of the containing box. Subsequent ordering occurs sequentially from top to bottom or right to left, depending on the value of the </a:t>
                      </a:r>
                      <a:r>
                        <a:rPr lang="en-US" sz="1800" u="none" strike="noStrike" dirty="0">
                          <a:effectLst/>
                          <a:hlinkClick r:id="rId8"/>
                        </a:rPr>
                        <a:t>Orientation</a:t>
                      </a:r>
                      <a:r>
                        <a:rPr lang="en-US" sz="1800" dirty="0">
                          <a:effectLst/>
                        </a:rPr>
                        <a:t> property.</a:t>
                      </a:r>
                    </a:p>
                  </a:txBody>
                  <a:tcPr marL="89642" marR="89642" marT="44821" marB="44821" anchor="ctr"/>
                </a:tc>
                <a:extLst>
                  <a:ext uri="{0D108BD9-81ED-4DB2-BD59-A6C34878D82A}">
                    <a16:rowId xmlns:a16="http://schemas.microsoft.com/office/drawing/2014/main" val="3688595313"/>
                  </a:ext>
                </a:extLst>
              </a:tr>
              <a:tr h="679062">
                <a:tc>
                  <a:txBody>
                    <a:bodyPr/>
                    <a:lstStyle/>
                    <a:p>
                      <a:pPr algn="l" fontAlgn="t"/>
                      <a:r>
                        <a:rPr lang="en-US" sz="1800" u="none" strike="noStrike">
                          <a:effectLst/>
                          <a:hlinkClick r:id="rId9"/>
                        </a:rPr>
                        <a:t>VirtualizingPanel</a:t>
                      </a:r>
                      <a:endParaRPr lang="en-US" sz="1800">
                        <a:effectLst/>
                      </a:endParaRPr>
                    </a:p>
                  </a:txBody>
                  <a:tcPr marL="134464" marR="134464" marT="134464" marB="134464" anchor="ctr"/>
                </a:tc>
                <a:tc>
                  <a:txBody>
                    <a:bodyPr/>
                    <a:lstStyle/>
                    <a:p>
                      <a:pPr algn="l" fontAlgn="t"/>
                      <a:r>
                        <a:rPr lang="en-US" sz="1800" dirty="0">
                          <a:effectLst/>
                        </a:rPr>
                        <a:t>Provides a framework for </a:t>
                      </a:r>
                      <a:r>
                        <a:rPr lang="en-US" sz="1800" u="none" strike="noStrike" dirty="0">
                          <a:effectLst/>
                          <a:hlinkClick r:id="rId10"/>
                        </a:rPr>
                        <a:t>Panel</a:t>
                      </a:r>
                      <a:r>
                        <a:rPr lang="en-US" sz="1800" dirty="0">
                          <a:effectLst/>
                        </a:rPr>
                        <a:t> elements that virtualize their child data collection. This is an abstract class.</a:t>
                      </a:r>
                    </a:p>
                  </a:txBody>
                  <a:tcPr marL="89642" marR="89642" marT="44821" marB="44821" anchor="ctr"/>
                </a:tc>
                <a:extLst>
                  <a:ext uri="{0D108BD9-81ED-4DB2-BD59-A6C34878D82A}">
                    <a16:rowId xmlns:a16="http://schemas.microsoft.com/office/drawing/2014/main" val="596388714"/>
                  </a:ext>
                </a:extLst>
              </a:tr>
            </a:tbl>
          </a:graphicData>
        </a:graphic>
      </p:graphicFrame>
    </p:spTree>
    <p:extLst>
      <p:ext uri="{BB962C8B-B14F-4D97-AF65-F5344CB8AC3E}">
        <p14:creationId xmlns:p14="http://schemas.microsoft.com/office/powerpoint/2010/main" val="228449175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4A776A-F3BA-340D-6E60-1C5BE3E3F0E3}"/>
              </a:ext>
            </a:extLst>
          </p:cNvPr>
          <p:cNvSpPr>
            <a:spLocks noGrp="1"/>
          </p:cNvSpPr>
          <p:nvPr>
            <p:ph type="body" sz="quarter" idx="10"/>
          </p:nvPr>
        </p:nvSpPr>
        <p:spPr>
          <a:xfrm>
            <a:off x="269239" y="1189495"/>
            <a:ext cx="11653523" cy="4924174"/>
          </a:xfrm>
        </p:spPr>
        <p:txBody>
          <a:bodyPr/>
          <a:lstStyle/>
          <a:p>
            <a:pPr marL="0" indent="0">
              <a:buNone/>
            </a:pPr>
            <a:r>
              <a:rPr lang="en-US" sz="1176" dirty="0">
                <a:solidFill>
                  <a:srgbClr val="0000FF"/>
                </a:solidFill>
                <a:latin typeface="Cascadia Mono" panose="020B0609020000020004" pitchFamily="49" charset="0"/>
              </a:rPr>
              <a:t>&lt;</a:t>
            </a:r>
            <a:r>
              <a:rPr lang="en-US" sz="1176" dirty="0">
                <a:solidFill>
                  <a:srgbClr val="A31515"/>
                </a:solidFill>
                <a:latin typeface="Cascadia Mono" panose="020B0609020000020004" pitchFamily="49" charset="0"/>
              </a:rPr>
              <a:t>Page</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xmlns</a:t>
            </a:r>
            <a:r>
              <a:rPr lang="en-US" sz="1176" dirty="0">
                <a:solidFill>
                  <a:srgbClr val="0000FF"/>
                </a:solidFill>
                <a:latin typeface="Cascadia Mono" panose="020B0609020000020004" pitchFamily="49" charset="0"/>
              </a:rPr>
              <a:t>="http://schemas.microsoft.com/</a:t>
            </a:r>
            <a:r>
              <a:rPr lang="en-US" sz="1176" dirty="0" err="1">
                <a:solidFill>
                  <a:srgbClr val="0000FF"/>
                </a:solidFill>
                <a:latin typeface="Cascadia Mono" panose="020B0609020000020004" pitchFamily="49" charset="0"/>
              </a:rPr>
              <a:t>winfx</a:t>
            </a:r>
            <a:r>
              <a:rPr lang="en-US" sz="1176" dirty="0">
                <a:solidFill>
                  <a:srgbClr val="0000FF"/>
                </a:solidFill>
                <a:latin typeface="Cascadia Mono" panose="020B0609020000020004" pitchFamily="49" charset="0"/>
              </a:rPr>
              <a:t>/2006/</a:t>
            </a:r>
            <a:r>
              <a:rPr lang="en-US" sz="1176" dirty="0" err="1">
                <a:solidFill>
                  <a:srgbClr val="0000FF"/>
                </a:solidFill>
                <a:latin typeface="Cascadia Mono" panose="020B0609020000020004" pitchFamily="49" charset="0"/>
              </a:rPr>
              <a:t>xaml</a:t>
            </a:r>
            <a:r>
              <a:rPr lang="en-US" sz="1176" dirty="0">
                <a:solidFill>
                  <a:srgbClr val="0000FF"/>
                </a:solidFill>
                <a:latin typeface="Cascadia Mono" panose="020B0609020000020004" pitchFamily="49" charset="0"/>
              </a:rPr>
              <a:t>/presentation"</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WindowTitle</a:t>
            </a:r>
            <a:r>
              <a:rPr lang="en-US" sz="1176" dirty="0">
                <a:solidFill>
                  <a:srgbClr val="0000FF"/>
                </a:solidFill>
                <a:latin typeface="Cascadia Mono" panose="020B0609020000020004" pitchFamily="49" charset="0"/>
              </a:rPr>
              <a:t>="Grid Sample"&gt;</a:t>
            </a:r>
            <a:endParaRPr lang="en-US" sz="1176" dirty="0">
              <a:solidFill>
                <a:srgbClr val="000000"/>
              </a:solidFill>
              <a:latin typeface="Cascadia Mono" panose="020B0609020000020004" pitchFamily="49" charset="0"/>
            </a:endParaRPr>
          </a:p>
          <a:p>
            <a:pPr marL="0" indent="0">
              <a:buNone/>
            </a:pPr>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&lt;</a:t>
            </a:r>
            <a:r>
              <a:rPr lang="en-US" sz="1176" dirty="0">
                <a:solidFill>
                  <a:srgbClr val="A31515"/>
                </a:solidFill>
                <a:latin typeface="Cascadia Mono" panose="020B0609020000020004" pitchFamily="49" charset="0"/>
              </a:rPr>
              <a:t>Grid</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VerticalAlignment</a:t>
            </a:r>
            <a:r>
              <a:rPr lang="en-US" sz="1176" dirty="0">
                <a:solidFill>
                  <a:srgbClr val="0000FF"/>
                </a:solidFill>
                <a:latin typeface="Cascadia Mono" panose="020B0609020000020004" pitchFamily="49" charset="0"/>
              </a:rPr>
              <a:t>="Top"</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HorizontalAlignment</a:t>
            </a:r>
            <a:r>
              <a:rPr lang="en-US" sz="1176" dirty="0">
                <a:solidFill>
                  <a:srgbClr val="0000FF"/>
                </a:solidFill>
                <a:latin typeface="Cascadia Mono" panose="020B0609020000020004" pitchFamily="49" charset="0"/>
              </a:rPr>
              <a:t>="Left"</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ShowGridLines</a:t>
            </a:r>
            <a:r>
              <a:rPr lang="en-US" sz="1176" dirty="0">
                <a:solidFill>
                  <a:srgbClr val="0000FF"/>
                </a:solidFill>
                <a:latin typeface="Cascadia Mono" panose="020B0609020000020004" pitchFamily="49" charset="0"/>
              </a:rPr>
              <a:t>="True"</a:t>
            </a:r>
            <a:r>
              <a:rPr lang="en-US" sz="1176" dirty="0">
                <a:solidFill>
                  <a:srgbClr val="FF0000"/>
                </a:solidFill>
                <a:latin typeface="Cascadia Mono" panose="020B0609020000020004" pitchFamily="49" charset="0"/>
              </a:rPr>
              <a:t> Width</a:t>
            </a:r>
            <a:r>
              <a:rPr lang="en-US" sz="1176" dirty="0">
                <a:solidFill>
                  <a:srgbClr val="0000FF"/>
                </a:solidFill>
                <a:latin typeface="Cascadia Mono" panose="020B0609020000020004" pitchFamily="49" charset="0"/>
              </a:rPr>
              <a:t>="250"</a:t>
            </a:r>
            <a:r>
              <a:rPr lang="en-US" sz="1176" dirty="0">
                <a:solidFill>
                  <a:srgbClr val="FF0000"/>
                </a:solidFill>
                <a:latin typeface="Cascadia Mono" panose="020B0609020000020004" pitchFamily="49" charset="0"/>
              </a:rPr>
              <a:t> Height</a:t>
            </a:r>
            <a:r>
              <a:rPr lang="en-US" sz="1176" dirty="0">
                <a:solidFill>
                  <a:srgbClr val="0000FF"/>
                </a:solidFill>
                <a:latin typeface="Cascadia Mono" panose="020B0609020000020004" pitchFamily="49" charset="0"/>
              </a:rPr>
              <a:t>="100"&gt;</a:t>
            </a:r>
            <a:endParaRPr lang="en-US" sz="1176" dirty="0">
              <a:solidFill>
                <a:srgbClr val="000000"/>
              </a:solidFill>
              <a:latin typeface="Cascadia Mono" panose="020B0609020000020004" pitchFamily="49" charset="0"/>
            </a:endParaRPr>
          </a:p>
          <a:p>
            <a:pPr marL="0" indent="0">
              <a:buNone/>
            </a:pPr>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Grid.ColumnDefinitions</a:t>
            </a:r>
            <a:r>
              <a:rPr lang="en-US" sz="1176" dirty="0">
                <a:solidFill>
                  <a:srgbClr val="0000FF"/>
                </a:solidFill>
                <a:latin typeface="Cascadia Mono" panose="020B0609020000020004" pitchFamily="49" charset="0"/>
              </a:rPr>
              <a:t>&gt;</a:t>
            </a:r>
            <a:endParaRPr lang="en-US" sz="1176" dirty="0">
              <a:solidFill>
                <a:srgbClr val="000000"/>
              </a:solidFill>
              <a:latin typeface="Cascadia Mono" panose="020B0609020000020004" pitchFamily="49" charset="0"/>
            </a:endParaRPr>
          </a:p>
          <a:p>
            <a:pPr marL="0" indent="0">
              <a:buNone/>
            </a:pPr>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ColumnDefinition</a:t>
            </a:r>
            <a:r>
              <a:rPr lang="en-US" sz="1176" dirty="0">
                <a:solidFill>
                  <a:srgbClr val="0000FF"/>
                </a:solidFill>
                <a:latin typeface="Cascadia Mono" panose="020B0609020000020004" pitchFamily="49" charset="0"/>
              </a:rPr>
              <a:t> /&gt;</a:t>
            </a:r>
            <a:endParaRPr lang="en-US" sz="1176" dirty="0">
              <a:solidFill>
                <a:srgbClr val="000000"/>
              </a:solidFill>
              <a:latin typeface="Cascadia Mono" panose="020B0609020000020004" pitchFamily="49" charset="0"/>
            </a:endParaRPr>
          </a:p>
          <a:p>
            <a:pPr marL="0" indent="0">
              <a:buNone/>
            </a:pPr>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ColumnDefinition</a:t>
            </a:r>
            <a:r>
              <a:rPr lang="en-US" sz="1176" dirty="0">
                <a:solidFill>
                  <a:srgbClr val="0000FF"/>
                </a:solidFill>
                <a:latin typeface="Cascadia Mono" panose="020B0609020000020004" pitchFamily="49" charset="0"/>
              </a:rPr>
              <a:t> /&gt;</a:t>
            </a:r>
            <a:endParaRPr lang="en-US" sz="1176" dirty="0">
              <a:solidFill>
                <a:srgbClr val="000000"/>
              </a:solidFill>
              <a:latin typeface="Cascadia Mono" panose="020B0609020000020004" pitchFamily="49" charset="0"/>
            </a:endParaRPr>
          </a:p>
          <a:p>
            <a:pPr marL="0" indent="0">
              <a:buNone/>
            </a:pPr>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ColumnDefinition</a:t>
            </a:r>
            <a:r>
              <a:rPr lang="en-US" sz="1176" dirty="0">
                <a:solidFill>
                  <a:srgbClr val="0000FF"/>
                </a:solidFill>
                <a:latin typeface="Cascadia Mono" panose="020B0609020000020004" pitchFamily="49" charset="0"/>
              </a:rPr>
              <a:t> /&gt;</a:t>
            </a:r>
            <a:endParaRPr lang="en-US" sz="1176" dirty="0">
              <a:solidFill>
                <a:srgbClr val="000000"/>
              </a:solidFill>
              <a:latin typeface="Cascadia Mono" panose="020B0609020000020004" pitchFamily="49" charset="0"/>
            </a:endParaRPr>
          </a:p>
          <a:p>
            <a:pPr marL="0" indent="0">
              <a:buNone/>
            </a:pPr>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Grid.ColumnDefinitions</a:t>
            </a:r>
            <a:r>
              <a:rPr lang="en-US" sz="1176" dirty="0">
                <a:solidFill>
                  <a:srgbClr val="0000FF"/>
                </a:solidFill>
                <a:latin typeface="Cascadia Mono" panose="020B0609020000020004" pitchFamily="49" charset="0"/>
              </a:rPr>
              <a:t>&gt;</a:t>
            </a:r>
            <a:endParaRPr lang="en-US" sz="1176" dirty="0">
              <a:solidFill>
                <a:srgbClr val="000000"/>
              </a:solidFill>
              <a:latin typeface="Cascadia Mono" panose="020B0609020000020004" pitchFamily="49" charset="0"/>
            </a:endParaRPr>
          </a:p>
          <a:p>
            <a:pPr marL="0" indent="0">
              <a:buNone/>
            </a:pPr>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Grid.RowDefinitions</a:t>
            </a:r>
            <a:r>
              <a:rPr lang="en-US" sz="1176" dirty="0">
                <a:solidFill>
                  <a:srgbClr val="0000FF"/>
                </a:solidFill>
                <a:latin typeface="Cascadia Mono" panose="020B0609020000020004" pitchFamily="49" charset="0"/>
              </a:rPr>
              <a:t>&gt;</a:t>
            </a:r>
            <a:endParaRPr lang="en-US" sz="1176" dirty="0">
              <a:solidFill>
                <a:srgbClr val="000000"/>
              </a:solidFill>
              <a:latin typeface="Cascadia Mono" panose="020B0609020000020004" pitchFamily="49" charset="0"/>
            </a:endParaRPr>
          </a:p>
          <a:p>
            <a:pPr marL="0" indent="0">
              <a:buNone/>
            </a:pPr>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RowDefinition</a:t>
            </a:r>
            <a:r>
              <a:rPr lang="en-US" sz="1176" dirty="0">
                <a:solidFill>
                  <a:srgbClr val="0000FF"/>
                </a:solidFill>
                <a:latin typeface="Cascadia Mono" panose="020B0609020000020004" pitchFamily="49" charset="0"/>
              </a:rPr>
              <a:t> /&gt;</a:t>
            </a:r>
            <a:endParaRPr lang="en-US" sz="1176" dirty="0">
              <a:solidFill>
                <a:srgbClr val="000000"/>
              </a:solidFill>
              <a:latin typeface="Cascadia Mono" panose="020B0609020000020004" pitchFamily="49" charset="0"/>
            </a:endParaRPr>
          </a:p>
          <a:p>
            <a:pPr marL="0" indent="0">
              <a:buNone/>
            </a:pPr>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RowDefinition</a:t>
            </a:r>
            <a:r>
              <a:rPr lang="en-US" sz="1176" dirty="0">
                <a:solidFill>
                  <a:srgbClr val="0000FF"/>
                </a:solidFill>
                <a:latin typeface="Cascadia Mono" panose="020B0609020000020004" pitchFamily="49" charset="0"/>
              </a:rPr>
              <a:t> /&gt;</a:t>
            </a:r>
            <a:endParaRPr lang="en-US" sz="1176" dirty="0">
              <a:solidFill>
                <a:srgbClr val="000000"/>
              </a:solidFill>
              <a:latin typeface="Cascadia Mono" panose="020B0609020000020004" pitchFamily="49" charset="0"/>
            </a:endParaRPr>
          </a:p>
          <a:p>
            <a:pPr marL="0" indent="0">
              <a:buNone/>
            </a:pPr>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RowDefinition</a:t>
            </a:r>
            <a:r>
              <a:rPr lang="en-US" sz="1176" dirty="0">
                <a:solidFill>
                  <a:srgbClr val="0000FF"/>
                </a:solidFill>
                <a:latin typeface="Cascadia Mono" panose="020B0609020000020004" pitchFamily="49" charset="0"/>
              </a:rPr>
              <a:t> /&gt;</a:t>
            </a:r>
            <a:endParaRPr lang="en-US" sz="1176" dirty="0">
              <a:solidFill>
                <a:srgbClr val="000000"/>
              </a:solidFill>
              <a:latin typeface="Cascadia Mono" panose="020B0609020000020004" pitchFamily="49" charset="0"/>
            </a:endParaRPr>
          </a:p>
          <a:p>
            <a:pPr marL="0" indent="0">
              <a:buNone/>
            </a:pPr>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RowDefinition</a:t>
            </a:r>
            <a:r>
              <a:rPr lang="en-US" sz="1176" dirty="0">
                <a:solidFill>
                  <a:srgbClr val="0000FF"/>
                </a:solidFill>
                <a:latin typeface="Cascadia Mono" panose="020B0609020000020004" pitchFamily="49" charset="0"/>
              </a:rPr>
              <a:t> /&gt;</a:t>
            </a:r>
            <a:endParaRPr lang="en-US" sz="1176" dirty="0">
              <a:solidFill>
                <a:srgbClr val="000000"/>
              </a:solidFill>
              <a:latin typeface="Cascadia Mono" panose="020B0609020000020004" pitchFamily="49" charset="0"/>
            </a:endParaRPr>
          </a:p>
          <a:p>
            <a:pPr marL="0" indent="0">
              <a:buNone/>
            </a:pPr>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Grid.RowDefinitions</a:t>
            </a:r>
            <a:r>
              <a:rPr lang="en-US" sz="1176" dirty="0">
                <a:solidFill>
                  <a:srgbClr val="0000FF"/>
                </a:solidFill>
                <a:latin typeface="Cascadia Mono" panose="020B0609020000020004" pitchFamily="49" charset="0"/>
              </a:rPr>
              <a:t>&gt;</a:t>
            </a:r>
            <a:endParaRPr lang="en-US" sz="1176" dirty="0">
              <a:solidFill>
                <a:srgbClr val="000000"/>
              </a:solidFill>
              <a:latin typeface="Cascadia Mono" panose="020B0609020000020004" pitchFamily="49" charset="0"/>
            </a:endParaRPr>
          </a:p>
          <a:p>
            <a:pPr marL="0" indent="0">
              <a:buNone/>
            </a:pPr>
            <a:endParaRPr lang="en-US" sz="1176" dirty="0">
              <a:solidFill>
                <a:srgbClr val="000000"/>
              </a:solidFill>
              <a:latin typeface="Cascadia Mono" panose="020B0609020000020004" pitchFamily="49" charset="0"/>
            </a:endParaRPr>
          </a:p>
          <a:p>
            <a:pPr marL="0" indent="0">
              <a:buNone/>
            </a:pPr>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TextBlock</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FontSize</a:t>
            </a:r>
            <a:r>
              <a:rPr lang="en-US" sz="1176" dirty="0">
                <a:solidFill>
                  <a:srgbClr val="0000FF"/>
                </a:solidFill>
                <a:latin typeface="Cascadia Mono" panose="020B0609020000020004" pitchFamily="49" charset="0"/>
              </a:rPr>
              <a:t>="20"</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FontWeight</a:t>
            </a:r>
            <a:r>
              <a:rPr lang="en-US" sz="1176" dirty="0">
                <a:solidFill>
                  <a:srgbClr val="0000FF"/>
                </a:solidFill>
                <a:latin typeface="Cascadia Mono" panose="020B0609020000020004" pitchFamily="49" charset="0"/>
              </a:rPr>
              <a:t>="Bold"</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Grid.ColumnSpan</a:t>
            </a:r>
            <a:r>
              <a:rPr lang="en-US" sz="1176" dirty="0">
                <a:solidFill>
                  <a:srgbClr val="0000FF"/>
                </a:solidFill>
                <a:latin typeface="Cascadia Mono" panose="020B0609020000020004" pitchFamily="49" charset="0"/>
              </a:rPr>
              <a:t>="3"</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Grid.Row</a:t>
            </a:r>
            <a:r>
              <a:rPr lang="en-US" sz="1176" dirty="0">
                <a:solidFill>
                  <a:srgbClr val="0000FF"/>
                </a:solidFill>
                <a:latin typeface="Cascadia Mono" panose="020B0609020000020004" pitchFamily="49" charset="0"/>
              </a:rPr>
              <a:t>="0"&gt;</a:t>
            </a:r>
            <a:r>
              <a:rPr lang="en-US" sz="1176" dirty="0">
                <a:solidFill>
                  <a:srgbClr val="000000"/>
                </a:solidFill>
                <a:latin typeface="Cascadia Mono" panose="020B0609020000020004" pitchFamily="49" charset="0"/>
              </a:rPr>
              <a:t>2005 Products Shipped</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TextBlock</a:t>
            </a:r>
            <a:r>
              <a:rPr lang="en-US" sz="1176" dirty="0">
                <a:solidFill>
                  <a:srgbClr val="0000FF"/>
                </a:solidFill>
                <a:latin typeface="Cascadia Mono" panose="020B0609020000020004" pitchFamily="49" charset="0"/>
              </a:rPr>
              <a:t>&gt;</a:t>
            </a:r>
            <a:endParaRPr lang="en-US" sz="1176" dirty="0">
              <a:solidFill>
                <a:srgbClr val="000000"/>
              </a:solidFill>
              <a:latin typeface="Cascadia Mono" panose="020B0609020000020004" pitchFamily="49" charset="0"/>
            </a:endParaRPr>
          </a:p>
          <a:p>
            <a:pPr marL="0" indent="0">
              <a:buNone/>
            </a:pPr>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TextBlock</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FontSize</a:t>
            </a:r>
            <a:r>
              <a:rPr lang="en-US" sz="1176" dirty="0">
                <a:solidFill>
                  <a:srgbClr val="0000FF"/>
                </a:solidFill>
                <a:latin typeface="Cascadia Mono" panose="020B0609020000020004" pitchFamily="49" charset="0"/>
              </a:rPr>
              <a:t>="12"</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FontWeight</a:t>
            </a:r>
            <a:r>
              <a:rPr lang="en-US" sz="1176" dirty="0">
                <a:solidFill>
                  <a:srgbClr val="0000FF"/>
                </a:solidFill>
                <a:latin typeface="Cascadia Mono" panose="020B0609020000020004" pitchFamily="49" charset="0"/>
              </a:rPr>
              <a:t>="Bold"</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Grid.Row</a:t>
            </a:r>
            <a:r>
              <a:rPr lang="en-US" sz="1176" dirty="0">
                <a:solidFill>
                  <a:srgbClr val="0000FF"/>
                </a:solidFill>
                <a:latin typeface="Cascadia Mono" panose="020B0609020000020004" pitchFamily="49" charset="0"/>
              </a:rPr>
              <a:t>="1"</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Grid.Column</a:t>
            </a:r>
            <a:r>
              <a:rPr lang="en-US" sz="1176" dirty="0">
                <a:solidFill>
                  <a:srgbClr val="0000FF"/>
                </a:solidFill>
                <a:latin typeface="Cascadia Mono" panose="020B0609020000020004" pitchFamily="49" charset="0"/>
              </a:rPr>
              <a:t>="0"&gt;</a:t>
            </a:r>
            <a:r>
              <a:rPr lang="en-US" sz="1176" dirty="0">
                <a:solidFill>
                  <a:srgbClr val="000000"/>
                </a:solidFill>
                <a:latin typeface="Cascadia Mono" panose="020B0609020000020004" pitchFamily="49" charset="0"/>
              </a:rPr>
              <a:t>Quarter 1</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TextBlock</a:t>
            </a:r>
            <a:r>
              <a:rPr lang="en-US" sz="1176" dirty="0">
                <a:solidFill>
                  <a:srgbClr val="0000FF"/>
                </a:solidFill>
                <a:latin typeface="Cascadia Mono" panose="020B0609020000020004" pitchFamily="49" charset="0"/>
              </a:rPr>
              <a:t>&gt;</a:t>
            </a:r>
            <a:endParaRPr lang="en-US" sz="1176" dirty="0">
              <a:solidFill>
                <a:srgbClr val="000000"/>
              </a:solidFill>
              <a:latin typeface="Cascadia Mono" panose="020B0609020000020004" pitchFamily="49" charset="0"/>
            </a:endParaRPr>
          </a:p>
          <a:p>
            <a:pPr marL="0" indent="0">
              <a:buNone/>
            </a:pPr>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TextBlock</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FontSize</a:t>
            </a:r>
            <a:r>
              <a:rPr lang="en-US" sz="1176" dirty="0">
                <a:solidFill>
                  <a:srgbClr val="0000FF"/>
                </a:solidFill>
                <a:latin typeface="Cascadia Mono" panose="020B0609020000020004" pitchFamily="49" charset="0"/>
              </a:rPr>
              <a:t>="12"</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FontWeight</a:t>
            </a:r>
            <a:r>
              <a:rPr lang="en-US" sz="1176" dirty="0">
                <a:solidFill>
                  <a:srgbClr val="0000FF"/>
                </a:solidFill>
                <a:latin typeface="Cascadia Mono" panose="020B0609020000020004" pitchFamily="49" charset="0"/>
              </a:rPr>
              <a:t>="Bold"</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Grid.Row</a:t>
            </a:r>
            <a:r>
              <a:rPr lang="en-US" sz="1176" dirty="0">
                <a:solidFill>
                  <a:srgbClr val="0000FF"/>
                </a:solidFill>
                <a:latin typeface="Cascadia Mono" panose="020B0609020000020004" pitchFamily="49" charset="0"/>
              </a:rPr>
              <a:t>="1"</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Grid.Column</a:t>
            </a:r>
            <a:r>
              <a:rPr lang="en-US" sz="1176" dirty="0">
                <a:solidFill>
                  <a:srgbClr val="0000FF"/>
                </a:solidFill>
                <a:latin typeface="Cascadia Mono" panose="020B0609020000020004" pitchFamily="49" charset="0"/>
              </a:rPr>
              <a:t>="1"&gt;</a:t>
            </a:r>
            <a:r>
              <a:rPr lang="en-US" sz="1176" dirty="0">
                <a:solidFill>
                  <a:srgbClr val="000000"/>
                </a:solidFill>
                <a:latin typeface="Cascadia Mono" panose="020B0609020000020004" pitchFamily="49" charset="0"/>
              </a:rPr>
              <a:t>Quarter 2</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TextBlock</a:t>
            </a:r>
            <a:r>
              <a:rPr lang="en-US" sz="1176" dirty="0">
                <a:solidFill>
                  <a:srgbClr val="0000FF"/>
                </a:solidFill>
                <a:latin typeface="Cascadia Mono" panose="020B0609020000020004" pitchFamily="49" charset="0"/>
              </a:rPr>
              <a:t>&gt;</a:t>
            </a:r>
            <a:endParaRPr lang="en-US" sz="1176" dirty="0">
              <a:solidFill>
                <a:srgbClr val="000000"/>
              </a:solidFill>
              <a:latin typeface="Cascadia Mono" panose="020B0609020000020004" pitchFamily="49" charset="0"/>
            </a:endParaRPr>
          </a:p>
          <a:p>
            <a:pPr marL="0" indent="0">
              <a:buNone/>
            </a:pPr>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TextBlock</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FontSize</a:t>
            </a:r>
            <a:r>
              <a:rPr lang="en-US" sz="1176" dirty="0">
                <a:solidFill>
                  <a:srgbClr val="0000FF"/>
                </a:solidFill>
                <a:latin typeface="Cascadia Mono" panose="020B0609020000020004" pitchFamily="49" charset="0"/>
              </a:rPr>
              <a:t>="12"</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FontWeight</a:t>
            </a:r>
            <a:r>
              <a:rPr lang="en-US" sz="1176" dirty="0">
                <a:solidFill>
                  <a:srgbClr val="0000FF"/>
                </a:solidFill>
                <a:latin typeface="Cascadia Mono" panose="020B0609020000020004" pitchFamily="49" charset="0"/>
              </a:rPr>
              <a:t>="Bold"</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Grid.Row</a:t>
            </a:r>
            <a:r>
              <a:rPr lang="en-US" sz="1176" dirty="0">
                <a:solidFill>
                  <a:srgbClr val="0000FF"/>
                </a:solidFill>
                <a:latin typeface="Cascadia Mono" panose="020B0609020000020004" pitchFamily="49" charset="0"/>
              </a:rPr>
              <a:t>="1"</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Grid.Column</a:t>
            </a:r>
            <a:r>
              <a:rPr lang="en-US" sz="1176" dirty="0">
                <a:solidFill>
                  <a:srgbClr val="0000FF"/>
                </a:solidFill>
                <a:latin typeface="Cascadia Mono" panose="020B0609020000020004" pitchFamily="49" charset="0"/>
              </a:rPr>
              <a:t>="2"&gt;</a:t>
            </a:r>
            <a:r>
              <a:rPr lang="en-US" sz="1176" dirty="0">
                <a:solidFill>
                  <a:srgbClr val="000000"/>
                </a:solidFill>
                <a:latin typeface="Cascadia Mono" panose="020B0609020000020004" pitchFamily="49" charset="0"/>
              </a:rPr>
              <a:t>Quarter 3</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TextBlock</a:t>
            </a:r>
            <a:r>
              <a:rPr lang="en-US" sz="1176" dirty="0">
                <a:solidFill>
                  <a:srgbClr val="0000FF"/>
                </a:solidFill>
                <a:latin typeface="Cascadia Mono" panose="020B0609020000020004" pitchFamily="49" charset="0"/>
              </a:rPr>
              <a:t>&gt;</a:t>
            </a:r>
            <a:endParaRPr lang="en-US" sz="1176" dirty="0">
              <a:solidFill>
                <a:srgbClr val="000000"/>
              </a:solidFill>
              <a:latin typeface="Cascadia Mono" panose="020B0609020000020004" pitchFamily="49" charset="0"/>
            </a:endParaRPr>
          </a:p>
          <a:p>
            <a:pPr marL="0" indent="0">
              <a:buNone/>
            </a:pPr>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TextBlock</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Grid.Row</a:t>
            </a:r>
            <a:r>
              <a:rPr lang="en-US" sz="1176" dirty="0">
                <a:solidFill>
                  <a:srgbClr val="0000FF"/>
                </a:solidFill>
                <a:latin typeface="Cascadia Mono" panose="020B0609020000020004" pitchFamily="49" charset="0"/>
              </a:rPr>
              <a:t>="2"</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Grid.Column</a:t>
            </a:r>
            <a:r>
              <a:rPr lang="en-US" sz="1176" dirty="0">
                <a:solidFill>
                  <a:srgbClr val="0000FF"/>
                </a:solidFill>
                <a:latin typeface="Cascadia Mono" panose="020B0609020000020004" pitchFamily="49" charset="0"/>
              </a:rPr>
              <a:t>="0"&gt;</a:t>
            </a:r>
            <a:r>
              <a:rPr lang="en-US" sz="1176" dirty="0">
                <a:solidFill>
                  <a:srgbClr val="000000"/>
                </a:solidFill>
                <a:latin typeface="Cascadia Mono" panose="020B0609020000020004" pitchFamily="49" charset="0"/>
              </a:rPr>
              <a:t>50000</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TextBlock</a:t>
            </a:r>
            <a:r>
              <a:rPr lang="en-US" sz="1176" dirty="0">
                <a:solidFill>
                  <a:srgbClr val="0000FF"/>
                </a:solidFill>
                <a:latin typeface="Cascadia Mono" panose="020B0609020000020004" pitchFamily="49" charset="0"/>
              </a:rPr>
              <a:t>&gt;</a:t>
            </a:r>
            <a:endParaRPr lang="en-US" sz="1176" dirty="0">
              <a:solidFill>
                <a:srgbClr val="000000"/>
              </a:solidFill>
              <a:latin typeface="Cascadia Mono" panose="020B0609020000020004" pitchFamily="49" charset="0"/>
            </a:endParaRPr>
          </a:p>
          <a:p>
            <a:pPr marL="0" indent="0">
              <a:buNone/>
            </a:pPr>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TextBlock</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Grid.Row</a:t>
            </a:r>
            <a:r>
              <a:rPr lang="en-US" sz="1176" dirty="0">
                <a:solidFill>
                  <a:srgbClr val="0000FF"/>
                </a:solidFill>
                <a:latin typeface="Cascadia Mono" panose="020B0609020000020004" pitchFamily="49" charset="0"/>
              </a:rPr>
              <a:t>="2"</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Grid.Column</a:t>
            </a:r>
            <a:r>
              <a:rPr lang="en-US" sz="1176" dirty="0">
                <a:solidFill>
                  <a:srgbClr val="0000FF"/>
                </a:solidFill>
                <a:latin typeface="Cascadia Mono" panose="020B0609020000020004" pitchFamily="49" charset="0"/>
              </a:rPr>
              <a:t>="1"&gt;</a:t>
            </a:r>
            <a:r>
              <a:rPr lang="en-US" sz="1176" dirty="0">
                <a:solidFill>
                  <a:srgbClr val="000000"/>
                </a:solidFill>
                <a:latin typeface="Cascadia Mono" panose="020B0609020000020004" pitchFamily="49" charset="0"/>
              </a:rPr>
              <a:t>100000</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TextBlock</a:t>
            </a:r>
            <a:r>
              <a:rPr lang="en-US" sz="1176" dirty="0">
                <a:solidFill>
                  <a:srgbClr val="0000FF"/>
                </a:solidFill>
                <a:latin typeface="Cascadia Mono" panose="020B0609020000020004" pitchFamily="49" charset="0"/>
              </a:rPr>
              <a:t>&gt;</a:t>
            </a:r>
            <a:endParaRPr lang="en-US" sz="1176" dirty="0">
              <a:solidFill>
                <a:srgbClr val="000000"/>
              </a:solidFill>
              <a:latin typeface="Cascadia Mono" panose="020B0609020000020004" pitchFamily="49" charset="0"/>
            </a:endParaRPr>
          </a:p>
          <a:p>
            <a:pPr marL="0" indent="0">
              <a:buNone/>
            </a:pPr>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TextBlock</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Grid.Row</a:t>
            </a:r>
            <a:r>
              <a:rPr lang="en-US" sz="1176" dirty="0">
                <a:solidFill>
                  <a:srgbClr val="0000FF"/>
                </a:solidFill>
                <a:latin typeface="Cascadia Mono" panose="020B0609020000020004" pitchFamily="49" charset="0"/>
              </a:rPr>
              <a:t>="2"</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Grid.Column</a:t>
            </a:r>
            <a:r>
              <a:rPr lang="en-US" sz="1176" dirty="0">
                <a:solidFill>
                  <a:srgbClr val="0000FF"/>
                </a:solidFill>
                <a:latin typeface="Cascadia Mono" panose="020B0609020000020004" pitchFamily="49" charset="0"/>
              </a:rPr>
              <a:t>="2"&gt;</a:t>
            </a:r>
            <a:r>
              <a:rPr lang="en-US" sz="1176" dirty="0">
                <a:solidFill>
                  <a:srgbClr val="000000"/>
                </a:solidFill>
                <a:latin typeface="Cascadia Mono" panose="020B0609020000020004" pitchFamily="49" charset="0"/>
              </a:rPr>
              <a:t>150000</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TextBlock</a:t>
            </a:r>
            <a:r>
              <a:rPr lang="en-US" sz="1176" dirty="0">
                <a:solidFill>
                  <a:srgbClr val="0000FF"/>
                </a:solidFill>
                <a:latin typeface="Cascadia Mono" panose="020B0609020000020004" pitchFamily="49" charset="0"/>
              </a:rPr>
              <a:t>&gt;</a:t>
            </a:r>
            <a:endParaRPr lang="en-US" sz="1176" dirty="0">
              <a:solidFill>
                <a:srgbClr val="000000"/>
              </a:solidFill>
              <a:latin typeface="Cascadia Mono" panose="020B0609020000020004" pitchFamily="49" charset="0"/>
            </a:endParaRPr>
          </a:p>
          <a:p>
            <a:pPr marL="0" indent="0">
              <a:buNone/>
            </a:pPr>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TextBlock</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FontSize</a:t>
            </a:r>
            <a:r>
              <a:rPr lang="en-US" sz="1176" dirty="0">
                <a:solidFill>
                  <a:srgbClr val="0000FF"/>
                </a:solidFill>
                <a:latin typeface="Cascadia Mono" panose="020B0609020000020004" pitchFamily="49" charset="0"/>
              </a:rPr>
              <a:t>="16"</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FontWeight</a:t>
            </a:r>
            <a:r>
              <a:rPr lang="en-US" sz="1176" dirty="0">
                <a:solidFill>
                  <a:srgbClr val="0000FF"/>
                </a:solidFill>
                <a:latin typeface="Cascadia Mono" panose="020B0609020000020004" pitchFamily="49" charset="0"/>
              </a:rPr>
              <a:t>="Bold"</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Grid.ColumnSpan</a:t>
            </a:r>
            <a:r>
              <a:rPr lang="en-US" sz="1176" dirty="0">
                <a:solidFill>
                  <a:srgbClr val="0000FF"/>
                </a:solidFill>
                <a:latin typeface="Cascadia Mono" panose="020B0609020000020004" pitchFamily="49" charset="0"/>
              </a:rPr>
              <a:t>="3"</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Grid.Row</a:t>
            </a:r>
            <a:r>
              <a:rPr lang="en-US" sz="1176" dirty="0">
                <a:solidFill>
                  <a:srgbClr val="0000FF"/>
                </a:solidFill>
                <a:latin typeface="Cascadia Mono" panose="020B0609020000020004" pitchFamily="49" charset="0"/>
              </a:rPr>
              <a:t>="3"&gt;</a:t>
            </a:r>
            <a:r>
              <a:rPr lang="en-US" sz="1176" dirty="0">
                <a:solidFill>
                  <a:srgbClr val="000000"/>
                </a:solidFill>
                <a:latin typeface="Cascadia Mono" panose="020B0609020000020004" pitchFamily="49" charset="0"/>
              </a:rPr>
              <a:t>Total Units: 300000</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TextBlock</a:t>
            </a:r>
            <a:r>
              <a:rPr lang="en-US" sz="1176" dirty="0">
                <a:solidFill>
                  <a:srgbClr val="0000FF"/>
                </a:solidFill>
                <a:latin typeface="Cascadia Mono" panose="020B0609020000020004" pitchFamily="49" charset="0"/>
              </a:rPr>
              <a:t>&gt;</a:t>
            </a:r>
            <a:endParaRPr lang="en-US" sz="1176" dirty="0">
              <a:solidFill>
                <a:srgbClr val="000000"/>
              </a:solidFill>
              <a:latin typeface="Cascadia Mono" panose="020B0609020000020004" pitchFamily="49" charset="0"/>
            </a:endParaRPr>
          </a:p>
          <a:p>
            <a:pPr marL="0" indent="0">
              <a:buNone/>
            </a:pPr>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&lt;/</a:t>
            </a:r>
            <a:r>
              <a:rPr lang="en-US" sz="1176" dirty="0">
                <a:solidFill>
                  <a:srgbClr val="A31515"/>
                </a:solidFill>
                <a:latin typeface="Cascadia Mono" panose="020B0609020000020004" pitchFamily="49" charset="0"/>
              </a:rPr>
              <a:t>Grid</a:t>
            </a:r>
            <a:r>
              <a:rPr lang="en-US" sz="1176" dirty="0">
                <a:solidFill>
                  <a:srgbClr val="0000FF"/>
                </a:solidFill>
                <a:latin typeface="Cascadia Mono" panose="020B0609020000020004" pitchFamily="49" charset="0"/>
              </a:rPr>
              <a:t>&gt;</a:t>
            </a:r>
            <a:endParaRPr lang="en-US" sz="1176" dirty="0">
              <a:solidFill>
                <a:srgbClr val="000000"/>
              </a:solidFill>
              <a:latin typeface="Cascadia Mono" panose="020B0609020000020004" pitchFamily="49" charset="0"/>
            </a:endParaRPr>
          </a:p>
          <a:p>
            <a:pPr marL="0" indent="0">
              <a:buNone/>
            </a:pPr>
            <a:r>
              <a:rPr lang="en-US" sz="1176" dirty="0">
                <a:solidFill>
                  <a:srgbClr val="0000FF"/>
                </a:solidFill>
                <a:latin typeface="Cascadia Mono" panose="020B0609020000020004" pitchFamily="49" charset="0"/>
              </a:rPr>
              <a:t>&lt;/</a:t>
            </a:r>
            <a:r>
              <a:rPr lang="en-US" sz="1176" dirty="0">
                <a:solidFill>
                  <a:srgbClr val="A31515"/>
                </a:solidFill>
                <a:latin typeface="Cascadia Mono" panose="020B0609020000020004" pitchFamily="49" charset="0"/>
              </a:rPr>
              <a:t>Page</a:t>
            </a:r>
            <a:r>
              <a:rPr lang="en-US" sz="1176" dirty="0">
                <a:solidFill>
                  <a:srgbClr val="0000FF"/>
                </a:solidFill>
                <a:latin typeface="Cascadia Mono" panose="020B0609020000020004" pitchFamily="49" charset="0"/>
              </a:rPr>
              <a:t>&gt;</a:t>
            </a:r>
            <a:endParaRPr lang="en-US" sz="2353" dirty="0"/>
          </a:p>
        </p:txBody>
      </p:sp>
      <p:sp>
        <p:nvSpPr>
          <p:cNvPr id="3" name="Title 2">
            <a:extLst>
              <a:ext uri="{FF2B5EF4-FFF2-40B4-BE49-F238E27FC236}">
                <a16:creationId xmlns:a16="http://schemas.microsoft.com/office/drawing/2014/main" id="{F6F67E6D-320C-FEF0-8863-5A1E59FB0E18}"/>
              </a:ext>
            </a:extLst>
          </p:cNvPr>
          <p:cNvSpPr>
            <a:spLocks noGrp="1"/>
          </p:cNvSpPr>
          <p:nvPr>
            <p:ph type="title"/>
          </p:nvPr>
        </p:nvSpPr>
        <p:spPr/>
        <p:txBody>
          <a:bodyPr/>
          <a:lstStyle/>
          <a:p>
            <a:r>
              <a:rPr lang="en-US" dirty="0"/>
              <a:t>Grid</a:t>
            </a:r>
          </a:p>
        </p:txBody>
      </p:sp>
    </p:spTree>
    <p:extLst>
      <p:ext uri="{BB962C8B-B14F-4D97-AF65-F5344CB8AC3E}">
        <p14:creationId xmlns:p14="http://schemas.microsoft.com/office/powerpoint/2010/main" val="412200936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4A776A-F3BA-340D-6E60-1C5BE3E3F0E3}"/>
              </a:ext>
            </a:extLst>
          </p:cNvPr>
          <p:cNvSpPr>
            <a:spLocks noGrp="1"/>
          </p:cNvSpPr>
          <p:nvPr>
            <p:ph type="body" sz="quarter" idx="10"/>
          </p:nvPr>
        </p:nvSpPr>
        <p:spPr>
          <a:xfrm>
            <a:off x="269239" y="1189495"/>
            <a:ext cx="11653523" cy="4872880"/>
          </a:xfrm>
        </p:spPr>
        <p:txBody>
          <a:bodyPr/>
          <a:lstStyle/>
          <a:p>
            <a:pPr marL="0" indent="0">
              <a:buNone/>
            </a:pPr>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&lt;</a:t>
            </a:r>
            <a:r>
              <a:rPr lang="en-US" sz="1765" dirty="0" err="1">
                <a:solidFill>
                  <a:srgbClr val="A31515"/>
                </a:solidFill>
                <a:latin typeface="Cascadia Mono" panose="020B0609020000020004" pitchFamily="49" charset="0"/>
              </a:rPr>
              <a:t>StackPanel</a:t>
            </a:r>
            <a:r>
              <a:rPr lang="en-US" sz="1765" dirty="0">
                <a:solidFill>
                  <a:srgbClr val="FF0000"/>
                </a:solidFill>
                <a:latin typeface="Cascadia Mono" panose="020B0609020000020004" pitchFamily="49" charset="0"/>
              </a:rPr>
              <a:t> Orientation</a:t>
            </a:r>
            <a:r>
              <a:rPr lang="en-US" sz="1765" dirty="0">
                <a:solidFill>
                  <a:srgbClr val="0000FF"/>
                </a:solidFill>
                <a:latin typeface="Cascadia Mono" panose="020B0609020000020004" pitchFamily="49" charset="0"/>
              </a:rPr>
              <a:t>="Vertical"&gt;</a:t>
            </a:r>
            <a:endParaRPr lang="en-US" sz="1765" dirty="0">
              <a:solidFill>
                <a:srgbClr val="000000"/>
              </a:solidFill>
              <a:latin typeface="Cascadia Mono" panose="020B0609020000020004" pitchFamily="49" charset="0"/>
            </a:endParaRPr>
          </a:p>
          <a:p>
            <a:pPr marL="0" indent="0">
              <a:buNone/>
            </a:pPr>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&lt;</a:t>
            </a:r>
            <a:r>
              <a:rPr lang="en-US" sz="1765" dirty="0" err="1">
                <a:solidFill>
                  <a:srgbClr val="A31515"/>
                </a:solidFill>
                <a:latin typeface="Cascadia Mono" panose="020B0609020000020004" pitchFamily="49" charset="0"/>
              </a:rPr>
              <a:t>TextBlock</a:t>
            </a:r>
            <a:r>
              <a:rPr lang="en-US" sz="1765" dirty="0">
                <a:solidFill>
                  <a:srgbClr val="FF0000"/>
                </a:solidFill>
                <a:latin typeface="Cascadia Mono" panose="020B0609020000020004" pitchFamily="49" charset="0"/>
              </a:rPr>
              <a:t> Text</a:t>
            </a:r>
            <a:r>
              <a:rPr lang="en-US" sz="1765" dirty="0">
                <a:solidFill>
                  <a:srgbClr val="0000FF"/>
                </a:solidFill>
                <a:latin typeface="Cascadia Mono" panose="020B0609020000020004" pitchFamily="49" charset="0"/>
              </a:rPr>
              <a:t>="Text one" /&gt;</a:t>
            </a:r>
            <a:endParaRPr lang="en-US" sz="1765" dirty="0">
              <a:solidFill>
                <a:srgbClr val="000000"/>
              </a:solidFill>
              <a:latin typeface="Cascadia Mono" panose="020B0609020000020004" pitchFamily="49" charset="0"/>
            </a:endParaRPr>
          </a:p>
          <a:p>
            <a:pPr marL="0" indent="0">
              <a:buNone/>
            </a:pPr>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&lt;</a:t>
            </a:r>
            <a:r>
              <a:rPr lang="en-US" sz="1765" dirty="0" err="1">
                <a:solidFill>
                  <a:srgbClr val="A31515"/>
                </a:solidFill>
                <a:latin typeface="Cascadia Mono" panose="020B0609020000020004" pitchFamily="49" charset="0"/>
              </a:rPr>
              <a:t>TextBlock</a:t>
            </a:r>
            <a:r>
              <a:rPr lang="en-US" sz="1765" dirty="0">
                <a:solidFill>
                  <a:srgbClr val="FF0000"/>
                </a:solidFill>
                <a:latin typeface="Cascadia Mono" panose="020B0609020000020004" pitchFamily="49" charset="0"/>
              </a:rPr>
              <a:t> Text</a:t>
            </a:r>
            <a:r>
              <a:rPr lang="en-US" sz="1765" dirty="0">
                <a:solidFill>
                  <a:srgbClr val="0000FF"/>
                </a:solidFill>
                <a:latin typeface="Cascadia Mono" panose="020B0609020000020004" pitchFamily="49" charset="0"/>
              </a:rPr>
              <a:t>="Text two" /&gt;</a:t>
            </a:r>
            <a:endParaRPr lang="en-US" sz="1765" dirty="0">
              <a:solidFill>
                <a:srgbClr val="000000"/>
              </a:solidFill>
              <a:latin typeface="Cascadia Mono" panose="020B0609020000020004" pitchFamily="49" charset="0"/>
            </a:endParaRPr>
          </a:p>
          <a:p>
            <a:pPr marL="0" indent="0">
              <a:buNone/>
            </a:pPr>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&lt;</a:t>
            </a:r>
            <a:r>
              <a:rPr lang="en-US" sz="1765" dirty="0">
                <a:solidFill>
                  <a:srgbClr val="A31515"/>
                </a:solidFill>
                <a:latin typeface="Cascadia Mono" panose="020B0609020000020004" pitchFamily="49" charset="0"/>
              </a:rPr>
              <a:t>Button</a:t>
            </a:r>
            <a:r>
              <a:rPr lang="en-US" sz="1765" dirty="0">
                <a:solidFill>
                  <a:srgbClr val="FF0000"/>
                </a:solidFill>
                <a:latin typeface="Cascadia Mono" panose="020B0609020000020004" pitchFamily="49" charset="0"/>
              </a:rPr>
              <a:t> Content</a:t>
            </a:r>
            <a:r>
              <a:rPr lang="en-US" sz="1765" dirty="0">
                <a:solidFill>
                  <a:srgbClr val="0000FF"/>
                </a:solidFill>
                <a:latin typeface="Cascadia Mono" panose="020B0609020000020004" pitchFamily="49" charset="0"/>
              </a:rPr>
              <a:t>="Click me" /&gt;</a:t>
            </a:r>
            <a:endParaRPr lang="en-US" sz="1765" dirty="0">
              <a:solidFill>
                <a:srgbClr val="000000"/>
              </a:solidFill>
              <a:latin typeface="Cascadia Mono" panose="020B0609020000020004" pitchFamily="49" charset="0"/>
            </a:endParaRPr>
          </a:p>
          <a:p>
            <a:pPr marL="0" indent="0">
              <a:buNone/>
            </a:pPr>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&lt;/</a:t>
            </a:r>
            <a:r>
              <a:rPr lang="en-US" sz="1765" dirty="0" err="1">
                <a:solidFill>
                  <a:srgbClr val="A31515"/>
                </a:solidFill>
                <a:latin typeface="Cascadia Mono" panose="020B0609020000020004" pitchFamily="49" charset="0"/>
              </a:rPr>
              <a:t>StackPanel</a:t>
            </a:r>
            <a:r>
              <a:rPr lang="en-US" sz="1765" dirty="0">
                <a:solidFill>
                  <a:srgbClr val="0000FF"/>
                </a:solidFill>
                <a:latin typeface="Cascadia Mono" panose="020B0609020000020004" pitchFamily="49" charset="0"/>
              </a:rPr>
              <a:t>&gt;</a:t>
            </a:r>
          </a:p>
          <a:p>
            <a:pPr marL="0" indent="0">
              <a:buNone/>
            </a:pPr>
            <a:endParaRPr lang="en-US" sz="1765" dirty="0">
              <a:solidFill>
                <a:srgbClr val="0000FF"/>
              </a:solidFill>
              <a:latin typeface="Cascadia Mono" panose="020B0609020000020004" pitchFamily="49" charset="0"/>
            </a:endParaRPr>
          </a:p>
          <a:p>
            <a:pPr marL="0" indent="0">
              <a:buNone/>
            </a:pPr>
            <a:endParaRPr lang="en-US" sz="1765" dirty="0">
              <a:solidFill>
                <a:srgbClr val="0000FF"/>
              </a:solidFill>
              <a:latin typeface="Cascadia Mono" panose="020B0609020000020004" pitchFamily="49" charset="0"/>
            </a:endParaRPr>
          </a:p>
          <a:p>
            <a:pPr marL="0" indent="0">
              <a:buNone/>
            </a:pPr>
            <a:r>
              <a:rPr lang="en-US" sz="1961" dirty="0">
                <a:solidFill>
                  <a:srgbClr val="0000FF"/>
                </a:solidFill>
                <a:latin typeface="SFMono-Regular"/>
              </a:rPr>
              <a:t>&lt;</a:t>
            </a:r>
            <a:r>
              <a:rPr lang="en-US" sz="1961" dirty="0" err="1">
                <a:solidFill>
                  <a:srgbClr val="0000FF"/>
                </a:solidFill>
                <a:latin typeface="SFMono-Regular"/>
              </a:rPr>
              <a:t>StackPanel</a:t>
            </a:r>
            <a:r>
              <a:rPr lang="en-US" sz="1961" dirty="0">
                <a:solidFill>
                  <a:srgbClr val="0000FF"/>
                </a:solidFill>
                <a:latin typeface="SFMono-Regular"/>
              </a:rPr>
              <a:t> </a:t>
            </a:r>
            <a:r>
              <a:rPr lang="en-US" sz="1961" dirty="0">
                <a:solidFill>
                  <a:srgbClr val="FF0000"/>
                </a:solidFill>
                <a:latin typeface="SFMono-Regular"/>
              </a:rPr>
              <a:t>Orientation</a:t>
            </a:r>
            <a:r>
              <a:rPr lang="en-US" sz="1961" dirty="0">
                <a:solidFill>
                  <a:srgbClr val="0000FF"/>
                </a:solidFill>
                <a:latin typeface="SFMono-Regular"/>
              </a:rPr>
              <a:t>=</a:t>
            </a:r>
            <a:r>
              <a:rPr lang="en-US" sz="1961" dirty="0">
                <a:solidFill>
                  <a:srgbClr val="A31515"/>
                </a:solidFill>
                <a:latin typeface="SFMono-Regular"/>
              </a:rPr>
              <a:t>"Horizontal"</a:t>
            </a:r>
            <a:r>
              <a:rPr lang="en-US" sz="1961" dirty="0">
                <a:solidFill>
                  <a:srgbClr val="0000FF"/>
                </a:solidFill>
                <a:latin typeface="SFMono-Regular"/>
              </a:rPr>
              <a:t>&gt;</a:t>
            </a:r>
            <a:r>
              <a:rPr lang="en-US" sz="1961" dirty="0">
                <a:solidFill>
                  <a:srgbClr val="000000"/>
                </a:solidFill>
                <a:latin typeface="SFMono-Regular"/>
              </a:rPr>
              <a:t> </a:t>
            </a:r>
          </a:p>
          <a:p>
            <a:pPr marL="0" indent="0">
              <a:buNone/>
            </a:pPr>
            <a:r>
              <a:rPr lang="en-US" sz="1961" dirty="0">
                <a:solidFill>
                  <a:srgbClr val="0000FF"/>
                </a:solidFill>
                <a:latin typeface="SFMono-Regular"/>
              </a:rPr>
              <a:t>	&lt;Button </a:t>
            </a:r>
            <a:r>
              <a:rPr lang="en-US" sz="1961" dirty="0" err="1">
                <a:solidFill>
                  <a:srgbClr val="FF0000"/>
                </a:solidFill>
                <a:latin typeface="SFMono-Regular"/>
              </a:rPr>
              <a:t>VerticalAlignment</a:t>
            </a:r>
            <a:r>
              <a:rPr lang="en-US" sz="1961" dirty="0">
                <a:solidFill>
                  <a:srgbClr val="0000FF"/>
                </a:solidFill>
                <a:latin typeface="SFMono-Regular"/>
              </a:rPr>
              <a:t>=</a:t>
            </a:r>
            <a:r>
              <a:rPr lang="en-US" sz="1961" dirty="0">
                <a:solidFill>
                  <a:srgbClr val="A31515"/>
                </a:solidFill>
                <a:latin typeface="SFMono-Regular"/>
              </a:rPr>
              <a:t>"Top"</a:t>
            </a:r>
            <a:r>
              <a:rPr lang="en-US" sz="1961" dirty="0">
                <a:solidFill>
                  <a:srgbClr val="0000FF"/>
                </a:solidFill>
                <a:latin typeface="SFMono-Regular"/>
              </a:rPr>
              <a:t>&gt;</a:t>
            </a:r>
            <a:r>
              <a:rPr lang="en-US" sz="1961" dirty="0">
                <a:solidFill>
                  <a:srgbClr val="000000"/>
                </a:solidFill>
                <a:latin typeface="SFMono-Regular"/>
              </a:rPr>
              <a:t>Button 1</a:t>
            </a:r>
            <a:r>
              <a:rPr lang="en-US" sz="1961" dirty="0">
                <a:solidFill>
                  <a:srgbClr val="0000FF"/>
                </a:solidFill>
                <a:latin typeface="SFMono-Regular"/>
              </a:rPr>
              <a:t>&lt;/Button&gt;</a:t>
            </a:r>
            <a:r>
              <a:rPr lang="en-US" sz="1961" dirty="0">
                <a:solidFill>
                  <a:srgbClr val="000000"/>
                </a:solidFill>
                <a:latin typeface="SFMono-Regular"/>
              </a:rPr>
              <a:t> </a:t>
            </a:r>
          </a:p>
          <a:p>
            <a:pPr marL="0" indent="0">
              <a:buNone/>
            </a:pPr>
            <a:r>
              <a:rPr lang="en-US" sz="1961" dirty="0">
                <a:solidFill>
                  <a:srgbClr val="0000FF"/>
                </a:solidFill>
                <a:latin typeface="SFMono-Regular"/>
              </a:rPr>
              <a:t>	&lt;Button </a:t>
            </a:r>
            <a:r>
              <a:rPr lang="en-US" sz="1961" dirty="0" err="1">
                <a:solidFill>
                  <a:srgbClr val="FF0000"/>
                </a:solidFill>
                <a:latin typeface="SFMono-Regular"/>
              </a:rPr>
              <a:t>VerticalAlignment</a:t>
            </a:r>
            <a:r>
              <a:rPr lang="en-US" sz="1961" dirty="0">
                <a:solidFill>
                  <a:srgbClr val="0000FF"/>
                </a:solidFill>
                <a:latin typeface="SFMono-Regular"/>
              </a:rPr>
              <a:t>=</a:t>
            </a:r>
            <a:r>
              <a:rPr lang="en-US" sz="1961" dirty="0">
                <a:solidFill>
                  <a:srgbClr val="A31515"/>
                </a:solidFill>
                <a:latin typeface="SFMono-Regular"/>
              </a:rPr>
              <a:t>"Center"</a:t>
            </a:r>
            <a:r>
              <a:rPr lang="en-US" sz="1961" dirty="0">
                <a:solidFill>
                  <a:srgbClr val="0000FF"/>
                </a:solidFill>
                <a:latin typeface="SFMono-Regular"/>
              </a:rPr>
              <a:t>&gt;</a:t>
            </a:r>
            <a:r>
              <a:rPr lang="en-US" sz="1961" dirty="0">
                <a:solidFill>
                  <a:srgbClr val="000000"/>
                </a:solidFill>
                <a:latin typeface="SFMono-Regular"/>
              </a:rPr>
              <a:t>Button 2</a:t>
            </a:r>
            <a:r>
              <a:rPr lang="en-US" sz="1961" dirty="0">
                <a:solidFill>
                  <a:srgbClr val="0000FF"/>
                </a:solidFill>
                <a:latin typeface="SFMono-Regular"/>
              </a:rPr>
              <a:t>&lt;/Button&gt;</a:t>
            </a:r>
            <a:r>
              <a:rPr lang="en-US" sz="1961" dirty="0">
                <a:solidFill>
                  <a:srgbClr val="000000"/>
                </a:solidFill>
                <a:latin typeface="SFMono-Regular"/>
              </a:rPr>
              <a:t> </a:t>
            </a:r>
          </a:p>
          <a:p>
            <a:pPr marL="0" indent="0">
              <a:buNone/>
            </a:pPr>
            <a:r>
              <a:rPr lang="en-US" sz="1961" dirty="0">
                <a:solidFill>
                  <a:srgbClr val="0000FF"/>
                </a:solidFill>
                <a:latin typeface="SFMono-Regular"/>
              </a:rPr>
              <a:t>	&lt;Button </a:t>
            </a:r>
            <a:r>
              <a:rPr lang="en-US" sz="1961" dirty="0" err="1">
                <a:solidFill>
                  <a:srgbClr val="FF0000"/>
                </a:solidFill>
                <a:latin typeface="SFMono-Regular"/>
              </a:rPr>
              <a:t>VerticalAlignment</a:t>
            </a:r>
            <a:r>
              <a:rPr lang="en-US" sz="1961" dirty="0">
                <a:solidFill>
                  <a:srgbClr val="0000FF"/>
                </a:solidFill>
                <a:latin typeface="SFMono-Regular"/>
              </a:rPr>
              <a:t>=</a:t>
            </a:r>
            <a:r>
              <a:rPr lang="en-US" sz="1961" dirty="0">
                <a:solidFill>
                  <a:srgbClr val="A31515"/>
                </a:solidFill>
                <a:latin typeface="SFMono-Regular"/>
              </a:rPr>
              <a:t>"Bottom"</a:t>
            </a:r>
            <a:r>
              <a:rPr lang="en-US" sz="1961" dirty="0">
                <a:solidFill>
                  <a:srgbClr val="0000FF"/>
                </a:solidFill>
                <a:latin typeface="SFMono-Regular"/>
              </a:rPr>
              <a:t>&gt;</a:t>
            </a:r>
            <a:r>
              <a:rPr lang="en-US" sz="1961" dirty="0">
                <a:solidFill>
                  <a:srgbClr val="000000"/>
                </a:solidFill>
                <a:latin typeface="SFMono-Regular"/>
              </a:rPr>
              <a:t>Button 3</a:t>
            </a:r>
            <a:r>
              <a:rPr lang="en-US" sz="1961" dirty="0">
                <a:solidFill>
                  <a:srgbClr val="0000FF"/>
                </a:solidFill>
                <a:latin typeface="SFMono-Regular"/>
              </a:rPr>
              <a:t>&lt;/Button&gt;</a:t>
            </a:r>
            <a:r>
              <a:rPr lang="en-US" sz="1961" dirty="0">
                <a:solidFill>
                  <a:srgbClr val="000000"/>
                </a:solidFill>
                <a:latin typeface="SFMono-Regular"/>
              </a:rPr>
              <a:t> </a:t>
            </a:r>
          </a:p>
          <a:p>
            <a:pPr marL="0" indent="0">
              <a:buNone/>
            </a:pPr>
            <a:r>
              <a:rPr lang="en-US" sz="1961" dirty="0">
                <a:solidFill>
                  <a:srgbClr val="0000FF"/>
                </a:solidFill>
                <a:latin typeface="SFMono-Regular"/>
              </a:rPr>
              <a:t>	&lt;Button </a:t>
            </a:r>
            <a:r>
              <a:rPr lang="en-US" sz="1961" dirty="0" err="1">
                <a:solidFill>
                  <a:srgbClr val="FF0000"/>
                </a:solidFill>
                <a:latin typeface="SFMono-Regular"/>
              </a:rPr>
              <a:t>VerticalAlignment</a:t>
            </a:r>
            <a:r>
              <a:rPr lang="en-US" sz="1961" dirty="0">
                <a:solidFill>
                  <a:srgbClr val="0000FF"/>
                </a:solidFill>
                <a:latin typeface="SFMono-Regular"/>
              </a:rPr>
              <a:t>=</a:t>
            </a:r>
            <a:r>
              <a:rPr lang="en-US" sz="1961" dirty="0">
                <a:solidFill>
                  <a:srgbClr val="A31515"/>
                </a:solidFill>
                <a:latin typeface="SFMono-Regular"/>
              </a:rPr>
              <a:t>"Bottom"</a:t>
            </a:r>
            <a:r>
              <a:rPr lang="en-US" sz="1961" dirty="0">
                <a:solidFill>
                  <a:srgbClr val="0000FF"/>
                </a:solidFill>
                <a:latin typeface="SFMono-Regular"/>
              </a:rPr>
              <a:t>&gt;</a:t>
            </a:r>
            <a:r>
              <a:rPr lang="en-US" sz="1961" dirty="0">
                <a:solidFill>
                  <a:srgbClr val="000000"/>
                </a:solidFill>
                <a:latin typeface="SFMono-Regular"/>
              </a:rPr>
              <a:t>Button 4</a:t>
            </a:r>
            <a:r>
              <a:rPr lang="en-US" sz="1961" dirty="0">
                <a:solidFill>
                  <a:srgbClr val="0000FF"/>
                </a:solidFill>
                <a:latin typeface="SFMono-Regular"/>
              </a:rPr>
              <a:t>&lt;/Button&gt;</a:t>
            </a:r>
            <a:r>
              <a:rPr lang="en-US" sz="1961" dirty="0">
                <a:solidFill>
                  <a:srgbClr val="000000"/>
                </a:solidFill>
                <a:latin typeface="SFMono-Regular"/>
              </a:rPr>
              <a:t> </a:t>
            </a:r>
          </a:p>
          <a:p>
            <a:pPr marL="0" indent="0">
              <a:buNone/>
            </a:pPr>
            <a:r>
              <a:rPr lang="en-US" sz="1961" dirty="0">
                <a:solidFill>
                  <a:srgbClr val="0000FF"/>
                </a:solidFill>
                <a:latin typeface="SFMono-Regular"/>
              </a:rPr>
              <a:t>	&lt;Button </a:t>
            </a:r>
            <a:r>
              <a:rPr lang="en-US" sz="1961" dirty="0" err="1">
                <a:solidFill>
                  <a:srgbClr val="FF0000"/>
                </a:solidFill>
                <a:latin typeface="SFMono-Regular"/>
              </a:rPr>
              <a:t>VerticalAlignment</a:t>
            </a:r>
            <a:r>
              <a:rPr lang="en-US" sz="1961" dirty="0">
                <a:solidFill>
                  <a:srgbClr val="0000FF"/>
                </a:solidFill>
                <a:latin typeface="SFMono-Regular"/>
              </a:rPr>
              <a:t>=</a:t>
            </a:r>
            <a:r>
              <a:rPr lang="en-US" sz="1961" dirty="0">
                <a:solidFill>
                  <a:srgbClr val="A31515"/>
                </a:solidFill>
                <a:latin typeface="SFMono-Regular"/>
              </a:rPr>
              <a:t>"Center"</a:t>
            </a:r>
            <a:r>
              <a:rPr lang="en-US" sz="1961" dirty="0">
                <a:solidFill>
                  <a:srgbClr val="0000FF"/>
                </a:solidFill>
                <a:latin typeface="SFMono-Regular"/>
              </a:rPr>
              <a:t>&gt;</a:t>
            </a:r>
            <a:r>
              <a:rPr lang="en-US" sz="1961" dirty="0">
                <a:solidFill>
                  <a:srgbClr val="000000"/>
                </a:solidFill>
                <a:latin typeface="SFMono-Regular"/>
              </a:rPr>
              <a:t>Button 5</a:t>
            </a:r>
            <a:r>
              <a:rPr lang="en-US" sz="1961" dirty="0">
                <a:solidFill>
                  <a:srgbClr val="0000FF"/>
                </a:solidFill>
                <a:latin typeface="SFMono-Regular"/>
              </a:rPr>
              <a:t>&lt;/Button&gt;</a:t>
            </a:r>
            <a:r>
              <a:rPr lang="en-US" sz="1961" dirty="0">
                <a:solidFill>
                  <a:srgbClr val="000000"/>
                </a:solidFill>
                <a:latin typeface="SFMono-Regular"/>
              </a:rPr>
              <a:t> </a:t>
            </a:r>
          </a:p>
          <a:p>
            <a:pPr marL="0" indent="0">
              <a:buNone/>
            </a:pPr>
            <a:r>
              <a:rPr lang="en-US" sz="1961" dirty="0">
                <a:solidFill>
                  <a:srgbClr val="0000FF"/>
                </a:solidFill>
                <a:latin typeface="SFMono-Regular"/>
              </a:rPr>
              <a:t>	&lt;Button </a:t>
            </a:r>
            <a:r>
              <a:rPr lang="en-US" sz="1961" dirty="0" err="1">
                <a:solidFill>
                  <a:srgbClr val="FF0000"/>
                </a:solidFill>
                <a:latin typeface="SFMono-Regular"/>
              </a:rPr>
              <a:t>VerticalAlignment</a:t>
            </a:r>
            <a:r>
              <a:rPr lang="en-US" sz="1961" dirty="0">
                <a:solidFill>
                  <a:srgbClr val="0000FF"/>
                </a:solidFill>
                <a:latin typeface="SFMono-Regular"/>
              </a:rPr>
              <a:t>=</a:t>
            </a:r>
            <a:r>
              <a:rPr lang="en-US" sz="1961" dirty="0">
                <a:solidFill>
                  <a:srgbClr val="A31515"/>
                </a:solidFill>
                <a:latin typeface="SFMono-Regular"/>
              </a:rPr>
              <a:t>"Top"</a:t>
            </a:r>
            <a:r>
              <a:rPr lang="en-US" sz="1961" dirty="0">
                <a:solidFill>
                  <a:srgbClr val="0000FF"/>
                </a:solidFill>
                <a:latin typeface="SFMono-Regular"/>
              </a:rPr>
              <a:t>&gt;</a:t>
            </a:r>
            <a:r>
              <a:rPr lang="en-US" sz="1961" dirty="0">
                <a:solidFill>
                  <a:srgbClr val="000000"/>
                </a:solidFill>
                <a:latin typeface="SFMono-Regular"/>
              </a:rPr>
              <a:t>Button 6</a:t>
            </a:r>
            <a:r>
              <a:rPr lang="en-US" sz="1961" dirty="0">
                <a:solidFill>
                  <a:srgbClr val="0000FF"/>
                </a:solidFill>
                <a:latin typeface="SFMono-Regular"/>
              </a:rPr>
              <a:t>&lt;/Button&gt;</a:t>
            </a:r>
            <a:r>
              <a:rPr lang="en-US" sz="1961" dirty="0">
                <a:solidFill>
                  <a:srgbClr val="000000"/>
                </a:solidFill>
                <a:latin typeface="SFMono-Regular"/>
              </a:rPr>
              <a:t> </a:t>
            </a:r>
          </a:p>
          <a:p>
            <a:pPr marL="0" indent="0">
              <a:buNone/>
            </a:pPr>
            <a:r>
              <a:rPr lang="en-US" sz="1961" dirty="0">
                <a:solidFill>
                  <a:srgbClr val="0000FF"/>
                </a:solidFill>
                <a:latin typeface="SFMono-Regular"/>
              </a:rPr>
              <a:t>&lt;/</a:t>
            </a:r>
            <a:r>
              <a:rPr lang="en-US" sz="1961" dirty="0" err="1">
                <a:solidFill>
                  <a:srgbClr val="0000FF"/>
                </a:solidFill>
                <a:latin typeface="SFMono-Regular"/>
              </a:rPr>
              <a:t>StackPanel</a:t>
            </a:r>
            <a:r>
              <a:rPr lang="en-US" sz="1961" dirty="0">
                <a:solidFill>
                  <a:srgbClr val="0000FF"/>
                </a:solidFill>
                <a:latin typeface="SFMono-Regular"/>
              </a:rPr>
              <a:t>&gt;</a:t>
            </a:r>
            <a:endParaRPr lang="en-US" sz="1961" dirty="0"/>
          </a:p>
        </p:txBody>
      </p:sp>
      <p:sp>
        <p:nvSpPr>
          <p:cNvPr id="3" name="Title 2">
            <a:extLst>
              <a:ext uri="{FF2B5EF4-FFF2-40B4-BE49-F238E27FC236}">
                <a16:creationId xmlns:a16="http://schemas.microsoft.com/office/drawing/2014/main" id="{F6F67E6D-320C-FEF0-8863-5A1E59FB0E18}"/>
              </a:ext>
            </a:extLst>
          </p:cNvPr>
          <p:cNvSpPr>
            <a:spLocks noGrp="1"/>
          </p:cNvSpPr>
          <p:nvPr>
            <p:ph type="title"/>
          </p:nvPr>
        </p:nvSpPr>
        <p:spPr/>
        <p:txBody>
          <a:bodyPr/>
          <a:lstStyle/>
          <a:p>
            <a:r>
              <a:rPr lang="en-US" dirty="0" err="1"/>
              <a:t>StackPanel</a:t>
            </a:r>
            <a:endParaRPr lang="en-US" dirty="0"/>
          </a:p>
        </p:txBody>
      </p:sp>
      <p:pic>
        <p:nvPicPr>
          <p:cNvPr id="4" name="Picture 3">
            <a:extLst>
              <a:ext uri="{FF2B5EF4-FFF2-40B4-BE49-F238E27FC236}">
                <a16:creationId xmlns:a16="http://schemas.microsoft.com/office/drawing/2014/main" id="{01B0101C-5D67-B240-337C-808693CD86AB}"/>
              </a:ext>
            </a:extLst>
          </p:cNvPr>
          <p:cNvPicPr>
            <a:picLocks noChangeAspect="1"/>
          </p:cNvPicPr>
          <p:nvPr/>
        </p:nvPicPr>
        <p:blipFill>
          <a:blip r:embed="rId3"/>
          <a:stretch>
            <a:fillRect/>
          </a:stretch>
        </p:blipFill>
        <p:spPr>
          <a:xfrm>
            <a:off x="8001997" y="3852555"/>
            <a:ext cx="3025434" cy="1494041"/>
          </a:xfrm>
          <a:prstGeom prst="rect">
            <a:avLst/>
          </a:prstGeom>
        </p:spPr>
      </p:pic>
    </p:spTree>
    <p:extLst>
      <p:ext uri="{BB962C8B-B14F-4D97-AF65-F5344CB8AC3E}">
        <p14:creationId xmlns:p14="http://schemas.microsoft.com/office/powerpoint/2010/main" val="310244400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F67E6D-320C-FEF0-8863-5A1E59FB0E18}"/>
              </a:ext>
            </a:extLst>
          </p:cNvPr>
          <p:cNvSpPr>
            <a:spLocks noGrp="1"/>
          </p:cNvSpPr>
          <p:nvPr>
            <p:ph type="title"/>
          </p:nvPr>
        </p:nvSpPr>
        <p:spPr/>
        <p:txBody>
          <a:bodyPr/>
          <a:lstStyle/>
          <a:p>
            <a:r>
              <a:rPr lang="en-US" dirty="0"/>
              <a:t>Canvas</a:t>
            </a:r>
          </a:p>
        </p:txBody>
      </p:sp>
      <p:pic>
        <p:nvPicPr>
          <p:cNvPr id="7" name="Picture 6">
            <a:extLst>
              <a:ext uri="{FF2B5EF4-FFF2-40B4-BE49-F238E27FC236}">
                <a16:creationId xmlns:a16="http://schemas.microsoft.com/office/drawing/2014/main" id="{5FD149FA-8E59-B1A7-2E10-FBD934B73F58}"/>
              </a:ext>
            </a:extLst>
          </p:cNvPr>
          <p:cNvPicPr>
            <a:picLocks noChangeAspect="1"/>
          </p:cNvPicPr>
          <p:nvPr/>
        </p:nvPicPr>
        <p:blipFill rotWithShape="1">
          <a:blip r:embed="rId2"/>
          <a:srcRect t="3505"/>
          <a:stretch/>
        </p:blipFill>
        <p:spPr>
          <a:xfrm>
            <a:off x="448602" y="1189494"/>
            <a:ext cx="10495641" cy="3351914"/>
          </a:xfrm>
          <a:prstGeom prst="rect">
            <a:avLst/>
          </a:prstGeom>
        </p:spPr>
      </p:pic>
      <p:pic>
        <p:nvPicPr>
          <p:cNvPr id="8" name="Picture 7">
            <a:extLst>
              <a:ext uri="{FF2B5EF4-FFF2-40B4-BE49-F238E27FC236}">
                <a16:creationId xmlns:a16="http://schemas.microsoft.com/office/drawing/2014/main" id="{0BAE5239-3D12-D393-8FBB-0F750A6D97E3}"/>
              </a:ext>
            </a:extLst>
          </p:cNvPr>
          <p:cNvPicPr>
            <a:picLocks noChangeAspect="1"/>
          </p:cNvPicPr>
          <p:nvPr/>
        </p:nvPicPr>
        <p:blipFill>
          <a:blip r:embed="rId3"/>
          <a:stretch>
            <a:fillRect/>
          </a:stretch>
        </p:blipFill>
        <p:spPr>
          <a:xfrm>
            <a:off x="9202069" y="4000161"/>
            <a:ext cx="2427817" cy="2567884"/>
          </a:xfrm>
          <a:prstGeom prst="rect">
            <a:avLst/>
          </a:prstGeom>
        </p:spPr>
      </p:pic>
    </p:spTree>
    <p:extLst>
      <p:ext uri="{BB962C8B-B14F-4D97-AF65-F5344CB8AC3E}">
        <p14:creationId xmlns:p14="http://schemas.microsoft.com/office/powerpoint/2010/main" val="130847595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F67E6D-320C-FEF0-8863-5A1E59FB0E18}"/>
              </a:ext>
            </a:extLst>
          </p:cNvPr>
          <p:cNvSpPr>
            <a:spLocks noGrp="1"/>
          </p:cNvSpPr>
          <p:nvPr>
            <p:ph type="title"/>
          </p:nvPr>
        </p:nvSpPr>
        <p:spPr/>
        <p:txBody>
          <a:bodyPr/>
          <a:lstStyle/>
          <a:p>
            <a:r>
              <a:rPr lang="en-US" dirty="0" err="1"/>
              <a:t>DockPanel</a:t>
            </a:r>
            <a:endParaRPr lang="en-US" dirty="0"/>
          </a:p>
        </p:txBody>
      </p:sp>
      <p:pic>
        <p:nvPicPr>
          <p:cNvPr id="5" name="Picture 4">
            <a:extLst>
              <a:ext uri="{FF2B5EF4-FFF2-40B4-BE49-F238E27FC236}">
                <a16:creationId xmlns:a16="http://schemas.microsoft.com/office/drawing/2014/main" id="{700727F8-6000-C8CC-A105-23DA919CB840}"/>
              </a:ext>
            </a:extLst>
          </p:cNvPr>
          <p:cNvPicPr>
            <a:picLocks noChangeAspect="1"/>
          </p:cNvPicPr>
          <p:nvPr/>
        </p:nvPicPr>
        <p:blipFill>
          <a:blip r:embed="rId2"/>
          <a:stretch>
            <a:fillRect/>
          </a:stretch>
        </p:blipFill>
        <p:spPr>
          <a:xfrm>
            <a:off x="519195" y="2017151"/>
            <a:ext cx="8095837" cy="3651064"/>
          </a:xfrm>
          <a:prstGeom prst="rect">
            <a:avLst/>
          </a:prstGeom>
        </p:spPr>
      </p:pic>
      <p:pic>
        <p:nvPicPr>
          <p:cNvPr id="7" name="Picture 6">
            <a:extLst>
              <a:ext uri="{FF2B5EF4-FFF2-40B4-BE49-F238E27FC236}">
                <a16:creationId xmlns:a16="http://schemas.microsoft.com/office/drawing/2014/main" id="{4E20AB06-74ED-D606-7F2A-3CBD80C89635}"/>
              </a:ext>
            </a:extLst>
          </p:cNvPr>
          <p:cNvPicPr>
            <a:picLocks noChangeAspect="1"/>
          </p:cNvPicPr>
          <p:nvPr/>
        </p:nvPicPr>
        <p:blipFill>
          <a:blip r:embed="rId3"/>
          <a:stretch>
            <a:fillRect/>
          </a:stretch>
        </p:blipFill>
        <p:spPr>
          <a:xfrm>
            <a:off x="9131476" y="2581890"/>
            <a:ext cx="2334440" cy="2334440"/>
          </a:xfrm>
          <a:prstGeom prst="rect">
            <a:avLst/>
          </a:prstGeom>
        </p:spPr>
      </p:pic>
    </p:spTree>
    <p:extLst>
      <p:ext uri="{BB962C8B-B14F-4D97-AF65-F5344CB8AC3E}">
        <p14:creationId xmlns:p14="http://schemas.microsoft.com/office/powerpoint/2010/main" val="456315783"/>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F67E6D-320C-FEF0-8863-5A1E59FB0E18}"/>
              </a:ext>
            </a:extLst>
          </p:cNvPr>
          <p:cNvSpPr>
            <a:spLocks noGrp="1"/>
          </p:cNvSpPr>
          <p:nvPr>
            <p:ph type="title"/>
          </p:nvPr>
        </p:nvSpPr>
        <p:spPr/>
        <p:txBody>
          <a:bodyPr/>
          <a:lstStyle/>
          <a:p>
            <a:r>
              <a:rPr lang="en-US" dirty="0" err="1"/>
              <a:t>WrapPanel</a:t>
            </a:r>
            <a:endParaRPr lang="en-US" dirty="0"/>
          </a:p>
        </p:txBody>
      </p:sp>
      <p:pic>
        <p:nvPicPr>
          <p:cNvPr id="5" name="Picture 4">
            <a:extLst>
              <a:ext uri="{FF2B5EF4-FFF2-40B4-BE49-F238E27FC236}">
                <a16:creationId xmlns:a16="http://schemas.microsoft.com/office/drawing/2014/main" id="{9F04A1C9-50C6-526C-8DD7-836861437AC1}"/>
              </a:ext>
            </a:extLst>
          </p:cNvPr>
          <p:cNvPicPr>
            <a:picLocks noChangeAspect="1"/>
          </p:cNvPicPr>
          <p:nvPr/>
        </p:nvPicPr>
        <p:blipFill>
          <a:blip r:embed="rId2"/>
          <a:stretch>
            <a:fillRect/>
          </a:stretch>
        </p:blipFill>
        <p:spPr>
          <a:xfrm>
            <a:off x="448602" y="1240633"/>
            <a:ext cx="8142525" cy="3903183"/>
          </a:xfrm>
          <a:prstGeom prst="rect">
            <a:avLst/>
          </a:prstGeom>
        </p:spPr>
      </p:pic>
      <p:pic>
        <p:nvPicPr>
          <p:cNvPr id="6" name="Picture 5">
            <a:extLst>
              <a:ext uri="{FF2B5EF4-FFF2-40B4-BE49-F238E27FC236}">
                <a16:creationId xmlns:a16="http://schemas.microsoft.com/office/drawing/2014/main" id="{74BD2AF3-A79D-B5A0-3351-6479706FCBFE}"/>
              </a:ext>
            </a:extLst>
          </p:cNvPr>
          <p:cNvPicPr>
            <a:picLocks noChangeAspect="1"/>
          </p:cNvPicPr>
          <p:nvPr/>
        </p:nvPicPr>
        <p:blipFill>
          <a:blip r:embed="rId3"/>
          <a:stretch>
            <a:fillRect/>
          </a:stretch>
        </p:blipFill>
        <p:spPr>
          <a:xfrm>
            <a:off x="7296072" y="3358408"/>
            <a:ext cx="4340841" cy="3019716"/>
          </a:xfrm>
          <a:prstGeom prst="rect">
            <a:avLst/>
          </a:prstGeom>
        </p:spPr>
      </p:pic>
    </p:spTree>
    <p:extLst>
      <p:ext uri="{BB962C8B-B14F-4D97-AF65-F5344CB8AC3E}">
        <p14:creationId xmlns:p14="http://schemas.microsoft.com/office/powerpoint/2010/main" val="302666325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a:t>
            </a:r>
          </a:p>
          <a:p>
            <a:r>
              <a:rPr lang="en-US" dirty="0"/>
              <a:t>XAML Controls and Layouts</a:t>
            </a:r>
          </a:p>
        </p:txBody>
      </p:sp>
    </p:spTree>
    <p:extLst>
      <p:ext uri="{BB962C8B-B14F-4D97-AF65-F5344CB8AC3E}">
        <p14:creationId xmlns:p14="http://schemas.microsoft.com/office/powerpoint/2010/main" val="9844363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618A9-1C83-7F25-CBDD-2D879956D582}"/>
              </a:ext>
            </a:extLst>
          </p:cNvPr>
          <p:cNvSpPr txBox="1"/>
          <p:nvPr/>
        </p:nvSpPr>
        <p:spPr>
          <a:xfrm>
            <a:off x="269241" y="1186674"/>
            <a:ext cx="9859116" cy="2697605"/>
          </a:xfrm>
          <a:prstGeom prst="rect">
            <a:avLst/>
          </a:prstGeom>
          <a:noFill/>
        </p:spPr>
        <p:txBody>
          <a:bodyPr vert="horz" wrap="square" lIns="143428" tIns="89642" rIns="143428" bIns="89642" rtlCol="0" anchor="t" anchorCtr="0">
            <a:normAutofit/>
          </a:bodyPr>
          <a:lstStyle/>
          <a:p>
            <a:pPr defTabSz="914367">
              <a:lnSpc>
                <a:spcPct val="90000"/>
              </a:lnSpc>
              <a:spcBef>
                <a:spcPct val="0"/>
              </a:spcBef>
              <a:spcAft>
                <a:spcPts val="588"/>
              </a:spcAft>
            </a:pPr>
            <a:r>
              <a:rPr lang="en-US" sz="7058" spc="-98" dirty="0">
                <a:ln w="3175">
                  <a:noFill/>
                </a:ln>
                <a:gradFill>
                  <a:gsLst>
                    <a:gs pos="0">
                      <a:srgbClr val="FFFFFF"/>
                    </a:gs>
                    <a:gs pos="100000">
                      <a:srgbClr val="FFFFFF"/>
                    </a:gs>
                  </a:gsLst>
                  <a:lin ang="5400000" scaled="0"/>
                </a:gradFill>
                <a:latin typeface="Segoe UI Light"/>
                <a:cs typeface="Segoe UI" pitchFamily="34" charset="0"/>
              </a:rPr>
              <a:t>Basic Event Handling</a:t>
            </a:r>
          </a:p>
        </p:txBody>
      </p:sp>
    </p:spTree>
    <p:extLst>
      <p:ext uri="{BB962C8B-B14F-4D97-AF65-F5344CB8AC3E}">
        <p14:creationId xmlns:p14="http://schemas.microsoft.com/office/powerpoint/2010/main" val="40066718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2E9449-8A70-E4CC-40CF-AF8C0A473915}"/>
              </a:ext>
            </a:extLst>
          </p:cNvPr>
          <p:cNvSpPr>
            <a:spLocks noGrp="1"/>
          </p:cNvSpPr>
          <p:nvPr>
            <p:ph type="title"/>
          </p:nvPr>
        </p:nvSpPr>
        <p:spPr/>
        <p:txBody>
          <a:bodyPr/>
          <a:lstStyle/>
          <a:p>
            <a:r>
              <a:rPr lang="en-US" dirty="0"/>
              <a:t>Behavior or Functionality</a:t>
            </a:r>
          </a:p>
        </p:txBody>
      </p:sp>
      <p:sp>
        <p:nvSpPr>
          <p:cNvPr id="5" name="Text Placeholder 4">
            <a:extLst>
              <a:ext uri="{FF2B5EF4-FFF2-40B4-BE49-F238E27FC236}">
                <a16:creationId xmlns:a16="http://schemas.microsoft.com/office/drawing/2014/main" id="{0AE88081-F721-72BA-5142-FA4830475045}"/>
              </a:ext>
            </a:extLst>
          </p:cNvPr>
          <p:cNvSpPr>
            <a:spLocks noGrp="1"/>
          </p:cNvSpPr>
          <p:nvPr>
            <p:ph type="body" sz="quarter" idx="10"/>
          </p:nvPr>
        </p:nvSpPr>
        <p:spPr>
          <a:xfrm>
            <a:off x="269239" y="1189495"/>
            <a:ext cx="11653523" cy="3982788"/>
          </a:xfrm>
        </p:spPr>
        <p:txBody>
          <a:bodyPr/>
          <a:lstStyle/>
          <a:p>
            <a:r>
              <a:rPr lang="en-US" dirty="0"/>
              <a:t>The main behavior of an application is to implement the functionality that responds to user interactions. For example clicking a menu or button, and calling business logic and data access logic in response. In WPF, this behavior is implemented in code that is associated with markup. This type of code is known as code-behind.</a:t>
            </a:r>
          </a:p>
        </p:txBody>
      </p:sp>
    </p:spTree>
    <p:extLst>
      <p:ext uri="{BB962C8B-B14F-4D97-AF65-F5344CB8AC3E}">
        <p14:creationId xmlns:p14="http://schemas.microsoft.com/office/powerpoint/2010/main" val="877524726"/>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C3929-7296-D8F0-F5C9-00D4F15FD580}"/>
              </a:ext>
            </a:extLst>
          </p:cNvPr>
          <p:cNvSpPr>
            <a:spLocks noGrp="1"/>
          </p:cNvSpPr>
          <p:nvPr>
            <p:ph type="title"/>
          </p:nvPr>
        </p:nvSpPr>
        <p:spPr/>
        <p:txBody>
          <a:bodyPr/>
          <a:lstStyle/>
          <a:p>
            <a:r>
              <a:rPr lang="en-US" dirty="0"/>
              <a:t>XAML</a:t>
            </a:r>
          </a:p>
        </p:txBody>
      </p:sp>
      <p:sp>
        <p:nvSpPr>
          <p:cNvPr id="3" name="Text Placeholder 2">
            <a:extLst>
              <a:ext uri="{FF2B5EF4-FFF2-40B4-BE49-F238E27FC236}">
                <a16:creationId xmlns:a16="http://schemas.microsoft.com/office/drawing/2014/main" id="{0F3D56B9-CDC0-D607-2605-61AD9AAE3D7E}"/>
              </a:ext>
            </a:extLst>
          </p:cNvPr>
          <p:cNvSpPr>
            <a:spLocks noGrp="1"/>
          </p:cNvSpPr>
          <p:nvPr>
            <p:ph type="body" sz="quarter" idx="10"/>
          </p:nvPr>
        </p:nvSpPr>
        <p:spPr>
          <a:xfrm>
            <a:off x="269239" y="1189495"/>
            <a:ext cx="11653523" cy="4344860"/>
          </a:xfrm>
          <a:solidFill>
            <a:schemeClr val="tx1">
              <a:lumMod val="50000"/>
            </a:schemeClr>
          </a:solidFill>
        </p:spPr>
        <p:txBody>
          <a:bodyPr/>
          <a:lstStyle/>
          <a:p>
            <a:r>
              <a:rPr lang="en-US" sz="2353" dirty="0">
                <a:solidFill>
                  <a:srgbClr val="D4D4D4"/>
                </a:solidFill>
              </a:rPr>
              <a:t>&lt;</a:t>
            </a:r>
            <a:r>
              <a:rPr lang="en-US" sz="2353" dirty="0">
                <a:solidFill>
                  <a:srgbClr val="9CDCFE"/>
                </a:solidFill>
              </a:rPr>
              <a:t>Window</a:t>
            </a:r>
            <a:endParaRPr lang="en-US" sz="2353" dirty="0">
              <a:solidFill>
                <a:srgbClr val="D4D4D4"/>
              </a:solidFill>
            </a:endParaRPr>
          </a:p>
          <a:p>
            <a:r>
              <a:rPr lang="en-US" sz="2353" dirty="0">
                <a:solidFill>
                  <a:srgbClr val="D4D4D4"/>
                </a:solidFill>
              </a:rPr>
              <a:t>    </a:t>
            </a:r>
            <a:r>
              <a:rPr lang="en-US" sz="2353" dirty="0" err="1">
                <a:solidFill>
                  <a:srgbClr val="9CDCFE"/>
                </a:solidFill>
              </a:rPr>
              <a:t>xmlns</a:t>
            </a:r>
            <a:r>
              <a:rPr lang="en-US" sz="2353" dirty="0">
                <a:solidFill>
                  <a:srgbClr val="D4D4D4"/>
                </a:solidFill>
              </a:rPr>
              <a:t>=</a:t>
            </a:r>
            <a:r>
              <a:rPr lang="en-US" sz="2353" dirty="0">
                <a:solidFill>
                  <a:srgbClr val="CE9178"/>
                </a:solidFill>
              </a:rPr>
              <a:t>"http://schemas.microsoft.com/</a:t>
            </a:r>
            <a:r>
              <a:rPr lang="en-US" sz="2353" dirty="0" err="1">
                <a:solidFill>
                  <a:srgbClr val="CE9178"/>
                </a:solidFill>
              </a:rPr>
              <a:t>winfx</a:t>
            </a:r>
            <a:r>
              <a:rPr lang="en-US" sz="2353" dirty="0">
                <a:solidFill>
                  <a:srgbClr val="CE9178"/>
                </a:solidFill>
              </a:rPr>
              <a:t>/2006/</a:t>
            </a:r>
            <a:r>
              <a:rPr lang="en-US" sz="2353" dirty="0" err="1">
                <a:solidFill>
                  <a:srgbClr val="CE9178"/>
                </a:solidFill>
              </a:rPr>
              <a:t>xaml</a:t>
            </a:r>
            <a:r>
              <a:rPr lang="en-US" sz="2353" dirty="0">
                <a:solidFill>
                  <a:srgbClr val="CE9178"/>
                </a:solidFill>
              </a:rPr>
              <a:t>/presentation"</a:t>
            </a:r>
            <a:endParaRPr lang="en-US" sz="2353" dirty="0">
              <a:solidFill>
                <a:srgbClr val="D4D4D4"/>
              </a:solidFill>
            </a:endParaRPr>
          </a:p>
          <a:p>
            <a:r>
              <a:rPr lang="en-US" sz="2353" dirty="0">
                <a:solidFill>
                  <a:srgbClr val="D4D4D4"/>
                </a:solidFill>
              </a:rPr>
              <a:t>    </a:t>
            </a:r>
            <a:r>
              <a:rPr lang="en-US" sz="2353" dirty="0" err="1">
                <a:solidFill>
                  <a:srgbClr val="C8C8C8"/>
                </a:solidFill>
              </a:rPr>
              <a:t>xmlns</a:t>
            </a:r>
            <a:r>
              <a:rPr lang="en-US" sz="2353" dirty="0" err="1">
                <a:solidFill>
                  <a:srgbClr val="D4D4D4"/>
                </a:solidFill>
              </a:rPr>
              <a:t>:</a:t>
            </a:r>
            <a:r>
              <a:rPr lang="en-US" sz="2353" dirty="0" err="1">
                <a:solidFill>
                  <a:srgbClr val="9CDCFE"/>
                </a:solidFill>
              </a:rPr>
              <a:t>x</a:t>
            </a:r>
            <a:r>
              <a:rPr lang="en-US" sz="2353" dirty="0">
                <a:solidFill>
                  <a:srgbClr val="D4D4D4"/>
                </a:solidFill>
              </a:rPr>
              <a:t>=</a:t>
            </a:r>
            <a:r>
              <a:rPr lang="en-US" sz="2353" dirty="0">
                <a:solidFill>
                  <a:srgbClr val="CE9178"/>
                </a:solidFill>
              </a:rPr>
              <a:t>"http://schemas.microsoft.com/</a:t>
            </a:r>
            <a:r>
              <a:rPr lang="en-US" sz="2353" dirty="0" err="1">
                <a:solidFill>
                  <a:srgbClr val="CE9178"/>
                </a:solidFill>
              </a:rPr>
              <a:t>winfx</a:t>
            </a:r>
            <a:r>
              <a:rPr lang="en-US" sz="2353" dirty="0">
                <a:solidFill>
                  <a:srgbClr val="CE9178"/>
                </a:solidFill>
              </a:rPr>
              <a:t>/2006/</a:t>
            </a:r>
            <a:r>
              <a:rPr lang="en-US" sz="2353" dirty="0" err="1">
                <a:solidFill>
                  <a:srgbClr val="CE9178"/>
                </a:solidFill>
              </a:rPr>
              <a:t>xaml</a:t>
            </a:r>
            <a:r>
              <a:rPr lang="en-US" sz="2353" dirty="0">
                <a:solidFill>
                  <a:srgbClr val="CE9178"/>
                </a:solidFill>
              </a:rPr>
              <a:t>"</a:t>
            </a:r>
            <a:endParaRPr lang="en-US" sz="2353" dirty="0">
              <a:solidFill>
                <a:srgbClr val="D4D4D4"/>
              </a:solidFill>
            </a:endParaRPr>
          </a:p>
          <a:p>
            <a:r>
              <a:rPr lang="en-US" sz="2353" dirty="0">
                <a:solidFill>
                  <a:srgbClr val="D4D4D4"/>
                </a:solidFill>
              </a:rPr>
              <a:t>    </a:t>
            </a:r>
            <a:r>
              <a:rPr lang="en-US" sz="2353" dirty="0">
                <a:solidFill>
                  <a:srgbClr val="C8C8C8"/>
                </a:solidFill>
              </a:rPr>
              <a:t>x</a:t>
            </a:r>
            <a:r>
              <a:rPr lang="en-US" sz="2353" dirty="0">
                <a:solidFill>
                  <a:srgbClr val="D4D4D4"/>
                </a:solidFill>
              </a:rPr>
              <a:t>:</a:t>
            </a:r>
            <a:r>
              <a:rPr lang="en-US" sz="2353" dirty="0">
                <a:solidFill>
                  <a:srgbClr val="9CDCFE"/>
                </a:solidFill>
              </a:rPr>
              <a:t>Class</a:t>
            </a:r>
            <a:r>
              <a:rPr lang="en-US" sz="2353" dirty="0">
                <a:solidFill>
                  <a:srgbClr val="D4D4D4"/>
                </a:solidFill>
              </a:rPr>
              <a:t>=</a:t>
            </a:r>
            <a:r>
              <a:rPr lang="en-US" sz="2353" dirty="0">
                <a:solidFill>
                  <a:srgbClr val="CE9178"/>
                </a:solidFill>
              </a:rPr>
              <a:t>"SDKSample.AWindow"</a:t>
            </a:r>
            <a:endParaRPr lang="en-US" sz="2353" dirty="0">
              <a:solidFill>
                <a:srgbClr val="D4D4D4"/>
              </a:solidFill>
            </a:endParaRPr>
          </a:p>
          <a:p>
            <a:r>
              <a:rPr lang="en-US" sz="2353" dirty="0">
                <a:solidFill>
                  <a:srgbClr val="D4D4D4"/>
                </a:solidFill>
              </a:rPr>
              <a:t>    </a:t>
            </a:r>
            <a:r>
              <a:rPr lang="en-US" sz="2353" dirty="0">
                <a:solidFill>
                  <a:srgbClr val="9CDCFE"/>
                </a:solidFill>
              </a:rPr>
              <a:t>Title</a:t>
            </a:r>
            <a:r>
              <a:rPr lang="en-US" sz="2353" dirty="0">
                <a:solidFill>
                  <a:srgbClr val="D4D4D4"/>
                </a:solidFill>
              </a:rPr>
              <a:t>=</a:t>
            </a:r>
            <a:r>
              <a:rPr lang="en-US" sz="2353" dirty="0">
                <a:solidFill>
                  <a:srgbClr val="CE9178"/>
                </a:solidFill>
              </a:rPr>
              <a:t>"Window with Button"</a:t>
            </a:r>
            <a:endParaRPr lang="en-US" sz="2353" dirty="0">
              <a:solidFill>
                <a:srgbClr val="D4D4D4"/>
              </a:solidFill>
            </a:endParaRPr>
          </a:p>
          <a:p>
            <a:r>
              <a:rPr lang="en-US" sz="2353" dirty="0">
                <a:solidFill>
                  <a:srgbClr val="D4D4D4"/>
                </a:solidFill>
              </a:rPr>
              <a:t>    </a:t>
            </a:r>
            <a:r>
              <a:rPr lang="en-US" sz="2353" dirty="0">
                <a:solidFill>
                  <a:srgbClr val="9CDCFE"/>
                </a:solidFill>
              </a:rPr>
              <a:t>Width</a:t>
            </a:r>
            <a:r>
              <a:rPr lang="en-US" sz="2353" dirty="0">
                <a:solidFill>
                  <a:srgbClr val="D4D4D4"/>
                </a:solidFill>
              </a:rPr>
              <a:t>=</a:t>
            </a:r>
            <a:r>
              <a:rPr lang="en-US" sz="2353" dirty="0">
                <a:solidFill>
                  <a:srgbClr val="CE9178"/>
                </a:solidFill>
              </a:rPr>
              <a:t>"250"</a:t>
            </a:r>
            <a:r>
              <a:rPr lang="en-US" sz="2353" dirty="0">
                <a:solidFill>
                  <a:srgbClr val="D4D4D4"/>
                </a:solidFill>
              </a:rPr>
              <a:t> </a:t>
            </a:r>
            <a:r>
              <a:rPr lang="en-US" sz="2353" dirty="0">
                <a:solidFill>
                  <a:srgbClr val="9CDCFE"/>
                </a:solidFill>
              </a:rPr>
              <a:t>Height</a:t>
            </a:r>
            <a:r>
              <a:rPr lang="en-US" sz="2353" dirty="0">
                <a:solidFill>
                  <a:srgbClr val="D4D4D4"/>
                </a:solidFill>
              </a:rPr>
              <a:t>=</a:t>
            </a:r>
            <a:r>
              <a:rPr lang="en-US" sz="2353" dirty="0">
                <a:solidFill>
                  <a:srgbClr val="CE9178"/>
                </a:solidFill>
              </a:rPr>
              <a:t>"100"</a:t>
            </a:r>
            <a:r>
              <a:rPr lang="en-US" sz="2353" dirty="0">
                <a:solidFill>
                  <a:srgbClr val="D4D4D4"/>
                </a:solidFill>
              </a:rPr>
              <a:t>&gt;</a:t>
            </a:r>
          </a:p>
          <a:p>
            <a:br>
              <a:rPr lang="en-US" sz="2353" dirty="0">
                <a:solidFill>
                  <a:srgbClr val="D4D4D4"/>
                </a:solidFill>
              </a:rPr>
            </a:br>
            <a:r>
              <a:rPr lang="en-US" sz="2353" dirty="0">
                <a:solidFill>
                  <a:srgbClr val="D4D4D4"/>
                </a:solidFill>
              </a:rPr>
              <a:t>  &lt;!-- </a:t>
            </a:r>
            <a:r>
              <a:rPr lang="en-US" sz="2353" dirty="0">
                <a:solidFill>
                  <a:srgbClr val="9CDCFE"/>
                </a:solidFill>
              </a:rPr>
              <a:t>Add</a:t>
            </a:r>
            <a:r>
              <a:rPr lang="en-US" sz="2353" dirty="0">
                <a:solidFill>
                  <a:srgbClr val="D4D4D4"/>
                </a:solidFill>
              </a:rPr>
              <a:t> </a:t>
            </a:r>
            <a:r>
              <a:rPr lang="en-US" sz="2353" dirty="0">
                <a:solidFill>
                  <a:srgbClr val="9CDCFE"/>
                </a:solidFill>
              </a:rPr>
              <a:t>button</a:t>
            </a:r>
            <a:r>
              <a:rPr lang="en-US" sz="2353" dirty="0">
                <a:solidFill>
                  <a:srgbClr val="D4D4D4"/>
                </a:solidFill>
              </a:rPr>
              <a:t> </a:t>
            </a:r>
            <a:r>
              <a:rPr lang="en-US" sz="2353" dirty="0">
                <a:solidFill>
                  <a:srgbClr val="9CDCFE"/>
                </a:solidFill>
              </a:rPr>
              <a:t>to</a:t>
            </a:r>
            <a:r>
              <a:rPr lang="en-US" sz="2353" dirty="0">
                <a:solidFill>
                  <a:srgbClr val="D4D4D4"/>
                </a:solidFill>
              </a:rPr>
              <a:t> </a:t>
            </a:r>
            <a:r>
              <a:rPr lang="en-US" sz="2353" dirty="0">
                <a:solidFill>
                  <a:srgbClr val="9CDCFE"/>
                </a:solidFill>
              </a:rPr>
              <a:t>window</a:t>
            </a:r>
            <a:r>
              <a:rPr lang="en-US" sz="2353" dirty="0">
                <a:solidFill>
                  <a:srgbClr val="D4D4D4"/>
                </a:solidFill>
              </a:rPr>
              <a:t> --&gt;</a:t>
            </a:r>
          </a:p>
          <a:p>
            <a:r>
              <a:rPr lang="en-US" sz="2353" dirty="0">
                <a:solidFill>
                  <a:srgbClr val="D4D4D4"/>
                </a:solidFill>
              </a:rPr>
              <a:t>  &lt;</a:t>
            </a:r>
            <a:r>
              <a:rPr lang="en-US" sz="2353" dirty="0">
                <a:solidFill>
                  <a:srgbClr val="4EC9B0"/>
                </a:solidFill>
              </a:rPr>
              <a:t>Button</a:t>
            </a:r>
            <a:r>
              <a:rPr lang="en-US" sz="2353" dirty="0">
                <a:solidFill>
                  <a:srgbClr val="D4D4D4"/>
                </a:solidFill>
              </a:rPr>
              <a:t> </a:t>
            </a:r>
            <a:r>
              <a:rPr lang="en-US" sz="2353" dirty="0">
                <a:solidFill>
                  <a:srgbClr val="9CDCFE"/>
                </a:solidFill>
              </a:rPr>
              <a:t>Name</a:t>
            </a:r>
            <a:r>
              <a:rPr lang="en-US" sz="2353" dirty="0">
                <a:solidFill>
                  <a:srgbClr val="D4D4D4"/>
                </a:solidFill>
              </a:rPr>
              <a:t>=</a:t>
            </a:r>
            <a:r>
              <a:rPr lang="en-US" sz="2353" dirty="0">
                <a:solidFill>
                  <a:srgbClr val="CE9178"/>
                </a:solidFill>
              </a:rPr>
              <a:t>"button"</a:t>
            </a:r>
            <a:r>
              <a:rPr lang="en-US" sz="2353" dirty="0">
                <a:solidFill>
                  <a:srgbClr val="D4D4D4"/>
                </a:solidFill>
              </a:rPr>
              <a:t> </a:t>
            </a:r>
            <a:r>
              <a:rPr lang="en-US" sz="2353" dirty="0">
                <a:solidFill>
                  <a:srgbClr val="9CDCFE"/>
                </a:solidFill>
              </a:rPr>
              <a:t>Click</a:t>
            </a:r>
            <a:r>
              <a:rPr lang="en-US" sz="2353" dirty="0">
                <a:solidFill>
                  <a:srgbClr val="D4D4D4"/>
                </a:solidFill>
              </a:rPr>
              <a:t>=</a:t>
            </a:r>
            <a:r>
              <a:rPr lang="en-US" sz="2353" dirty="0">
                <a:solidFill>
                  <a:srgbClr val="CE9178"/>
                </a:solidFill>
              </a:rPr>
              <a:t>"</a:t>
            </a:r>
            <a:r>
              <a:rPr lang="en-US" sz="2353" dirty="0" err="1">
                <a:solidFill>
                  <a:srgbClr val="CE9178"/>
                </a:solidFill>
              </a:rPr>
              <a:t>button_Click</a:t>
            </a:r>
            <a:r>
              <a:rPr lang="en-US" sz="2353" dirty="0">
                <a:solidFill>
                  <a:srgbClr val="CE9178"/>
                </a:solidFill>
              </a:rPr>
              <a:t>"</a:t>
            </a:r>
            <a:r>
              <a:rPr lang="en-US" sz="2353" dirty="0">
                <a:solidFill>
                  <a:srgbClr val="D4D4D4"/>
                </a:solidFill>
              </a:rPr>
              <a:t>&gt;</a:t>
            </a:r>
            <a:r>
              <a:rPr lang="en-US" sz="2353" dirty="0">
                <a:solidFill>
                  <a:srgbClr val="9CDCFE"/>
                </a:solidFill>
              </a:rPr>
              <a:t>Click</a:t>
            </a:r>
            <a:r>
              <a:rPr lang="en-US" sz="2353" dirty="0">
                <a:solidFill>
                  <a:srgbClr val="D4D4D4"/>
                </a:solidFill>
              </a:rPr>
              <a:t> </a:t>
            </a:r>
            <a:r>
              <a:rPr lang="en-US" sz="2353" dirty="0">
                <a:solidFill>
                  <a:srgbClr val="9CDCFE"/>
                </a:solidFill>
              </a:rPr>
              <a:t>Me</a:t>
            </a:r>
            <a:r>
              <a:rPr lang="en-US" sz="2353" dirty="0">
                <a:solidFill>
                  <a:srgbClr val="D4D4D4"/>
                </a:solidFill>
              </a:rPr>
              <a:t>!&lt;/</a:t>
            </a:r>
            <a:r>
              <a:rPr lang="en-US" sz="2353" dirty="0">
                <a:solidFill>
                  <a:srgbClr val="9CDCFE"/>
                </a:solidFill>
              </a:rPr>
              <a:t>Button</a:t>
            </a:r>
            <a:r>
              <a:rPr lang="en-US" sz="2353" dirty="0">
                <a:solidFill>
                  <a:srgbClr val="D4D4D4"/>
                </a:solidFill>
              </a:rPr>
              <a:t>&gt;</a:t>
            </a:r>
          </a:p>
          <a:p>
            <a:br>
              <a:rPr lang="en-US" sz="2353" dirty="0">
                <a:solidFill>
                  <a:srgbClr val="D4D4D4"/>
                </a:solidFill>
              </a:rPr>
            </a:br>
            <a:r>
              <a:rPr lang="en-US" sz="2353" dirty="0">
                <a:solidFill>
                  <a:srgbClr val="D4D4D4"/>
                </a:solidFill>
              </a:rPr>
              <a:t>&lt;/</a:t>
            </a:r>
            <a:r>
              <a:rPr lang="en-US" sz="2353" dirty="0">
                <a:solidFill>
                  <a:srgbClr val="9CDCFE"/>
                </a:solidFill>
              </a:rPr>
              <a:t>Window</a:t>
            </a:r>
            <a:r>
              <a:rPr lang="en-US" sz="2353" dirty="0">
                <a:solidFill>
                  <a:srgbClr val="D4D4D4"/>
                </a:solidFill>
              </a:rPr>
              <a:t>&gt;</a:t>
            </a:r>
          </a:p>
        </p:txBody>
      </p:sp>
    </p:spTree>
    <p:extLst>
      <p:ext uri="{BB962C8B-B14F-4D97-AF65-F5344CB8AC3E}">
        <p14:creationId xmlns:p14="http://schemas.microsoft.com/office/powerpoint/2010/main" val="14704945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40FF7-CB38-46A8-ADF1-BD7647064949}"/>
              </a:ext>
            </a:extLst>
          </p:cNvPr>
          <p:cNvSpPr>
            <a:spLocks noGrp="1"/>
          </p:cNvSpPr>
          <p:nvPr>
            <p:ph type="title"/>
          </p:nvPr>
        </p:nvSpPr>
        <p:spPr/>
        <p:txBody>
          <a:bodyPr/>
          <a:lstStyle/>
          <a:p>
            <a:endParaRPr lang="en-US"/>
          </a:p>
        </p:txBody>
      </p:sp>
      <p:pic>
        <p:nvPicPr>
          <p:cNvPr id="1026" name="Picture 2">
            <a:extLst>
              <a:ext uri="{FF2B5EF4-FFF2-40B4-BE49-F238E27FC236}">
                <a16:creationId xmlns:a16="http://schemas.microsoft.com/office/drawing/2014/main" id="{000FE5DA-348C-4202-A6BC-A82B63170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487"/>
            <a:ext cx="12190268" cy="685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25697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C3929-7296-D8F0-F5C9-00D4F15FD580}"/>
              </a:ext>
            </a:extLst>
          </p:cNvPr>
          <p:cNvSpPr>
            <a:spLocks noGrp="1"/>
          </p:cNvSpPr>
          <p:nvPr>
            <p:ph type="title"/>
          </p:nvPr>
        </p:nvSpPr>
        <p:spPr/>
        <p:txBody>
          <a:bodyPr/>
          <a:lstStyle/>
          <a:p>
            <a:r>
              <a:rPr lang="en-US" dirty="0"/>
              <a:t>Code-Behind</a:t>
            </a:r>
          </a:p>
        </p:txBody>
      </p:sp>
      <p:sp>
        <p:nvSpPr>
          <p:cNvPr id="3" name="Text Placeholder 2">
            <a:extLst>
              <a:ext uri="{FF2B5EF4-FFF2-40B4-BE49-F238E27FC236}">
                <a16:creationId xmlns:a16="http://schemas.microsoft.com/office/drawing/2014/main" id="{0F3D56B9-CDC0-D607-2605-61AD9AAE3D7E}"/>
              </a:ext>
            </a:extLst>
          </p:cNvPr>
          <p:cNvSpPr>
            <a:spLocks noGrp="1"/>
          </p:cNvSpPr>
          <p:nvPr>
            <p:ph type="body" sz="quarter" idx="10"/>
          </p:nvPr>
        </p:nvSpPr>
        <p:spPr>
          <a:xfrm>
            <a:off x="269239" y="1189495"/>
            <a:ext cx="11653523" cy="4933226"/>
          </a:xfrm>
          <a:solidFill>
            <a:schemeClr val="tx1">
              <a:lumMod val="50000"/>
            </a:schemeClr>
          </a:solidFill>
        </p:spPr>
        <p:txBody>
          <a:bodyPr/>
          <a:lstStyle/>
          <a:p>
            <a:r>
              <a:rPr lang="en-US" sz="1372" dirty="0">
                <a:solidFill>
                  <a:srgbClr val="C586C0"/>
                </a:solidFill>
              </a:rPr>
              <a:t>using</a:t>
            </a:r>
            <a:r>
              <a:rPr lang="en-US" sz="1372" dirty="0">
                <a:solidFill>
                  <a:srgbClr val="D4D4D4"/>
                </a:solidFill>
              </a:rPr>
              <a:t> </a:t>
            </a:r>
            <a:r>
              <a:rPr lang="en-US" sz="1372" dirty="0" err="1">
                <a:solidFill>
                  <a:srgbClr val="4EC9B0"/>
                </a:solidFill>
              </a:rPr>
              <a:t>System</a:t>
            </a:r>
            <a:r>
              <a:rPr lang="en-US" sz="1372" dirty="0" err="1">
                <a:solidFill>
                  <a:srgbClr val="D4D4D4"/>
                </a:solidFill>
              </a:rPr>
              <a:t>.</a:t>
            </a:r>
            <a:r>
              <a:rPr lang="en-US" sz="1372" dirty="0" err="1">
                <a:solidFill>
                  <a:srgbClr val="4EC9B0"/>
                </a:solidFill>
              </a:rPr>
              <a:t>Windows</a:t>
            </a:r>
            <a:r>
              <a:rPr lang="en-US" sz="1372" dirty="0">
                <a:solidFill>
                  <a:srgbClr val="D4D4D4"/>
                </a:solidFill>
              </a:rPr>
              <a:t>;</a:t>
            </a:r>
          </a:p>
          <a:p>
            <a:br>
              <a:rPr lang="en-US" sz="1372" dirty="0">
                <a:solidFill>
                  <a:srgbClr val="D4D4D4"/>
                </a:solidFill>
              </a:rPr>
            </a:br>
            <a:r>
              <a:rPr lang="en-US" sz="1372" dirty="0">
                <a:solidFill>
                  <a:srgbClr val="569CD6"/>
                </a:solidFill>
              </a:rPr>
              <a:t>namespace</a:t>
            </a:r>
            <a:r>
              <a:rPr lang="en-US" sz="1372" dirty="0">
                <a:solidFill>
                  <a:srgbClr val="D4D4D4"/>
                </a:solidFill>
              </a:rPr>
              <a:t> </a:t>
            </a:r>
            <a:r>
              <a:rPr lang="en-US" sz="1372" dirty="0" err="1">
                <a:solidFill>
                  <a:srgbClr val="4EC9B0"/>
                </a:solidFill>
              </a:rPr>
              <a:t>SDKSample</a:t>
            </a:r>
            <a:endParaRPr lang="en-US" sz="1372" dirty="0">
              <a:solidFill>
                <a:srgbClr val="D4D4D4"/>
              </a:solidFill>
            </a:endParaRPr>
          </a:p>
          <a:p>
            <a:r>
              <a:rPr lang="en-US" sz="1372" dirty="0">
                <a:solidFill>
                  <a:srgbClr val="D4D4D4"/>
                </a:solidFill>
              </a:rPr>
              <a:t>{</a:t>
            </a:r>
          </a:p>
          <a:p>
            <a:r>
              <a:rPr lang="en-US" sz="1372" dirty="0">
                <a:solidFill>
                  <a:srgbClr val="D4D4D4"/>
                </a:solidFill>
              </a:rPr>
              <a:t>    </a:t>
            </a:r>
            <a:r>
              <a:rPr lang="en-US" sz="1372" dirty="0">
                <a:solidFill>
                  <a:srgbClr val="569CD6"/>
                </a:solidFill>
              </a:rPr>
              <a:t>public</a:t>
            </a:r>
            <a:r>
              <a:rPr lang="en-US" sz="1372" dirty="0">
                <a:solidFill>
                  <a:srgbClr val="D4D4D4"/>
                </a:solidFill>
              </a:rPr>
              <a:t> </a:t>
            </a:r>
            <a:r>
              <a:rPr lang="en-US" sz="1372" dirty="0">
                <a:solidFill>
                  <a:srgbClr val="569CD6"/>
                </a:solidFill>
              </a:rPr>
              <a:t>partial</a:t>
            </a:r>
            <a:r>
              <a:rPr lang="en-US" sz="1372" dirty="0">
                <a:solidFill>
                  <a:srgbClr val="D4D4D4"/>
                </a:solidFill>
              </a:rPr>
              <a:t> </a:t>
            </a:r>
            <a:r>
              <a:rPr lang="en-US" sz="1372" dirty="0">
                <a:solidFill>
                  <a:srgbClr val="569CD6"/>
                </a:solidFill>
              </a:rPr>
              <a:t>class</a:t>
            </a:r>
            <a:r>
              <a:rPr lang="en-US" sz="1372" dirty="0">
                <a:solidFill>
                  <a:srgbClr val="D4D4D4"/>
                </a:solidFill>
              </a:rPr>
              <a:t> </a:t>
            </a:r>
            <a:r>
              <a:rPr lang="en-US" sz="1372" dirty="0" err="1">
                <a:solidFill>
                  <a:srgbClr val="4EC9B0"/>
                </a:solidFill>
              </a:rPr>
              <a:t>AWindow</a:t>
            </a:r>
            <a:r>
              <a:rPr lang="en-US" sz="1372" dirty="0">
                <a:solidFill>
                  <a:srgbClr val="D4D4D4"/>
                </a:solidFill>
              </a:rPr>
              <a:t> : </a:t>
            </a:r>
            <a:r>
              <a:rPr lang="en-US" sz="1372" dirty="0">
                <a:solidFill>
                  <a:srgbClr val="4EC9B0"/>
                </a:solidFill>
              </a:rPr>
              <a:t>Window</a:t>
            </a:r>
            <a:endParaRPr lang="en-US" sz="1372" dirty="0">
              <a:solidFill>
                <a:srgbClr val="D4D4D4"/>
              </a:solidFill>
            </a:endParaRPr>
          </a:p>
          <a:p>
            <a:r>
              <a:rPr lang="en-US" sz="1372" dirty="0">
                <a:solidFill>
                  <a:srgbClr val="D4D4D4"/>
                </a:solidFill>
              </a:rPr>
              <a:t>    {</a:t>
            </a:r>
          </a:p>
          <a:p>
            <a:r>
              <a:rPr lang="en-US" sz="1372" dirty="0">
                <a:solidFill>
                  <a:srgbClr val="D4D4D4"/>
                </a:solidFill>
              </a:rPr>
              <a:t>        </a:t>
            </a:r>
            <a:r>
              <a:rPr lang="en-US" sz="1372" dirty="0">
                <a:solidFill>
                  <a:srgbClr val="569CD6"/>
                </a:solidFill>
              </a:rPr>
              <a:t>public</a:t>
            </a:r>
            <a:r>
              <a:rPr lang="en-US" sz="1372" dirty="0">
                <a:solidFill>
                  <a:srgbClr val="D4D4D4"/>
                </a:solidFill>
              </a:rPr>
              <a:t> </a:t>
            </a:r>
            <a:r>
              <a:rPr lang="en-US" sz="1372" dirty="0" err="1">
                <a:solidFill>
                  <a:srgbClr val="DCDCAA"/>
                </a:solidFill>
              </a:rPr>
              <a:t>AWindow</a:t>
            </a:r>
            <a:r>
              <a:rPr lang="en-US" sz="1372" dirty="0">
                <a:solidFill>
                  <a:srgbClr val="D4D4D4"/>
                </a:solidFill>
              </a:rPr>
              <a:t>()</a:t>
            </a:r>
          </a:p>
          <a:p>
            <a:r>
              <a:rPr lang="en-US" sz="1372" dirty="0">
                <a:solidFill>
                  <a:srgbClr val="D4D4D4"/>
                </a:solidFill>
              </a:rPr>
              <a:t>        {</a:t>
            </a:r>
          </a:p>
          <a:p>
            <a:r>
              <a:rPr lang="en-US" sz="1372" dirty="0">
                <a:solidFill>
                  <a:srgbClr val="D4D4D4"/>
                </a:solidFill>
              </a:rPr>
              <a:t>            </a:t>
            </a:r>
            <a:r>
              <a:rPr lang="en-US" sz="1372" dirty="0">
                <a:solidFill>
                  <a:srgbClr val="6A9955"/>
                </a:solidFill>
              </a:rPr>
              <a:t>// </a:t>
            </a:r>
            <a:r>
              <a:rPr lang="en-US" sz="1372" dirty="0" err="1">
                <a:solidFill>
                  <a:srgbClr val="6A9955"/>
                </a:solidFill>
              </a:rPr>
              <a:t>InitializeComponent</a:t>
            </a:r>
            <a:r>
              <a:rPr lang="en-US" sz="1372" dirty="0">
                <a:solidFill>
                  <a:srgbClr val="6A9955"/>
                </a:solidFill>
              </a:rPr>
              <a:t> call is required to merge the UI</a:t>
            </a:r>
            <a:endParaRPr lang="en-US" sz="1372" dirty="0">
              <a:solidFill>
                <a:srgbClr val="D4D4D4"/>
              </a:solidFill>
            </a:endParaRPr>
          </a:p>
          <a:p>
            <a:r>
              <a:rPr lang="en-US" sz="1372" dirty="0">
                <a:solidFill>
                  <a:srgbClr val="D4D4D4"/>
                </a:solidFill>
              </a:rPr>
              <a:t>            </a:t>
            </a:r>
            <a:r>
              <a:rPr lang="en-US" sz="1372" dirty="0">
                <a:solidFill>
                  <a:srgbClr val="6A9955"/>
                </a:solidFill>
              </a:rPr>
              <a:t>// that is defined in markup with this class, including  </a:t>
            </a:r>
            <a:endParaRPr lang="en-US" sz="1372" dirty="0">
              <a:solidFill>
                <a:srgbClr val="D4D4D4"/>
              </a:solidFill>
            </a:endParaRPr>
          </a:p>
          <a:p>
            <a:r>
              <a:rPr lang="en-US" sz="1372" dirty="0">
                <a:solidFill>
                  <a:srgbClr val="D4D4D4"/>
                </a:solidFill>
              </a:rPr>
              <a:t>            </a:t>
            </a:r>
            <a:r>
              <a:rPr lang="en-US" sz="1372" dirty="0">
                <a:solidFill>
                  <a:srgbClr val="6A9955"/>
                </a:solidFill>
              </a:rPr>
              <a:t>// setting properties and registering event handlers</a:t>
            </a:r>
            <a:endParaRPr lang="en-US" sz="1372" dirty="0">
              <a:solidFill>
                <a:srgbClr val="D4D4D4"/>
              </a:solidFill>
            </a:endParaRPr>
          </a:p>
          <a:p>
            <a:r>
              <a:rPr lang="en-US" sz="1372" dirty="0">
                <a:solidFill>
                  <a:srgbClr val="D4D4D4"/>
                </a:solidFill>
              </a:rPr>
              <a:t>            </a:t>
            </a:r>
            <a:r>
              <a:rPr lang="en-US" sz="1372" dirty="0" err="1">
                <a:solidFill>
                  <a:srgbClr val="DCDCAA"/>
                </a:solidFill>
              </a:rPr>
              <a:t>InitializeComponent</a:t>
            </a:r>
            <a:r>
              <a:rPr lang="en-US" sz="1372" dirty="0">
                <a:solidFill>
                  <a:srgbClr val="D4D4D4"/>
                </a:solidFill>
              </a:rPr>
              <a:t>();</a:t>
            </a:r>
          </a:p>
          <a:p>
            <a:r>
              <a:rPr lang="en-US" sz="1372" dirty="0">
                <a:solidFill>
                  <a:srgbClr val="D4D4D4"/>
                </a:solidFill>
              </a:rPr>
              <a:t>        }</a:t>
            </a:r>
          </a:p>
          <a:p>
            <a:br>
              <a:rPr lang="en-US" sz="1372" dirty="0">
                <a:solidFill>
                  <a:srgbClr val="D4D4D4"/>
                </a:solidFill>
              </a:rPr>
            </a:br>
            <a:r>
              <a:rPr lang="en-US" sz="1372" dirty="0">
                <a:solidFill>
                  <a:srgbClr val="D4D4D4"/>
                </a:solidFill>
              </a:rPr>
              <a:t>        </a:t>
            </a:r>
            <a:r>
              <a:rPr lang="en-US" sz="1372" dirty="0">
                <a:solidFill>
                  <a:srgbClr val="569CD6"/>
                </a:solidFill>
              </a:rPr>
              <a:t>void</a:t>
            </a:r>
            <a:r>
              <a:rPr lang="en-US" sz="1372" dirty="0">
                <a:solidFill>
                  <a:srgbClr val="D4D4D4"/>
                </a:solidFill>
              </a:rPr>
              <a:t> </a:t>
            </a:r>
            <a:r>
              <a:rPr lang="en-US" sz="1372" dirty="0" err="1">
                <a:solidFill>
                  <a:srgbClr val="DCDCAA"/>
                </a:solidFill>
              </a:rPr>
              <a:t>button_Click</a:t>
            </a:r>
            <a:r>
              <a:rPr lang="en-US" sz="1372" dirty="0">
                <a:solidFill>
                  <a:srgbClr val="D4D4D4"/>
                </a:solidFill>
              </a:rPr>
              <a:t>(</a:t>
            </a:r>
            <a:r>
              <a:rPr lang="en-US" sz="1372" dirty="0">
                <a:solidFill>
                  <a:srgbClr val="569CD6"/>
                </a:solidFill>
              </a:rPr>
              <a:t>object</a:t>
            </a:r>
            <a:r>
              <a:rPr lang="en-US" sz="1372" dirty="0">
                <a:solidFill>
                  <a:srgbClr val="D4D4D4"/>
                </a:solidFill>
              </a:rPr>
              <a:t> </a:t>
            </a:r>
            <a:r>
              <a:rPr lang="en-US" sz="1372" dirty="0">
                <a:solidFill>
                  <a:srgbClr val="9CDCFE"/>
                </a:solidFill>
              </a:rPr>
              <a:t>sender</a:t>
            </a:r>
            <a:r>
              <a:rPr lang="en-US" sz="1372" dirty="0">
                <a:solidFill>
                  <a:srgbClr val="D4D4D4"/>
                </a:solidFill>
              </a:rPr>
              <a:t>, </a:t>
            </a:r>
            <a:r>
              <a:rPr lang="en-US" sz="1372" dirty="0" err="1">
                <a:solidFill>
                  <a:srgbClr val="4EC9B0"/>
                </a:solidFill>
              </a:rPr>
              <a:t>RoutedEventArgs</a:t>
            </a:r>
            <a:r>
              <a:rPr lang="en-US" sz="1372" dirty="0">
                <a:solidFill>
                  <a:srgbClr val="D4D4D4"/>
                </a:solidFill>
              </a:rPr>
              <a:t> </a:t>
            </a:r>
            <a:r>
              <a:rPr lang="en-US" sz="1372" dirty="0">
                <a:solidFill>
                  <a:srgbClr val="9CDCFE"/>
                </a:solidFill>
              </a:rPr>
              <a:t>e</a:t>
            </a:r>
            <a:r>
              <a:rPr lang="en-US" sz="1372" dirty="0">
                <a:solidFill>
                  <a:srgbClr val="D4D4D4"/>
                </a:solidFill>
              </a:rPr>
              <a:t>)</a:t>
            </a:r>
          </a:p>
          <a:p>
            <a:r>
              <a:rPr lang="en-US" sz="1372" dirty="0">
                <a:solidFill>
                  <a:srgbClr val="D4D4D4"/>
                </a:solidFill>
              </a:rPr>
              <a:t>        {</a:t>
            </a:r>
          </a:p>
          <a:p>
            <a:r>
              <a:rPr lang="en-US" sz="1372" dirty="0">
                <a:solidFill>
                  <a:srgbClr val="D4D4D4"/>
                </a:solidFill>
              </a:rPr>
              <a:t>            </a:t>
            </a:r>
            <a:r>
              <a:rPr lang="en-US" sz="1372" dirty="0">
                <a:solidFill>
                  <a:srgbClr val="6A9955"/>
                </a:solidFill>
              </a:rPr>
              <a:t>// Show message box when button is clicked.</a:t>
            </a:r>
            <a:endParaRPr lang="en-US" sz="1372" dirty="0">
              <a:solidFill>
                <a:srgbClr val="D4D4D4"/>
              </a:solidFill>
            </a:endParaRPr>
          </a:p>
          <a:p>
            <a:r>
              <a:rPr lang="en-US" sz="1372" dirty="0">
                <a:solidFill>
                  <a:srgbClr val="D4D4D4"/>
                </a:solidFill>
              </a:rPr>
              <a:t>            </a:t>
            </a:r>
            <a:r>
              <a:rPr lang="en-US" sz="1372" dirty="0" err="1">
                <a:solidFill>
                  <a:srgbClr val="9CDCFE"/>
                </a:solidFill>
              </a:rPr>
              <a:t>MessageBox</a:t>
            </a:r>
            <a:r>
              <a:rPr lang="en-US" sz="1372" dirty="0" err="1">
                <a:solidFill>
                  <a:srgbClr val="D4D4D4"/>
                </a:solidFill>
              </a:rPr>
              <a:t>.</a:t>
            </a:r>
            <a:r>
              <a:rPr lang="en-US" sz="1372" dirty="0" err="1">
                <a:solidFill>
                  <a:srgbClr val="DCDCAA"/>
                </a:solidFill>
              </a:rPr>
              <a:t>Show</a:t>
            </a:r>
            <a:r>
              <a:rPr lang="en-US" sz="1372" dirty="0">
                <a:solidFill>
                  <a:srgbClr val="D4D4D4"/>
                </a:solidFill>
              </a:rPr>
              <a:t>(</a:t>
            </a:r>
            <a:r>
              <a:rPr lang="en-US" sz="1372" dirty="0">
                <a:solidFill>
                  <a:srgbClr val="CE9178"/>
                </a:solidFill>
              </a:rPr>
              <a:t>"Hello, Windows Presentation Foundation!"</a:t>
            </a:r>
            <a:r>
              <a:rPr lang="en-US" sz="1372" dirty="0">
                <a:solidFill>
                  <a:srgbClr val="D4D4D4"/>
                </a:solidFill>
              </a:rPr>
              <a:t>);</a:t>
            </a:r>
          </a:p>
          <a:p>
            <a:r>
              <a:rPr lang="en-US" sz="1372" dirty="0">
                <a:solidFill>
                  <a:srgbClr val="D4D4D4"/>
                </a:solidFill>
              </a:rPr>
              <a:t>        }</a:t>
            </a:r>
          </a:p>
          <a:p>
            <a:r>
              <a:rPr lang="en-US" sz="1372" dirty="0">
                <a:solidFill>
                  <a:srgbClr val="D4D4D4"/>
                </a:solidFill>
              </a:rPr>
              <a:t>    }</a:t>
            </a:r>
          </a:p>
          <a:p>
            <a:r>
              <a:rPr lang="en-US" sz="1372" dirty="0">
                <a:solidFill>
                  <a:srgbClr val="D4D4D4"/>
                </a:solidFill>
              </a:rPr>
              <a:t>}</a:t>
            </a:r>
          </a:p>
        </p:txBody>
      </p:sp>
      <p:pic>
        <p:nvPicPr>
          <p:cNvPr id="4" name="Picture 3">
            <a:extLst>
              <a:ext uri="{FF2B5EF4-FFF2-40B4-BE49-F238E27FC236}">
                <a16:creationId xmlns:a16="http://schemas.microsoft.com/office/drawing/2014/main" id="{75D17755-3617-75ED-7DF5-566A399BC0BF}"/>
              </a:ext>
            </a:extLst>
          </p:cNvPr>
          <p:cNvPicPr>
            <a:picLocks noChangeAspect="1"/>
          </p:cNvPicPr>
          <p:nvPr/>
        </p:nvPicPr>
        <p:blipFill>
          <a:blip r:embed="rId3"/>
          <a:stretch>
            <a:fillRect/>
          </a:stretch>
        </p:blipFill>
        <p:spPr>
          <a:xfrm>
            <a:off x="6660740" y="2652483"/>
            <a:ext cx="3921859" cy="2381128"/>
          </a:xfrm>
          <a:prstGeom prst="rect">
            <a:avLst/>
          </a:prstGeom>
        </p:spPr>
      </p:pic>
    </p:spTree>
    <p:extLst>
      <p:ext uri="{BB962C8B-B14F-4D97-AF65-F5344CB8AC3E}">
        <p14:creationId xmlns:p14="http://schemas.microsoft.com/office/powerpoint/2010/main" val="427848762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a:t>
            </a:r>
          </a:p>
          <a:p>
            <a:r>
              <a:rPr lang="en-US" dirty="0"/>
              <a:t>Basic Event Handling</a:t>
            </a:r>
          </a:p>
        </p:txBody>
      </p:sp>
    </p:spTree>
    <p:extLst>
      <p:ext uri="{BB962C8B-B14F-4D97-AF65-F5344CB8AC3E}">
        <p14:creationId xmlns:p14="http://schemas.microsoft.com/office/powerpoint/2010/main" val="12198637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056" y="218352"/>
            <a:ext cx="11655840" cy="899537"/>
          </a:xfrm>
        </p:spPr>
        <p:txBody>
          <a:bodyPr/>
          <a:lstStyle/>
          <a:p>
            <a:r>
              <a:rPr lang="en-US" dirty="0">
                <a:solidFill>
                  <a:schemeClr val="accent3"/>
                </a:solidFill>
              </a:rPr>
              <a:t>Lab 1 – Create WPF First App</a:t>
            </a:r>
          </a:p>
        </p:txBody>
      </p:sp>
      <p:grpSp>
        <p:nvGrpSpPr>
          <p:cNvPr id="4" name="Group 3"/>
          <p:cNvGrpSpPr/>
          <p:nvPr/>
        </p:nvGrpSpPr>
        <p:grpSpPr>
          <a:xfrm>
            <a:off x="8292360" y="1523003"/>
            <a:ext cx="3899641" cy="3900367"/>
            <a:chOff x="8458638" y="1650482"/>
            <a:chExt cx="3977837" cy="3978577"/>
          </a:xfrm>
        </p:grpSpPr>
        <p:sp>
          <p:nvSpPr>
            <p:cNvPr id="5" name="Google Shape;9325;p212"/>
            <p:cNvSpPr/>
            <p:nvPr/>
          </p:nvSpPr>
          <p:spPr>
            <a:xfrm>
              <a:off x="8458638" y="4756833"/>
              <a:ext cx="702720" cy="872226"/>
            </a:xfrm>
            <a:custGeom>
              <a:avLst/>
              <a:gdLst/>
              <a:ahLst/>
              <a:cxnLst/>
              <a:rect l="l" t="t" r="r" b="b"/>
              <a:pathLst>
                <a:path w="498" h="741" extrusionOk="0">
                  <a:moveTo>
                    <a:pt x="498" y="741"/>
                  </a:moveTo>
                  <a:lnTo>
                    <a:pt x="498" y="81"/>
                  </a:lnTo>
                  <a:lnTo>
                    <a:pt x="0" y="0"/>
                  </a:lnTo>
                  <a:lnTo>
                    <a:pt x="0" y="599"/>
                  </a:lnTo>
                  <a:lnTo>
                    <a:pt x="498" y="741"/>
                  </a:lnTo>
                  <a:close/>
                </a:path>
              </a:pathLst>
            </a:custGeom>
            <a:solidFill>
              <a:srgbClr val="5C2D9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6" name="Google Shape;9326;p212"/>
            <p:cNvSpPr/>
            <p:nvPr/>
          </p:nvSpPr>
          <p:spPr>
            <a:xfrm>
              <a:off x="9161358" y="4577914"/>
              <a:ext cx="1550783" cy="1051145"/>
            </a:xfrm>
            <a:custGeom>
              <a:avLst/>
              <a:gdLst/>
              <a:ahLst/>
              <a:cxnLst/>
              <a:rect l="l" t="t" r="r" b="b"/>
              <a:pathLst>
                <a:path w="1099" h="893" extrusionOk="0">
                  <a:moveTo>
                    <a:pt x="1099" y="447"/>
                  </a:moveTo>
                  <a:lnTo>
                    <a:pt x="0" y="893"/>
                  </a:lnTo>
                  <a:lnTo>
                    <a:pt x="0" y="233"/>
                  </a:lnTo>
                  <a:lnTo>
                    <a:pt x="1099" y="0"/>
                  </a:lnTo>
                  <a:lnTo>
                    <a:pt x="1099" y="447"/>
                  </a:lnTo>
                  <a:close/>
                </a:path>
              </a:pathLst>
            </a:custGeom>
            <a:solidFill>
              <a:srgbClr val="32145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7" name="Google Shape;9327;p212"/>
            <p:cNvSpPr/>
            <p:nvPr/>
          </p:nvSpPr>
          <p:spPr>
            <a:xfrm>
              <a:off x="8458638" y="4537893"/>
              <a:ext cx="2253503" cy="314284"/>
            </a:xfrm>
            <a:custGeom>
              <a:avLst/>
              <a:gdLst/>
              <a:ahLst/>
              <a:cxnLst/>
              <a:rect l="l" t="t" r="r" b="b"/>
              <a:pathLst>
                <a:path w="1597" h="267" extrusionOk="0">
                  <a:moveTo>
                    <a:pt x="0" y="186"/>
                  </a:moveTo>
                  <a:lnTo>
                    <a:pt x="1048" y="0"/>
                  </a:lnTo>
                  <a:lnTo>
                    <a:pt x="1597" y="34"/>
                  </a:lnTo>
                  <a:lnTo>
                    <a:pt x="498" y="267"/>
                  </a:lnTo>
                  <a:lnTo>
                    <a:pt x="0" y="186"/>
                  </a:lnTo>
                  <a:close/>
                </a:path>
              </a:pathLst>
            </a:custGeom>
            <a:solidFill>
              <a:srgbClr val="32145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8" name="Google Shape;9328;p212"/>
            <p:cNvSpPr/>
            <p:nvPr/>
          </p:nvSpPr>
          <p:spPr>
            <a:xfrm>
              <a:off x="8458638" y="4057639"/>
              <a:ext cx="702720" cy="710965"/>
            </a:xfrm>
            <a:custGeom>
              <a:avLst/>
              <a:gdLst/>
              <a:ahLst/>
              <a:cxnLst/>
              <a:rect l="l" t="t" r="r" b="b"/>
              <a:pathLst>
                <a:path w="498" h="604" extrusionOk="0">
                  <a:moveTo>
                    <a:pt x="0" y="537"/>
                  </a:moveTo>
                  <a:lnTo>
                    <a:pt x="498" y="604"/>
                  </a:lnTo>
                  <a:lnTo>
                    <a:pt x="498" y="0"/>
                  </a:lnTo>
                  <a:lnTo>
                    <a:pt x="0" y="0"/>
                  </a:lnTo>
                  <a:lnTo>
                    <a:pt x="0" y="537"/>
                  </a:lnTo>
                  <a:close/>
                </a:path>
              </a:pathLst>
            </a:custGeom>
            <a:solidFill>
              <a:srgbClr val="0078D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9" name="Google Shape;9329;p212"/>
            <p:cNvSpPr/>
            <p:nvPr/>
          </p:nvSpPr>
          <p:spPr>
            <a:xfrm>
              <a:off x="9161358" y="4057639"/>
              <a:ext cx="1550783" cy="710965"/>
            </a:xfrm>
            <a:custGeom>
              <a:avLst/>
              <a:gdLst/>
              <a:ahLst/>
              <a:cxnLst/>
              <a:rect l="l" t="t" r="r" b="b"/>
              <a:pathLst>
                <a:path w="1099" h="604" extrusionOk="0">
                  <a:moveTo>
                    <a:pt x="1099" y="406"/>
                  </a:moveTo>
                  <a:lnTo>
                    <a:pt x="0" y="604"/>
                  </a:lnTo>
                  <a:lnTo>
                    <a:pt x="0" y="0"/>
                  </a:lnTo>
                  <a:lnTo>
                    <a:pt x="1099" y="0"/>
                  </a:lnTo>
                  <a:lnTo>
                    <a:pt x="1099" y="406"/>
                  </a:lnTo>
                  <a:close/>
                </a:path>
              </a:pathLst>
            </a:custGeom>
            <a:solidFill>
              <a:srgbClr val="00188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0" name="Google Shape;9330;p212"/>
            <p:cNvSpPr/>
            <p:nvPr/>
          </p:nvSpPr>
          <p:spPr>
            <a:xfrm>
              <a:off x="8458638" y="1650482"/>
              <a:ext cx="702720" cy="995821"/>
            </a:xfrm>
            <a:custGeom>
              <a:avLst/>
              <a:gdLst/>
              <a:ahLst/>
              <a:cxnLst/>
              <a:rect l="l" t="t" r="r" b="b"/>
              <a:pathLst>
                <a:path w="498" h="846" extrusionOk="0">
                  <a:moveTo>
                    <a:pt x="0" y="846"/>
                  </a:moveTo>
                  <a:lnTo>
                    <a:pt x="498" y="694"/>
                  </a:lnTo>
                  <a:lnTo>
                    <a:pt x="498" y="0"/>
                  </a:lnTo>
                  <a:lnTo>
                    <a:pt x="0" y="204"/>
                  </a:lnTo>
                  <a:lnTo>
                    <a:pt x="0" y="846"/>
                  </a:lnTo>
                  <a:close/>
                </a:path>
              </a:pathLst>
            </a:custGeom>
            <a:solidFill>
              <a:srgbClr val="5C2D9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1" name="Google Shape;9331;p212"/>
            <p:cNvSpPr/>
            <p:nvPr/>
          </p:nvSpPr>
          <p:spPr>
            <a:xfrm>
              <a:off x="9161358" y="1650482"/>
              <a:ext cx="1550783" cy="1370137"/>
            </a:xfrm>
            <a:custGeom>
              <a:avLst/>
              <a:gdLst/>
              <a:ahLst/>
              <a:cxnLst/>
              <a:rect l="l" t="t" r="r" b="b"/>
              <a:pathLst>
                <a:path w="1099" h="1164" extrusionOk="0">
                  <a:moveTo>
                    <a:pt x="0" y="0"/>
                  </a:moveTo>
                  <a:lnTo>
                    <a:pt x="1099" y="710"/>
                  </a:lnTo>
                  <a:lnTo>
                    <a:pt x="1099" y="1164"/>
                  </a:lnTo>
                  <a:lnTo>
                    <a:pt x="0" y="694"/>
                  </a:lnTo>
                  <a:lnTo>
                    <a:pt x="0" y="0"/>
                  </a:lnTo>
                  <a:close/>
                </a:path>
              </a:pathLst>
            </a:custGeom>
            <a:solidFill>
              <a:srgbClr val="32145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2" name="Google Shape;9332;p212"/>
            <p:cNvSpPr/>
            <p:nvPr/>
          </p:nvSpPr>
          <p:spPr>
            <a:xfrm>
              <a:off x="8458638" y="2467385"/>
              <a:ext cx="2253503" cy="553234"/>
            </a:xfrm>
            <a:custGeom>
              <a:avLst/>
              <a:gdLst/>
              <a:ahLst/>
              <a:cxnLst/>
              <a:rect l="l" t="t" r="r" b="b"/>
              <a:pathLst>
                <a:path w="1597" h="470" extrusionOk="0">
                  <a:moveTo>
                    <a:pt x="0" y="152"/>
                  </a:moveTo>
                  <a:lnTo>
                    <a:pt x="1091" y="470"/>
                  </a:lnTo>
                  <a:lnTo>
                    <a:pt x="1597" y="470"/>
                  </a:lnTo>
                  <a:lnTo>
                    <a:pt x="498" y="0"/>
                  </a:lnTo>
                  <a:lnTo>
                    <a:pt x="0" y="152"/>
                  </a:lnTo>
                  <a:close/>
                </a:path>
              </a:pathLst>
            </a:custGeom>
            <a:solidFill>
              <a:srgbClr val="32145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3" name="Google Shape;9333;p212"/>
            <p:cNvSpPr/>
            <p:nvPr/>
          </p:nvSpPr>
          <p:spPr>
            <a:xfrm>
              <a:off x="8458638" y="3124203"/>
              <a:ext cx="2253503" cy="335472"/>
            </a:xfrm>
            <a:custGeom>
              <a:avLst/>
              <a:gdLst/>
              <a:ahLst/>
              <a:cxnLst/>
              <a:rect l="l" t="t" r="r" b="b"/>
              <a:pathLst>
                <a:path w="1597" h="285" extrusionOk="0">
                  <a:moveTo>
                    <a:pt x="0" y="104"/>
                  </a:moveTo>
                  <a:lnTo>
                    <a:pt x="1108" y="285"/>
                  </a:lnTo>
                  <a:lnTo>
                    <a:pt x="1597" y="279"/>
                  </a:lnTo>
                  <a:lnTo>
                    <a:pt x="498" y="0"/>
                  </a:lnTo>
                  <a:lnTo>
                    <a:pt x="0" y="104"/>
                  </a:lnTo>
                  <a:close/>
                </a:path>
              </a:pathLst>
            </a:custGeom>
            <a:solidFill>
              <a:srgbClr val="002050"/>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4" name="Google Shape;9334;p212"/>
            <p:cNvSpPr/>
            <p:nvPr/>
          </p:nvSpPr>
          <p:spPr>
            <a:xfrm>
              <a:off x="8458638" y="2545073"/>
              <a:ext cx="702720" cy="701548"/>
            </a:xfrm>
            <a:custGeom>
              <a:avLst/>
              <a:gdLst/>
              <a:ahLst/>
              <a:cxnLst/>
              <a:rect l="l" t="t" r="r" b="b"/>
              <a:pathLst>
                <a:path w="498" h="596" extrusionOk="0">
                  <a:moveTo>
                    <a:pt x="0" y="596"/>
                  </a:moveTo>
                  <a:lnTo>
                    <a:pt x="498" y="492"/>
                  </a:lnTo>
                  <a:lnTo>
                    <a:pt x="498" y="0"/>
                  </a:lnTo>
                  <a:lnTo>
                    <a:pt x="0" y="136"/>
                  </a:lnTo>
                  <a:lnTo>
                    <a:pt x="0" y="596"/>
                  </a:lnTo>
                  <a:close/>
                </a:path>
              </a:pathLst>
            </a:custGeom>
            <a:solidFill>
              <a:srgbClr val="0078D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5" name="Google Shape;9335;p212"/>
            <p:cNvSpPr/>
            <p:nvPr/>
          </p:nvSpPr>
          <p:spPr>
            <a:xfrm>
              <a:off x="9161358" y="2545073"/>
              <a:ext cx="1550783" cy="907539"/>
            </a:xfrm>
            <a:custGeom>
              <a:avLst/>
              <a:gdLst/>
              <a:ahLst/>
              <a:cxnLst/>
              <a:rect l="l" t="t" r="r" b="b"/>
              <a:pathLst>
                <a:path w="1099" h="771" extrusionOk="0">
                  <a:moveTo>
                    <a:pt x="0" y="492"/>
                  </a:moveTo>
                  <a:lnTo>
                    <a:pt x="1099" y="771"/>
                  </a:lnTo>
                  <a:lnTo>
                    <a:pt x="1099" y="450"/>
                  </a:lnTo>
                  <a:lnTo>
                    <a:pt x="0" y="0"/>
                  </a:lnTo>
                  <a:lnTo>
                    <a:pt x="0" y="492"/>
                  </a:lnTo>
                  <a:close/>
                </a:path>
              </a:pathLst>
            </a:custGeom>
            <a:solidFill>
              <a:srgbClr val="00188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6" name="Google Shape;9336;p212"/>
            <p:cNvSpPr/>
            <p:nvPr/>
          </p:nvSpPr>
          <p:spPr>
            <a:xfrm>
              <a:off x="8458638" y="3204246"/>
              <a:ext cx="702720" cy="789830"/>
            </a:xfrm>
            <a:custGeom>
              <a:avLst/>
              <a:gdLst/>
              <a:ahLst/>
              <a:cxnLst/>
              <a:rect l="l" t="t" r="r" b="b"/>
              <a:pathLst>
                <a:path w="498" h="671" extrusionOk="0">
                  <a:moveTo>
                    <a:pt x="0" y="671"/>
                  </a:moveTo>
                  <a:lnTo>
                    <a:pt x="498" y="661"/>
                  </a:lnTo>
                  <a:lnTo>
                    <a:pt x="498" y="0"/>
                  </a:lnTo>
                  <a:lnTo>
                    <a:pt x="0" y="73"/>
                  </a:lnTo>
                  <a:lnTo>
                    <a:pt x="0" y="671"/>
                  </a:lnTo>
                  <a:close/>
                </a:path>
              </a:pathLst>
            </a:custGeom>
            <a:solidFill>
              <a:srgbClr val="5C2D9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7" name="Google Shape;9337;p212"/>
            <p:cNvSpPr/>
            <p:nvPr/>
          </p:nvSpPr>
          <p:spPr>
            <a:xfrm>
              <a:off x="9161358" y="3204246"/>
              <a:ext cx="1550783" cy="828674"/>
            </a:xfrm>
            <a:custGeom>
              <a:avLst/>
              <a:gdLst/>
              <a:ahLst/>
              <a:cxnLst/>
              <a:rect l="l" t="t" r="r" b="b"/>
              <a:pathLst>
                <a:path w="1099" h="704" extrusionOk="0">
                  <a:moveTo>
                    <a:pt x="1099" y="704"/>
                  </a:moveTo>
                  <a:lnTo>
                    <a:pt x="0" y="661"/>
                  </a:lnTo>
                  <a:lnTo>
                    <a:pt x="0" y="0"/>
                  </a:lnTo>
                  <a:lnTo>
                    <a:pt x="1099" y="246"/>
                  </a:lnTo>
                  <a:lnTo>
                    <a:pt x="1099" y="704"/>
                  </a:lnTo>
                  <a:close/>
                </a:path>
              </a:pathLst>
            </a:custGeom>
            <a:solidFill>
              <a:srgbClr val="32145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8" name="Google Shape;9338;p212"/>
            <p:cNvSpPr/>
            <p:nvPr/>
          </p:nvSpPr>
          <p:spPr>
            <a:xfrm>
              <a:off x="10712142" y="2481785"/>
              <a:ext cx="1724333" cy="538835"/>
            </a:xfrm>
            <a:prstGeom prst="rect">
              <a:avLst/>
            </a:prstGeom>
            <a:solidFill>
              <a:srgbClr val="5C2D91"/>
            </a:solidFill>
            <a:ln>
              <a:noFill/>
            </a:ln>
          </p:spPr>
          <p:txBody>
            <a:bodyPr spcFirstLastPara="1" wrap="square" lIns="89628" tIns="44802" rIns="89628" bIns="44802" anchor="ctr" anchorCtr="0">
              <a:noAutofit/>
            </a:bodyPr>
            <a:lstStyle/>
            <a:p>
              <a:pPr algn="ctr" defTabSz="914367"/>
              <a:endParaRPr sz="1765">
                <a:solidFill>
                  <a:srgbClr val="FFFFFF"/>
                </a:solidFill>
                <a:latin typeface="Lato Light"/>
                <a:ea typeface="Lato Light"/>
                <a:cs typeface="Lato Light"/>
                <a:sym typeface="Lato Light"/>
              </a:endParaRPr>
            </a:p>
          </p:txBody>
        </p:sp>
        <p:sp>
          <p:nvSpPr>
            <p:cNvPr id="19" name="Google Shape;9339;p212"/>
            <p:cNvSpPr/>
            <p:nvPr/>
          </p:nvSpPr>
          <p:spPr>
            <a:xfrm>
              <a:off x="10712142" y="3071109"/>
              <a:ext cx="1724333" cy="392287"/>
            </a:xfrm>
            <a:prstGeom prst="rect">
              <a:avLst/>
            </a:prstGeom>
            <a:solidFill>
              <a:srgbClr val="0078D7"/>
            </a:solidFill>
            <a:ln>
              <a:noFill/>
            </a:ln>
          </p:spPr>
          <p:txBody>
            <a:bodyPr spcFirstLastPara="1" wrap="square" lIns="89628" tIns="44802" rIns="89628" bIns="44802" anchor="ctr" anchorCtr="0">
              <a:noAutofit/>
            </a:bodyPr>
            <a:lstStyle/>
            <a:p>
              <a:pPr algn="ctr" defTabSz="914367"/>
              <a:endParaRPr sz="1765">
                <a:solidFill>
                  <a:srgbClr val="FFFFFF"/>
                </a:solidFill>
                <a:latin typeface="Lato Light"/>
                <a:ea typeface="Lato Light"/>
                <a:cs typeface="Lato Light"/>
                <a:sym typeface="Lato Light"/>
              </a:endParaRPr>
            </a:p>
          </p:txBody>
        </p:sp>
        <p:sp>
          <p:nvSpPr>
            <p:cNvPr id="20" name="Google Shape;9340;p212"/>
            <p:cNvSpPr/>
            <p:nvPr/>
          </p:nvSpPr>
          <p:spPr>
            <a:xfrm>
              <a:off x="10712142" y="3492320"/>
              <a:ext cx="1724333" cy="540599"/>
            </a:xfrm>
            <a:prstGeom prst="rect">
              <a:avLst/>
            </a:prstGeom>
            <a:solidFill>
              <a:srgbClr val="5C2D91"/>
            </a:solidFill>
            <a:ln>
              <a:noFill/>
            </a:ln>
          </p:spPr>
          <p:txBody>
            <a:bodyPr spcFirstLastPara="1" wrap="square" lIns="89628" tIns="44802" rIns="89628" bIns="44802" anchor="ctr" anchorCtr="0">
              <a:noAutofit/>
            </a:bodyPr>
            <a:lstStyle/>
            <a:p>
              <a:pPr algn="ctr" defTabSz="914367"/>
              <a:endParaRPr sz="1765">
                <a:solidFill>
                  <a:srgbClr val="FFFFFF"/>
                </a:solidFill>
                <a:latin typeface="Lato Light"/>
                <a:ea typeface="Lato Light"/>
                <a:cs typeface="Lato Light"/>
                <a:sym typeface="Lato Light"/>
              </a:endParaRPr>
            </a:p>
          </p:txBody>
        </p:sp>
        <p:sp>
          <p:nvSpPr>
            <p:cNvPr id="21" name="Google Shape;9341;p212"/>
            <p:cNvSpPr/>
            <p:nvPr/>
          </p:nvSpPr>
          <p:spPr>
            <a:xfrm>
              <a:off x="10712142" y="4057526"/>
              <a:ext cx="1724333" cy="480366"/>
            </a:xfrm>
            <a:prstGeom prst="rect">
              <a:avLst/>
            </a:prstGeom>
            <a:solidFill>
              <a:srgbClr val="0078D7"/>
            </a:solidFill>
            <a:ln>
              <a:noFill/>
            </a:ln>
          </p:spPr>
          <p:txBody>
            <a:bodyPr spcFirstLastPara="1" wrap="square" lIns="89628" tIns="44802" rIns="89628" bIns="44802" anchor="ctr" anchorCtr="0">
              <a:noAutofit/>
            </a:bodyPr>
            <a:lstStyle/>
            <a:p>
              <a:pPr algn="ctr" defTabSz="914367"/>
              <a:endParaRPr sz="1765">
                <a:solidFill>
                  <a:srgbClr val="FFFFFF"/>
                </a:solidFill>
                <a:latin typeface="Lato Light"/>
                <a:ea typeface="Lato Light"/>
                <a:cs typeface="Lato Light"/>
                <a:sym typeface="Lato Light"/>
              </a:endParaRPr>
            </a:p>
          </p:txBody>
        </p:sp>
        <p:sp>
          <p:nvSpPr>
            <p:cNvPr id="22" name="Google Shape;9342;p212"/>
            <p:cNvSpPr/>
            <p:nvPr/>
          </p:nvSpPr>
          <p:spPr>
            <a:xfrm>
              <a:off x="10712141" y="4577914"/>
              <a:ext cx="1724334" cy="521783"/>
            </a:xfrm>
            <a:prstGeom prst="rect">
              <a:avLst/>
            </a:prstGeom>
            <a:solidFill>
              <a:srgbClr val="5C2D91"/>
            </a:solidFill>
            <a:ln>
              <a:noFill/>
            </a:ln>
          </p:spPr>
          <p:txBody>
            <a:bodyPr spcFirstLastPara="1" wrap="square" lIns="89628" tIns="44802" rIns="89628" bIns="44802" anchor="ctr" anchorCtr="0">
              <a:noAutofit/>
            </a:bodyPr>
            <a:lstStyle/>
            <a:p>
              <a:pPr algn="ctr" defTabSz="914367"/>
              <a:endParaRPr sz="1765">
                <a:solidFill>
                  <a:srgbClr val="FFFFFF"/>
                </a:solidFill>
                <a:latin typeface="Lato Light"/>
                <a:ea typeface="Lato Light"/>
                <a:cs typeface="Lato Light"/>
                <a:sym typeface="Lato Light"/>
              </a:endParaRPr>
            </a:p>
          </p:txBody>
        </p:sp>
        <p:grpSp>
          <p:nvGrpSpPr>
            <p:cNvPr id="23" name="Google Shape;9343;p212"/>
            <p:cNvGrpSpPr/>
            <p:nvPr/>
          </p:nvGrpSpPr>
          <p:grpSpPr>
            <a:xfrm>
              <a:off x="9552308" y="2286693"/>
              <a:ext cx="1123434" cy="3307204"/>
              <a:chOff x="5880" y="313"/>
              <a:chExt cx="1117" cy="3645"/>
            </a:xfrm>
          </p:grpSpPr>
          <p:sp>
            <p:nvSpPr>
              <p:cNvPr id="24" name="Google Shape;9344;p212"/>
              <p:cNvSpPr/>
              <p:nvPr/>
            </p:nvSpPr>
            <p:spPr>
              <a:xfrm>
                <a:off x="5880" y="313"/>
                <a:ext cx="802" cy="3645"/>
              </a:xfrm>
              <a:custGeom>
                <a:avLst/>
                <a:gdLst/>
                <a:ahLst/>
                <a:cxnLst/>
                <a:rect l="l" t="t" r="r" b="b"/>
                <a:pathLst>
                  <a:path w="337" h="1540" extrusionOk="0">
                    <a:moveTo>
                      <a:pt x="0" y="2"/>
                    </a:moveTo>
                    <a:cubicBezTo>
                      <a:pt x="6" y="0"/>
                      <a:pt x="41" y="2"/>
                      <a:pt x="41" y="2"/>
                    </a:cubicBezTo>
                    <a:cubicBezTo>
                      <a:pt x="337" y="1540"/>
                      <a:pt x="337" y="1540"/>
                      <a:pt x="337" y="1540"/>
                    </a:cubicBezTo>
                    <a:cubicBezTo>
                      <a:pt x="272" y="1528"/>
                      <a:pt x="272" y="1528"/>
                      <a:pt x="272" y="1528"/>
                    </a:cubicBezTo>
                    <a:lnTo>
                      <a:pt x="0" y="2"/>
                    </a:lnTo>
                    <a:close/>
                  </a:path>
                </a:pathLst>
              </a:custGeom>
              <a:solidFill>
                <a:srgbClr val="D8D8D8"/>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5" name="Google Shape;9345;p212"/>
              <p:cNvSpPr/>
              <p:nvPr/>
            </p:nvSpPr>
            <p:spPr>
              <a:xfrm>
                <a:off x="6214" y="535"/>
                <a:ext cx="747" cy="3229"/>
              </a:xfrm>
              <a:custGeom>
                <a:avLst/>
                <a:gdLst/>
                <a:ahLst/>
                <a:cxnLst/>
                <a:rect l="l" t="t" r="r" b="b"/>
                <a:pathLst>
                  <a:path w="314" h="1364" extrusionOk="0">
                    <a:moveTo>
                      <a:pt x="0" y="0"/>
                    </a:moveTo>
                    <a:cubicBezTo>
                      <a:pt x="21" y="2"/>
                      <a:pt x="34" y="2"/>
                      <a:pt x="34" y="2"/>
                    </a:cubicBezTo>
                    <a:cubicBezTo>
                      <a:pt x="314" y="1364"/>
                      <a:pt x="314" y="1364"/>
                      <a:pt x="314" y="1364"/>
                    </a:cubicBezTo>
                    <a:cubicBezTo>
                      <a:pt x="262" y="1360"/>
                      <a:pt x="262" y="1360"/>
                      <a:pt x="262" y="1360"/>
                    </a:cubicBezTo>
                    <a:lnTo>
                      <a:pt x="0" y="0"/>
                    </a:lnTo>
                    <a:close/>
                  </a:path>
                </a:pathLst>
              </a:custGeom>
              <a:solidFill>
                <a:srgbClr val="D8D8D8"/>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6" name="Google Shape;9346;p212"/>
              <p:cNvSpPr/>
              <p:nvPr/>
            </p:nvSpPr>
            <p:spPr>
              <a:xfrm>
                <a:off x="6295" y="540"/>
                <a:ext cx="702" cy="3224"/>
              </a:xfrm>
              <a:custGeom>
                <a:avLst/>
                <a:gdLst/>
                <a:ahLst/>
                <a:cxnLst/>
                <a:rect l="l" t="t" r="r" b="b"/>
                <a:pathLst>
                  <a:path w="702" h="3224" extrusionOk="0">
                    <a:moveTo>
                      <a:pt x="0" y="0"/>
                    </a:moveTo>
                    <a:lnTo>
                      <a:pt x="43" y="19"/>
                    </a:lnTo>
                    <a:lnTo>
                      <a:pt x="702" y="3198"/>
                    </a:lnTo>
                    <a:lnTo>
                      <a:pt x="666" y="3224"/>
                    </a:lnTo>
                    <a:lnTo>
                      <a:pt x="0" y="0"/>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7" name="Google Shape;9347;p212"/>
              <p:cNvSpPr/>
              <p:nvPr/>
            </p:nvSpPr>
            <p:spPr>
              <a:xfrm>
                <a:off x="6060" y="812"/>
                <a:ext cx="380" cy="237"/>
              </a:xfrm>
              <a:custGeom>
                <a:avLst/>
                <a:gdLst/>
                <a:ahLst/>
                <a:cxnLst/>
                <a:rect l="l" t="t" r="r" b="b"/>
                <a:pathLst>
                  <a:path w="380" h="237" extrusionOk="0">
                    <a:moveTo>
                      <a:pt x="14" y="69"/>
                    </a:moveTo>
                    <a:lnTo>
                      <a:pt x="380" y="237"/>
                    </a:lnTo>
                    <a:lnTo>
                      <a:pt x="368" y="183"/>
                    </a:lnTo>
                    <a:lnTo>
                      <a:pt x="0" y="0"/>
                    </a:lnTo>
                    <a:lnTo>
                      <a:pt x="14" y="69"/>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8" name="Google Shape;9348;p212"/>
              <p:cNvSpPr/>
              <p:nvPr/>
            </p:nvSpPr>
            <p:spPr>
              <a:xfrm>
                <a:off x="6186" y="1423"/>
                <a:ext cx="366" cy="194"/>
              </a:xfrm>
              <a:custGeom>
                <a:avLst/>
                <a:gdLst/>
                <a:ahLst/>
                <a:cxnLst/>
                <a:rect l="l" t="t" r="r" b="b"/>
                <a:pathLst>
                  <a:path w="366" h="194" extrusionOk="0">
                    <a:moveTo>
                      <a:pt x="12" y="69"/>
                    </a:moveTo>
                    <a:lnTo>
                      <a:pt x="366" y="194"/>
                    </a:lnTo>
                    <a:lnTo>
                      <a:pt x="354" y="137"/>
                    </a:lnTo>
                    <a:lnTo>
                      <a:pt x="0" y="0"/>
                    </a:lnTo>
                    <a:lnTo>
                      <a:pt x="12" y="69"/>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9" name="Google Shape;9349;p212"/>
              <p:cNvSpPr/>
              <p:nvPr/>
            </p:nvSpPr>
            <p:spPr>
              <a:xfrm>
                <a:off x="6307" y="2027"/>
                <a:ext cx="362" cy="125"/>
              </a:xfrm>
              <a:custGeom>
                <a:avLst/>
                <a:gdLst/>
                <a:ahLst/>
                <a:cxnLst/>
                <a:rect l="l" t="t" r="r" b="b"/>
                <a:pathLst>
                  <a:path w="362" h="125" extrusionOk="0">
                    <a:moveTo>
                      <a:pt x="12" y="68"/>
                    </a:moveTo>
                    <a:lnTo>
                      <a:pt x="362" y="125"/>
                    </a:lnTo>
                    <a:lnTo>
                      <a:pt x="350" y="68"/>
                    </a:lnTo>
                    <a:lnTo>
                      <a:pt x="0" y="0"/>
                    </a:lnTo>
                    <a:lnTo>
                      <a:pt x="12" y="68"/>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0" name="Google Shape;9350;p212"/>
              <p:cNvSpPr/>
              <p:nvPr/>
            </p:nvSpPr>
            <p:spPr>
              <a:xfrm>
                <a:off x="6419" y="2635"/>
                <a:ext cx="349" cy="69"/>
              </a:xfrm>
              <a:custGeom>
                <a:avLst/>
                <a:gdLst/>
                <a:ahLst/>
                <a:cxnLst/>
                <a:rect l="l" t="t" r="r" b="b"/>
                <a:pathLst>
                  <a:path w="349" h="69" extrusionOk="0">
                    <a:moveTo>
                      <a:pt x="14" y="69"/>
                    </a:moveTo>
                    <a:lnTo>
                      <a:pt x="349" y="57"/>
                    </a:lnTo>
                    <a:lnTo>
                      <a:pt x="338" y="0"/>
                    </a:lnTo>
                    <a:lnTo>
                      <a:pt x="0" y="0"/>
                    </a:lnTo>
                    <a:lnTo>
                      <a:pt x="14" y="69"/>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1" name="Google Shape;9351;p212"/>
              <p:cNvSpPr/>
              <p:nvPr/>
            </p:nvSpPr>
            <p:spPr>
              <a:xfrm>
                <a:off x="6552" y="3151"/>
                <a:ext cx="319" cy="161"/>
              </a:xfrm>
              <a:custGeom>
                <a:avLst/>
                <a:gdLst/>
                <a:ahLst/>
                <a:cxnLst/>
                <a:rect l="l" t="t" r="r" b="b"/>
                <a:pathLst>
                  <a:path w="319" h="161" extrusionOk="0">
                    <a:moveTo>
                      <a:pt x="14" y="161"/>
                    </a:moveTo>
                    <a:lnTo>
                      <a:pt x="319" y="55"/>
                    </a:lnTo>
                    <a:lnTo>
                      <a:pt x="307" y="0"/>
                    </a:lnTo>
                    <a:lnTo>
                      <a:pt x="0" y="92"/>
                    </a:lnTo>
                    <a:lnTo>
                      <a:pt x="14" y="161"/>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2" name="Google Shape;9352;p212"/>
              <p:cNvSpPr/>
              <p:nvPr/>
            </p:nvSpPr>
            <p:spPr>
              <a:xfrm>
                <a:off x="6119" y="902"/>
                <a:ext cx="279" cy="138"/>
              </a:xfrm>
              <a:custGeom>
                <a:avLst/>
                <a:gdLst/>
                <a:ahLst/>
                <a:cxnLst/>
                <a:rect l="l" t="t" r="r" b="b"/>
                <a:pathLst>
                  <a:path w="279" h="138" extrusionOk="0">
                    <a:moveTo>
                      <a:pt x="279" y="128"/>
                    </a:moveTo>
                    <a:lnTo>
                      <a:pt x="193" y="138"/>
                    </a:lnTo>
                    <a:lnTo>
                      <a:pt x="12" y="57"/>
                    </a:lnTo>
                    <a:lnTo>
                      <a:pt x="0" y="0"/>
                    </a:lnTo>
                    <a:lnTo>
                      <a:pt x="279" y="128"/>
                    </a:lnTo>
                    <a:close/>
                  </a:path>
                </a:pathLst>
              </a:custGeom>
              <a:solidFill>
                <a:srgbClr val="CFCFC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3" name="Google Shape;9353;p212"/>
              <p:cNvSpPr/>
              <p:nvPr/>
            </p:nvSpPr>
            <p:spPr>
              <a:xfrm>
                <a:off x="6238" y="1506"/>
                <a:ext cx="278" cy="111"/>
              </a:xfrm>
              <a:custGeom>
                <a:avLst/>
                <a:gdLst/>
                <a:ahLst/>
                <a:cxnLst/>
                <a:rect l="l" t="t" r="r" b="b"/>
                <a:pathLst>
                  <a:path w="278" h="111" extrusionOk="0">
                    <a:moveTo>
                      <a:pt x="278" y="97"/>
                    </a:moveTo>
                    <a:lnTo>
                      <a:pt x="186" y="111"/>
                    </a:lnTo>
                    <a:lnTo>
                      <a:pt x="12" y="54"/>
                    </a:lnTo>
                    <a:lnTo>
                      <a:pt x="0" y="0"/>
                    </a:lnTo>
                    <a:lnTo>
                      <a:pt x="278" y="97"/>
                    </a:lnTo>
                    <a:close/>
                  </a:path>
                </a:pathLst>
              </a:custGeom>
              <a:solidFill>
                <a:srgbClr val="CFCFC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4" name="Google Shape;9354;p212"/>
              <p:cNvSpPr/>
              <p:nvPr/>
            </p:nvSpPr>
            <p:spPr>
              <a:xfrm>
                <a:off x="6355" y="2100"/>
                <a:ext cx="276" cy="52"/>
              </a:xfrm>
              <a:custGeom>
                <a:avLst/>
                <a:gdLst/>
                <a:ahLst/>
                <a:cxnLst/>
                <a:rect l="l" t="t" r="r" b="b"/>
                <a:pathLst>
                  <a:path w="276" h="52" extrusionOk="0">
                    <a:moveTo>
                      <a:pt x="276" y="45"/>
                    </a:moveTo>
                    <a:lnTo>
                      <a:pt x="171" y="52"/>
                    </a:lnTo>
                    <a:lnTo>
                      <a:pt x="5" y="26"/>
                    </a:lnTo>
                    <a:lnTo>
                      <a:pt x="0" y="0"/>
                    </a:lnTo>
                    <a:lnTo>
                      <a:pt x="276" y="45"/>
                    </a:lnTo>
                    <a:close/>
                  </a:path>
                </a:pathLst>
              </a:custGeom>
              <a:solidFill>
                <a:srgbClr val="CFCFC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5" name="Google Shape;9355;p212"/>
              <p:cNvSpPr/>
              <p:nvPr/>
            </p:nvSpPr>
            <p:spPr>
              <a:xfrm>
                <a:off x="6474" y="2692"/>
                <a:ext cx="266" cy="19"/>
              </a:xfrm>
              <a:custGeom>
                <a:avLst/>
                <a:gdLst/>
                <a:ahLst/>
                <a:cxnLst/>
                <a:rect l="l" t="t" r="r" b="b"/>
                <a:pathLst>
                  <a:path w="266" h="19" extrusionOk="0">
                    <a:moveTo>
                      <a:pt x="266" y="0"/>
                    </a:moveTo>
                    <a:lnTo>
                      <a:pt x="164" y="14"/>
                    </a:lnTo>
                    <a:lnTo>
                      <a:pt x="0" y="19"/>
                    </a:lnTo>
                    <a:lnTo>
                      <a:pt x="0" y="9"/>
                    </a:lnTo>
                    <a:lnTo>
                      <a:pt x="266" y="0"/>
                    </a:lnTo>
                    <a:close/>
                  </a:path>
                </a:pathLst>
              </a:custGeom>
              <a:solidFill>
                <a:srgbClr val="CFCFC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6" name="Google Shape;9356;p212"/>
              <p:cNvSpPr/>
              <p:nvPr/>
            </p:nvSpPr>
            <p:spPr>
              <a:xfrm>
                <a:off x="6571" y="3156"/>
                <a:ext cx="266" cy="80"/>
              </a:xfrm>
              <a:custGeom>
                <a:avLst/>
                <a:gdLst/>
                <a:ahLst/>
                <a:cxnLst/>
                <a:rect l="l" t="t" r="r" b="b"/>
                <a:pathLst>
                  <a:path w="266" h="80" extrusionOk="0">
                    <a:moveTo>
                      <a:pt x="266" y="0"/>
                    </a:moveTo>
                    <a:lnTo>
                      <a:pt x="157" y="9"/>
                    </a:lnTo>
                    <a:lnTo>
                      <a:pt x="0" y="57"/>
                    </a:lnTo>
                    <a:lnTo>
                      <a:pt x="7" y="80"/>
                    </a:lnTo>
                    <a:lnTo>
                      <a:pt x="266" y="0"/>
                    </a:lnTo>
                    <a:close/>
                  </a:path>
                </a:pathLst>
              </a:custGeom>
              <a:solidFill>
                <a:srgbClr val="CFCFC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7" name="Google Shape;9357;p212"/>
              <p:cNvSpPr/>
              <p:nvPr/>
            </p:nvSpPr>
            <p:spPr>
              <a:xfrm>
                <a:off x="5965" y="318"/>
                <a:ext cx="746" cy="3640"/>
              </a:xfrm>
              <a:custGeom>
                <a:avLst/>
                <a:gdLst/>
                <a:ahLst/>
                <a:cxnLst/>
                <a:rect l="l" t="t" r="r" b="b"/>
                <a:pathLst>
                  <a:path w="746" h="3640" extrusionOk="0">
                    <a:moveTo>
                      <a:pt x="0" y="0"/>
                    </a:moveTo>
                    <a:lnTo>
                      <a:pt x="45" y="23"/>
                    </a:lnTo>
                    <a:lnTo>
                      <a:pt x="746" y="3602"/>
                    </a:lnTo>
                    <a:lnTo>
                      <a:pt x="704" y="3640"/>
                    </a:lnTo>
                    <a:lnTo>
                      <a:pt x="0" y="0"/>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grpSp>
      </p:grpSp>
      <p:sp>
        <p:nvSpPr>
          <p:cNvPr id="39" name="Text Placeholder 38">
            <a:extLst>
              <a:ext uri="{FF2B5EF4-FFF2-40B4-BE49-F238E27FC236}">
                <a16:creationId xmlns:a16="http://schemas.microsoft.com/office/drawing/2014/main" id="{9770608B-869B-47E6-A902-9DAF5BA44CD7}"/>
              </a:ext>
            </a:extLst>
          </p:cNvPr>
          <p:cNvSpPr>
            <a:spLocks noGrp="1"/>
          </p:cNvSpPr>
          <p:nvPr>
            <p:ph type="body" sz="quarter" idx="10"/>
          </p:nvPr>
        </p:nvSpPr>
        <p:spPr>
          <a:xfrm>
            <a:off x="269240" y="1189495"/>
            <a:ext cx="7676850" cy="2738607"/>
          </a:xfrm>
        </p:spPr>
        <p:txBody>
          <a:bodyPr/>
          <a:lstStyle/>
          <a:p>
            <a:pPr>
              <a:lnSpc>
                <a:spcPct val="150000"/>
              </a:lnSpc>
              <a:spcBef>
                <a:spcPts val="1176"/>
              </a:spcBef>
              <a:buFont typeface="Wingdings" panose="05000000000000000000" pitchFamily="2" charset="2"/>
              <a:buChar char="§"/>
            </a:pPr>
            <a:r>
              <a:rPr lang="en-US" sz="2353" dirty="0"/>
              <a:t>Create a new WPF app</a:t>
            </a:r>
          </a:p>
          <a:p>
            <a:pPr>
              <a:lnSpc>
                <a:spcPct val="150000"/>
              </a:lnSpc>
              <a:spcBef>
                <a:spcPts val="1176"/>
              </a:spcBef>
              <a:buFont typeface="Wingdings" panose="05000000000000000000" pitchFamily="2" charset="2"/>
              <a:buChar char="§"/>
            </a:pPr>
            <a:r>
              <a:rPr lang="en-US" sz="2353" dirty="0"/>
              <a:t>Add controls to a form</a:t>
            </a:r>
          </a:p>
          <a:p>
            <a:pPr>
              <a:lnSpc>
                <a:spcPct val="150000"/>
              </a:lnSpc>
              <a:spcBef>
                <a:spcPts val="1176"/>
              </a:spcBef>
              <a:buFont typeface="Wingdings" panose="05000000000000000000" pitchFamily="2" charset="2"/>
              <a:buChar char="§"/>
            </a:pPr>
            <a:r>
              <a:rPr lang="en-US" sz="2353" dirty="0"/>
              <a:t>Handle control events to provide app functionality</a:t>
            </a:r>
          </a:p>
          <a:p>
            <a:pPr>
              <a:lnSpc>
                <a:spcPct val="150000"/>
              </a:lnSpc>
              <a:spcBef>
                <a:spcPts val="1176"/>
              </a:spcBef>
              <a:buFont typeface="Wingdings" panose="05000000000000000000" pitchFamily="2" charset="2"/>
              <a:buChar char="§"/>
            </a:pPr>
            <a:r>
              <a:rPr lang="en-US" sz="2353" dirty="0"/>
              <a:t>Run the app</a:t>
            </a:r>
          </a:p>
        </p:txBody>
      </p:sp>
      <p:sp>
        <p:nvSpPr>
          <p:cNvPr id="38" name="TextBox 37">
            <a:extLst>
              <a:ext uri="{FF2B5EF4-FFF2-40B4-BE49-F238E27FC236}">
                <a16:creationId xmlns:a16="http://schemas.microsoft.com/office/drawing/2014/main" id="{6B5DECB6-2B22-16E1-5DCC-BE1A8502D9D3}"/>
              </a:ext>
            </a:extLst>
          </p:cNvPr>
          <p:cNvSpPr txBox="1"/>
          <p:nvPr/>
        </p:nvSpPr>
        <p:spPr>
          <a:xfrm>
            <a:off x="461884" y="5933417"/>
            <a:ext cx="11224203" cy="392245"/>
          </a:xfrm>
          <a:prstGeom prst="rect">
            <a:avLst/>
          </a:prstGeom>
          <a:noFill/>
        </p:spPr>
        <p:txBody>
          <a:bodyPr wrap="square">
            <a:spAutoFit/>
          </a:bodyPr>
          <a:lstStyle/>
          <a:p>
            <a:pPr defTabSz="914367"/>
            <a:r>
              <a:rPr lang="en-US" sz="1961" dirty="0">
                <a:solidFill>
                  <a:srgbClr val="505050"/>
                </a:solidFill>
                <a:latin typeface="Segoe UI"/>
              </a:rPr>
              <a:t>https://learn.microsoft.com/en-us/dotnet/desktop/wpf/get-started/create-app-visual-studio</a:t>
            </a:r>
          </a:p>
        </p:txBody>
      </p:sp>
      <p:sp>
        <p:nvSpPr>
          <p:cNvPr id="41" name="TextBox 40">
            <a:extLst>
              <a:ext uri="{FF2B5EF4-FFF2-40B4-BE49-F238E27FC236}">
                <a16:creationId xmlns:a16="http://schemas.microsoft.com/office/drawing/2014/main" id="{BB8A97FA-EE5F-DD6A-762D-1DFC9E6F338A}"/>
              </a:ext>
            </a:extLst>
          </p:cNvPr>
          <p:cNvSpPr txBox="1"/>
          <p:nvPr/>
        </p:nvSpPr>
        <p:spPr>
          <a:xfrm>
            <a:off x="461884" y="4333274"/>
            <a:ext cx="4870881" cy="573280"/>
          </a:xfrm>
          <a:prstGeom prst="rect">
            <a:avLst/>
          </a:prstGeom>
          <a:noFill/>
        </p:spPr>
        <p:txBody>
          <a:bodyPr wrap="square">
            <a:spAutoFit/>
          </a:bodyPr>
          <a:lstStyle/>
          <a:p>
            <a:pPr defTabSz="914367"/>
            <a:r>
              <a:rPr lang="en-US" sz="3137" b="1" dirty="0">
                <a:solidFill>
                  <a:srgbClr val="505050"/>
                </a:solidFill>
                <a:latin typeface="Segoe UI"/>
              </a:rPr>
              <a:t>https://aka.ms/AAj4946</a:t>
            </a:r>
          </a:p>
        </p:txBody>
      </p:sp>
    </p:spTree>
    <p:extLst>
      <p:ext uri="{BB962C8B-B14F-4D97-AF65-F5344CB8AC3E}">
        <p14:creationId xmlns:p14="http://schemas.microsoft.com/office/powerpoint/2010/main" val="422988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82" y="3324523"/>
            <a:ext cx="11275239" cy="127997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74" y="3328430"/>
            <a:ext cx="11275239" cy="127997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140" y="3328430"/>
            <a:ext cx="11275239" cy="1279979"/>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140" y="3328430"/>
            <a:ext cx="11275239" cy="1279979"/>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140" y="3328430"/>
            <a:ext cx="11275239" cy="1279979"/>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631" y="3328430"/>
            <a:ext cx="11275239" cy="1279979"/>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5140" y="3326921"/>
            <a:ext cx="11275239" cy="1279979"/>
          </a:xfrm>
          <a:prstGeom prst="rect">
            <a:avLst/>
          </a:prstGeom>
        </p:spPr>
      </p:pic>
      <p:grpSp>
        <p:nvGrpSpPr>
          <p:cNvPr id="31" name="Group 30"/>
          <p:cNvGrpSpPr/>
          <p:nvPr/>
        </p:nvGrpSpPr>
        <p:grpSpPr>
          <a:xfrm>
            <a:off x="338442" y="1899354"/>
            <a:ext cx="1672007" cy="1664441"/>
            <a:chOff x="337625" y="1899137"/>
            <a:chExt cx="1672244" cy="1664677"/>
          </a:xfrm>
        </p:grpSpPr>
        <p:sp>
          <p:nvSpPr>
            <p:cNvPr id="24" name="Rectangle 23"/>
            <p:cNvSpPr/>
            <p:nvPr/>
          </p:nvSpPr>
          <p:spPr bwMode="auto">
            <a:xfrm>
              <a:off x="337625" y="1899137"/>
              <a:ext cx="1664677" cy="166467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p:spPr>
        </p:pic>
        <p:sp>
          <p:nvSpPr>
            <p:cNvPr id="17" name="TextBox 16"/>
            <p:cNvSpPr txBox="1"/>
            <p:nvPr/>
          </p:nvSpPr>
          <p:spPr>
            <a:xfrm>
              <a:off x="344032" y="3143061"/>
              <a:ext cx="1665837" cy="180075"/>
            </a:xfrm>
            <a:prstGeom prst="rect">
              <a:avLst/>
            </a:prstGeom>
            <a:noFill/>
          </p:spPr>
          <p:txBody>
            <a:bodyPr wrap="square" lIns="0" tIns="0" rIns="0" bIns="0" rtlCol="0">
              <a:spAutoFit/>
            </a:bodyPr>
            <a:lstStyle/>
            <a:p>
              <a:pPr algn="ctr" defTabSz="914367">
                <a:lnSpc>
                  <a:spcPct val="90000"/>
                </a:lnSpc>
                <a:spcAft>
                  <a:spcPts val="600"/>
                </a:spcAft>
              </a:pPr>
              <a:r>
                <a:rPr lang="en-US" sz="1300" dirty="0">
                  <a:solidFill>
                    <a:srgbClr val="FFFFFF"/>
                  </a:solidFill>
                  <a:latin typeface="Segoe UI Semibold" panose="020B0702040204020203" pitchFamily="34" charset="0"/>
                </a:rPr>
                <a:t>DESKTOP</a:t>
              </a:r>
            </a:p>
          </p:txBody>
        </p:sp>
      </p:grpSp>
      <p:grpSp>
        <p:nvGrpSpPr>
          <p:cNvPr id="32" name="Group 31"/>
          <p:cNvGrpSpPr/>
          <p:nvPr/>
        </p:nvGrpSpPr>
        <p:grpSpPr>
          <a:xfrm>
            <a:off x="1999890" y="1899354"/>
            <a:ext cx="1666652" cy="1664441"/>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75"/>
            </a:xfrm>
            <a:prstGeom prst="rect">
              <a:avLst/>
            </a:prstGeom>
            <a:noFill/>
          </p:spPr>
          <p:txBody>
            <a:bodyPr wrap="square" lIns="0" tIns="0" rIns="0" bIns="0" rtlCol="0">
              <a:spAutoFit/>
            </a:bodyPr>
            <a:lstStyle/>
            <a:p>
              <a:pPr algn="ctr" defTabSz="914367">
                <a:lnSpc>
                  <a:spcPct val="90000"/>
                </a:lnSpc>
                <a:spcAft>
                  <a:spcPts val="600"/>
                </a:spcAft>
              </a:pPr>
              <a:r>
                <a:rPr lang="en-US" sz="1300" dirty="0">
                  <a:solidFill>
                    <a:srgbClr val="FFFFFF"/>
                  </a:solidFill>
                  <a:latin typeface="Segoe UI Semibold" panose="020B0702040204020203" pitchFamily="34" charset="0"/>
                </a:rPr>
                <a:t>WEB</a:t>
              </a:r>
            </a:p>
          </p:txBody>
        </p:sp>
      </p:grpSp>
      <p:grpSp>
        <p:nvGrpSpPr>
          <p:cNvPr id="33" name="Group 32"/>
          <p:cNvGrpSpPr/>
          <p:nvPr/>
        </p:nvGrpSpPr>
        <p:grpSpPr>
          <a:xfrm>
            <a:off x="3654931" y="1899354"/>
            <a:ext cx="1675270" cy="1664441"/>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75"/>
            </a:xfrm>
            <a:prstGeom prst="rect">
              <a:avLst/>
            </a:prstGeom>
            <a:noFill/>
          </p:spPr>
          <p:txBody>
            <a:bodyPr wrap="square" lIns="0" tIns="0" rIns="0" bIns="0" rtlCol="0">
              <a:spAutoFit/>
            </a:bodyPr>
            <a:lstStyle/>
            <a:p>
              <a:pPr algn="ctr" defTabSz="914367">
                <a:lnSpc>
                  <a:spcPct val="90000"/>
                </a:lnSpc>
                <a:spcAft>
                  <a:spcPts val="600"/>
                </a:spcAft>
              </a:pPr>
              <a:r>
                <a:rPr lang="en-US" sz="1300" dirty="0">
                  <a:solidFill>
                    <a:srgbClr val="FFFFFF"/>
                  </a:solidFill>
                  <a:latin typeface="Segoe UI Semibold" panose="020B0702040204020203" pitchFamily="34" charset="0"/>
                </a:rPr>
                <a:t>CLOUD</a:t>
              </a:r>
            </a:p>
          </p:txBody>
        </p:sp>
      </p:grpSp>
      <p:grpSp>
        <p:nvGrpSpPr>
          <p:cNvPr id="34" name="Group 33"/>
          <p:cNvGrpSpPr/>
          <p:nvPr/>
        </p:nvGrpSpPr>
        <p:grpSpPr>
          <a:xfrm>
            <a:off x="5309971" y="1899354"/>
            <a:ext cx="1683889" cy="1664441"/>
            <a:chOff x="5309860" y="1899137"/>
            <a:chExt cx="1684127" cy="1664677"/>
          </a:xfrm>
        </p:grpSpPr>
        <p:sp>
          <p:nvSpPr>
            <p:cNvPr id="27" name="Rectangle 26"/>
            <p:cNvSpPr/>
            <p:nvPr/>
          </p:nvSpPr>
          <p:spPr bwMode="auto">
            <a:xfrm>
              <a:off x="5329310" y="1899137"/>
              <a:ext cx="1664677" cy="1664677"/>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20" name="TextBox 19"/>
            <p:cNvSpPr txBox="1"/>
            <p:nvPr/>
          </p:nvSpPr>
          <p:spPr>
            <a:xfrm>
              <a:off x="5309860" y="3143061"/>
              <a:ext cx="1665837" cy="180075"/>
            </a:xfrm>
            <a:prstGeom prst="rect">
              <a:avLst/>
            </a:prstGeom>
            <a:noFill/>
          </p:spPr>
          <p:txBody>
            <a:bodyPr wrap="square" lIns="0" tIns="0" rIns="0" bIns="0" rtlCol="0">
              <a:spAutoFit/>
            </a:bodyPr>
            <a:lstStyle/>
            <a:p>
              <a:pPr algn="ctr" defTabSz="914367">
                <a:lnSpc>
                  <a:spcPct val="90000"/>
                </a:lnSpc>
                <a:spcAft>
                  <a:spcPts val="600"/>
                </a:spcAft>
              </a:pPr>
              <a:r>
                <a:rPr lang="en-US" sz="1300" dirty="0">
                  <a:solidFill>
                    <a:srgbClr val="FFFFFF"/>
                  </a:solidFill>
                  <a:latin typeface="Segoe UI Semibold" panose="020B0702040204020203" pitchFamily="34" charset="0"/>
                </a:rPr>
                <a:t>MOBILE</a:t>
              </a:r>
            </a:p>
          </p:txBody>
        </p:sp>
      </p:grpSp>
      <p:grpSp>
        <p:nvGrpSpPr>
          <p:cNvPr id="35" name="Group 34"/>
          <p:cNvGrpSpPr/>
          <p:nvPr/>
        </p:nvGrpSpPr>
        <p:grpSpPr>
          <a:xfrm>
            <a:off x="6965012" y="1899354"/>
            <a:ext cx="1692506" cy="1664441"/>
            <a:chOff x="6965136" y="1899137"/>
            <a:chExt cx="1692746" cy="1664677"/>
          </a:xfrm>
        </p:grpSpPr>
        <p:sp>
          <p:nvSpPr>
            <p:cNvPr id="28" name="Rectangle 27"/>
            <p:cNvSpPr/>
            <p:nvPr/>
          </p:nvSpPr>
          <p:spPr bwMode="auto">
            <a:xfrm>
              <a:off x="6993205" y="1899137"/>
              <a:ext cx="1664677" cy="1664677"/>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21" name="TextBox 20"/>
            <p:cNvSpPr txBox="1"/>
            <p:nvPr/>
          </p:nvSpPr>
          <p:spPr>
            <a:xfrm>
              <a:off x="6965136" y="3143061"/>
              <a:ext cx="1665837" cy="180075"/>
            </a:xfrm>
            <a:prstGeom prst="rect">
              <a:avLst/>
            </a:prstGeom>
            <a:noFill/>
          </p:spPr>
          <p:txBody>
            <a:bodyPr wrap="square" lIns="0" tIns="0" rIns="0" bIns="0" rtlCol="0">
              <a:spAutoFit/>
            </a:bodyPr>
            <a:lstStyle/>
            <a:p>
              <a:pPr algn="ctr" defTabSz="914367">
                <a:lnSpc>
                  <a:spcPct val="90000"/>
                </a:lnSpc>
                <a:spcAft>
                  <a:spcPts val="600"/>
                </a:spcAft>
              </a:pPr>
              <a:r>
                <a:rPr lang="en-US" sz="1300" dirty="0">
                  <a:solidFill>
                    <a:srgbClr val="FFFFFF"/>
                  </a:solidFill>
                  <a:latin typeface="Segoe UI Semibold" panose="020B0702040204020203" pitchFamily="34" charset="0"/>
                </a:rPr>
                <a:t>GAMING</a:t>
              </a:r>
            </a:p>
          </p:txBody>
        </p:sp>
      </p:grpSp>
      <p:grpSp>
        <p:nvGrpSpPr>
          <p:cNvPr id="36" name="Group 35"/>
          <p:cNvGrpSpPr/>
          <p:nvPr/>
        </p:nvGrpSpPr>
        <p:grpSpPr>
          <a:xfrm>
            <a:off x="8620055" y="1899354"/>
            <a:ext cx="1701124" cy="1664441"/>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75"/>
            </a:xfrm>
            <a:prstGeom prst="rect">
              <a:avLst/>
            </a:prstGeom>
            <a:noFill/>
          </p:spPr>
          <p:txBody>
            <a:bodyPr wrap="square" lIns="0" tIns="0" rIns="0" bIns="0" rtlCol="0">
              <a:spAutoFit/>
            </a:bodyPr>
            <a:lstStyle/>
            <a:p>
              <a:pPr algn="ctr" defTabSz="914367">
                <a:lnSpc>
                  <a:spcPct val="90000"/>
                </a:lnSpc>
                <a:spcAft>
                  <a:spcPts val="600"/>
                </a:spcAft>
              </a:pPr>
              <a:r>
                <a:rPr lang="en-US" sz="1300" dirty="0">
                  <a:solidFill>
                    <a:srgbClr val="FFFFFF"/>
                  </a:solidFill>
                  <a:latin typeface="Segoe UI Semibold" panose="020B0702040204020203" pitchFamily="34" charset="0"/>
                </a:rPr>
                <a:t>IoT</a:t>
              </a:r>
            </a:p>
          </p:txBody>
        </p:sp>
      </p:grpSp>
      <p:grpSp>
        <p:nvGrpSpPr>
          <p:cNvPr id="37" name="Group 36"/>
          <p:cNvGrpSpPr/>
          <p:nvPr/>
        </p:nvGrpSpPr>
        <p:grpSpPr>
          <a:xfrm>
            <a:off x="10275096" y="1899354"/>
            <a:ext cx="1709743" cy="1664441"/>
            <a:chOff x="10275688" y="1899137"/>
            <a:chExt cx="1709986" cy="1664677"/>
          </a:xfrm>
        </p:grpSpPr>
        <p:sp>
          <p:nvSpPr>
            <p:cNvPr id="30" name="Rectangle 29"/>
            <p:cNvSpPr/>
            <p:nvPr/>
          </p:nvSpPr>
          <p:spPr bwMode="auto">
            <a:xfrm>
              <a:off x="10320997" y="1899137"/>
              <a:ext cx="1664677" cy="1664677"/>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23" name="TextBox 22"/>
            <p:cNvSpPr txBox="1"/>
            <p:nvPr/>
          </p:nvSpPr>
          <p:spPr>
            <a:xfrm>
              <a:off x="10275688" y="3143061"/>
              <a:ext cx="1665837" cy="180075"/>
            </a:xfrm>
            <a:prstGeom prst="rect">
              <a:avLst/>
            </a:prstGeom>
            <a:noFill/>
          </p:spPr>
          <p:txBody>
            <a:bodyPr wrap="square" lIns="0" tIns="0" rIns="0" bIns="0" rtlCol="0">
              <a:spAutoFit/>
            </a:bodyPr>
            <a:lstStyle/>
            <a:p>
              <a:pPr algn="ctr" defTabSz="914367">
                <a:lnSpc>
                  <a:spcPct val="90000"/>
                </a:lnSpc>
                <a:spcAft>
                  <a:spcPts val="600"/>
                </a:spcAft>
              </a:pPr>
              <a:r>
                <a:rPr lang="en-US" sz="1300" dirty="0">
                  <a:solidFill>
                    <a:srgbClr val="FFFFFF"/>
                  </a:solidFill>
                  <a:latin typeface="Segoe UI Semibold" panose="020B0702040204020203" pitchFamily="34" charset="0"/>
                </a:rPr>
                <a:t>AI</a:t>
              </a:r>
            </a:p>
          </p:txBody>
        </p:sp>
      </p:grpSp>
      <p:sp>
        <p:nvSpPr>
          <p:cNvPr id="42" name="TextBox 41"/>
          <p:cNvSpPr txBox="1"/>
          <p:nvPr/>
        </p:nvSpPr>
        <p:spPr>
          <a:xfrm>
            <a:off x="5339550" y="4261636"/>
            <a:ext cx="1663972" cy="1663972"/>
          </a:xfrm>
          <a:prstGeom prst="rect">
            <a:avLst/>
          </a:prstGeom>
          <a:solidFill>
            <a:srgbClr val="7030A0"/>
          </a:solidFill>
        </p:spPr>
        <p:txBody>
          <a:bodyPr wrap="square" lIns="0" tIns="0" rIns="0" bIns="0" rtlCol="0" anchor="ctr" anchorCtr="0">
            <a:noAutofit/>
          </a:bodyPr>
          <a:lstStyle/>
          <a:p>
            <a:pPr algn="ctr" defTabSz="914367">
              <a:lnSpc>
                <a:spcPct val="90000"/>
              </a:lnSpc>
              <a:spcAft>
                <a:spcPts val="600"/>
              </a:spcAft>
            </a:pPr>
            <a:r>
              <a:rPr lang="en-US" sz="5329" dirty="0">
                <a:solidFill>
                  <a:srgbClr val="FFFFFF"/>
                </a:solidFill>
                <a:latin typeface="Segoe UI Light"/>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459829" y="134144"/>
            <a:ext cx="11525010" cy="1097050"/>
          </a:xfrm>
          <a:prstGeom prst="rect">
            <a:avLst/>
          </a:prstGeom>
        </p:spPr>
        <p:txBody>
          <a:bodyPr lIns="146074" tIns="9130" rIns="146074" bIns="9130"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912880">
              <a:defRPr/>
            </a:pPr>
            <a:r>
              <a:rPr lang="en-US" sz="5332" spc="-98" dirty="0">
                <a:solidFill>
                  <a:srgbClr val="505050"/>
                </a:solidFill>
                <a:latin typeface="Segoe UI Light"/>
              </a:rPr>
              <a:t>Your platform for building </a:t>
            </a:r>
            <a:r>
              <a:rPr lang="en-US" sz="5332" spc="-98" dirty="0">
                <a:solidFill>
                  <a:srgbClr val="505050"/>
                </a:solidFill>
                <a:latin typeface="Segoe UI Semibold" panose="020B0702040204020203" pitchFamily="34" charset="0"/>
              </a:rPr>
              <a:t>anything</a:t>
            </a:r>
            <a:endParaRPr lang="en-US" sz="5332" dirty="0">
              <a:solidFill>
                <a:srgbClr val="505050"/>
              </a:solidFill>
              <a:latin typeface="Segoe UI Semibold" panose="020B0702040204020203" pitchFamily="34" charset="0"/>
            </a:endParaRPr>
          </a:p>
        </p:txBody>
      </p:sp>
    </p:spTree>
    <p:extLst>
      <p:ext uri="{BB962C8B-B14F-4D97-AF65-F5344CB8AC3E}">
        <p14:creationId xmlns:p14="http://schemas.microsoft.com/office/powerpoint/2010/main" val="2103241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5690" y="3768011"/>
            <a:ext cx="8746198" cy="2495302"/>
            <a:chOff x="473523" y="2957810"/>
            <a:chExt cx="8451537"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chemeClr val="accent3"/>
                </a:solidFill>
              </p:spPr>
              <p:txBody>
                <a:bodyPr wrap="square" lIns="238978" tIns="191181" rIns="238978" bIns="19118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849">
                    <a:defRPr/>
                  </a:pPr>
                  <a:endParaRPr lang="en-US" sz="1333" b="1" dirty="0">
                    <a:solidFill>
                      <a:srgbClr val="FFFFFF"/>
                    </a:solidFill>
                    <a:latin typeface="Segoe UI"/>
                  </a:endParaRPr>
                </a:p>
              </p:txBody>
            </p:sp>
            <p:sp>
              <p:nvSpPr>
                <p:cNvPr id="32" name="TextBox 31"/>
                <p:cNvSpPr txBox="1"/>
                <p:nvPr/>
              </p:nvSpPr>
              <p:spPr>
                <a:xfrm>
                  <a:off x="3762304" y="5408884"/>
                  <a:ext cx="2688627" cy="382081"/>
                </a:xfrm>
                <a:prstGeom prst="rect">
                  <a:avLst/>
                </a:prstGeom>
                <a:solidFill>
                  <a:srgbClr val="D2D2D2"/>
                </a:solidFill>
              </p:spPr>
              <p:txBody>
                <a:bodyPr wrap="square" lIns="238978" tIns="191181" rIns="238978" bIns="191181" rtlCol="0" anchor="ctr">
                  <a:noAutofit/>
                </a:bodyPr>
                <a:lstStyle/>
                <a:p>
                  <a:pPr algn="ctr" defTabSz="895848">
                    <a:lnSpc>
                      <a:spcPct val="90000"/>
                    </a:lnSpc>
                    <a:defRPr/>
                  </a:pPr>
                  <a:r>
                    <a:rPr lang="en-US" sz="933" b="1" kern="0" dirty="0">
                      <a:gradFill>
                        <a:gsLst>
                          <a:gs pos="2804">
                            <a:srgbClr val="505050"/>
                          </a:gs>
                          <a:gs pos="26000">
                            <a:srgbClr val="505050"/>
                          </a:gs>
                        </a:gsLst>
                        <a:lin ang="5400000" scaled="1"/>
                      </a:gradFill>
                      <a:latin typeface="Segoe UI"/>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8978" tIns="191181" rIns="238978" bIns="191181" rtlCol="0" anchor="ctr">
                  <a:noAutofit/>
                </a:bodyPr>
                <a:lstStyle/>
                <a:p>
                  <a:pPr algn="ctr" defTabSz="895848">
                    <a:lnSpc>
                      <a:spcPct val="90000"/>
                    </a:lnSpc>
                    <a:defRPr/>
                  </a:pPr>
                  <a:r>
                    <a:rPr lang="en-US" sz="933" b="1" kern="0" dirty="0">
                      <a:gradFill>
                        <a:gsLst>
                          <a:gs pos="2804">
                            <a:srgbClr val="505050"/>
                          </a:gs>
                          <a:gs pos="26000">
                            <a:srgbClr val="505050"/>
                          </a:gs>
                        </a:gsLst>
                        <a:lin ang="5400000" scaled="1"/>
                      </a:gradFill>
                      <a:latin typeface="Segoe UI"/>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8978" tIns="191181" rIns="238978" bIns="191181" rtlCol="0" anchor="ctr">
                  <a:noAutofit/>
                </a:bodyPr>
                <a:lstStyle/>
                <a:p>
                  <a:pPr algn="ctr" defTabSz="895848">
                    <a:lnSpc>
                      <a:spcPct val="90000"/>
                    </a:lnSpc>
                    <a:defRPr/>
                  </a:pPr>
                  <a:r>
                    <a:rPr lang="en-US" sz="933" b="1" kern="0" dirty="0">
                      <a:gradFill>
                        <a:gsLst>
                          <a:gs pos="2804">
                            <a:srgbClr val="505050"/>
                          </a:gs>
                          <a:gs pos="26000">
                            <a:srgbClr val="505050"/>
                          </a:gs>
                        </a:gsLst>
                        <a:lin ang="5400000" scaled="1"/>
                      </a:gradFill>
                      <a:latin typeface="Segoe UI"/>
                      <a:cs typeface="Segoe UI Semilight" panose="020B0402040204020203" pitchFamily="34" charset="0"/>
                    </a:rPr>
                    <a:t>RUNTIME COMPONENTS</a:t>
                  </a:r>
                </a:p>
              </p:txBody>
            </p:sp>
            <p:sp>
              <p:nvSpPr>
                <p:cNvPr id="30" name="TextBox 29"/>
                <p:cNvSpPr txBox="1"/>
                <p:nvPr/>
              </p:nvSpPr>
              <p:spPr>
                <a:xfrm>
                  <a:off x="525249" y="3561539"/>
                  <a:ext cx="9162736" cy="1149498"/>
                </a:xfrm>
                <a:prstGeom prst="rect">
                  <a:avLst/>
                </a:prstGeom>
                <a:solidFill>
                  <a:srgbClr val="000000">
                    <a:alpha val="10196"/>
                  </a:srgbClr>
                </a:solid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r>
                    <a:rPr lang="en-US" sz="1333" dirty="0">
                      <a:solidFill>
                        <a:srgbClr val="FFFFFF"/>
                      </a:solidFill>
                      <a:latin typeface="Segoe UI Semibold" panose="020B0702040204020203" pitchFamily="34" charset="0"/>
                      <a:cs typeface="Segoe UI Semibold" panose="020B0702040204020203" pitchFamily="34" charset="0"/>
                    </a:rPr>
                    <a:t>LIBRARIES</a:t>
                  </a:r>
                  <a:endParaRPr lang="en-US" sz="1067" dirty="0">
                    <a:solidFill>
                      <a:srgbClr val="FFFFFF"/>
                    </a:solidFill>
                    <a:latin typeface="Segoe UI Semibold" panose="020B0702040204020203" pitchFamily="34" charset="0"/>
                    <a:cs typeface="Segoe UI Semibold" panose="020B0702040204020203" pitchFamily="34" charset="0"/>
                  </a:endParaRPr>
                </a:p>
              </p:txBody>
            </p:sp>
            <p:sp>
              <p:nvSpPr>
                <p:cNvPr id="6" name="Rectangle 5"/>
                <p:cNvSpPr/>
                <p:nvPr/>
              </p:nvSpPr>
              <p:spPr>
                <a:xfrm>
                  <a:off x="549899" y="4949462"/>
                  <a:ext cx="9162736" cy="371917"/>
                </a:xfrm>
                <a:prstGeom prst="rect">
                  <a:avLst/>
                </a:prstGeom>
              </p:spPr>
              <p:txBody>
                <a:bodyPr wrap="square">
                  <a:spAutoFit/>
                </a:bodyPr>
                <a:lstStyle/>
                <a:p>
                  <a:pPr algn="ctr" defTabSz="913654">
                    <a:defRPr/>
                  </a:pPr>
                  <a:r>
                    <a:rPr lang="en-US" sz="1333" b="1" kern="0" dirty="0">
                      <a:solidFill>
                        <a:srgbClr val="FFFFFF"/>
                      </a:solidFill>
                      <a:latin typeface="Segoe UI Semibold" panose="020B0702040204020203" pitchFamily="34" charset="0"/>
                      <a:cs typeface="Segoe UI Semibold" panose="020B0702040204020203" pitchFamily="34" charset="0"/>
                    </a:rPr>
                    <a:t>INFRASTRUCTURE</a:t>
                  </a:r>
                  <a:endParaRPr lang="en-US" sz="1732" dirty="0">
                    <a:solidFill>
                      <a:srgbClr val="505050"/>
                    </a:solidFill>
                    <a:latin typeface="Segoe UI Semibold" panose="020B0702040204020203" pitchFamily="34" charset="0"/>
                    <a:cs typeface="Segoe UI Semibold" panose="020B0702040204020203" pitchFamily="34" charset="0"/>
                  </a:endParaRPr>
                </a:p>
              </p:txBody>
            </p:sp>
          </p:grpSp>
          <p:sp>
            <p:nvSpPr>
              <p:cNvPr id="4" name="Rectangle 3"/>
              <p:cNvSpPr/>
              <p:nvPr/>
            </p:nvSpPr>
            <p:spPr>
              <a:xfrm>
                <a:off x="478636" y="3818284"/>
                <a:ext cx="9253607" cy="439044"/>
              </a:xfrm>
              <a:prstGeom prst="rect">
                <a:avLst/>
              </a:prstGeom>
            </p:spPr>
            <p:txBody>
              <a:bodyPr wrap="square">
                <a:spAutoFit/>
              </a:bodyPr>
              <a:lstStyle/>
              <a:p>
                <a:pPr algn="ctr" defTabSz="913849">
                  <a:lnSpc>
                    <a:spcPct val="90000"/>
                  </a:lnSpc>
                  <a:defRPr/>
                </a:pPr>
                <a:r>
                  <a:rPr lang="en-US" sz="1866" b="1" kern="0" dirty="0">
                    <a:solidFill>
                      <a:srgbClr val="FFFFFF"/>
                    </a:solidFill>
                    <a:latin typeface="Segoe UI"/>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849">
                <a:defRPr/>
              </a:pPr>
              <a:endParaRPr lang="en-US" sz="1067" dirty="0">
                <a:solidFill>
                  <a:srgbClr val="FFFFFF"/>
                </a:solidFill>
                <a:latin typeface="Segoe UI"/>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4037" y="128244"/>
            <a:ext cx="11757331" cy="1097050"/>
          </a:xfrm>
          <a:prstGeom prst="rect">
            <a:avLst/>
          </a:prstGeom>
        </p:spPr>
        <p:txBody>
          <a:bodyPr lIns="146076" tIns="9130" rIns="146076" bIns="9130"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2901">
              <a:defRPr/>
            </a:pPr>
            <a:r>
              <a:rPr lang="en-US" sz="5332" spc="-98" dirty="0">
                <a:solidFill>
                  <a:srgbClr val="FFFFFF"/>
                </a:solidFill>
                <a:latin typeface="Segoe UI Light"/>
              </a:rPr>
              <a:t>.NET is a software development platform</a:t>
            </a:r>
          </a:p>
        </p:txBody>
      </p:sp>
      <p:grpSp>
        <p:nvGrpSpPr>
          <p:cNvPr id="40" name="Group 39">
            <a:extLst>
              <a:ext uri="{FF2B5EF4-FFF2-40B4-BE49-F238E27FC236}">
                <a16:creationId xmlns:a16="http://schemas.microsoft.com/office/drawing/2014/main" id="{C1815E02-EB40-4135-B7CA-5263451B5616}"/>
              </a:ext>
            </a:extLst>
          </p:cNvPr>
          <p:cNvGrpSpPr/>
          <p:nvPr/>
        </p:nvGrpSpPr>
        <p:grpSpPr>
          <a:xfrm>
            <a:off x="9272821" y="1683547"/>
            <a:ext cx="2357317" cy="457891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8978" tIns="191181" rIns="238978" bIns="191181" numCol="1" rtlCol="0" anchor="t" anchorCtr="0" compatLnSpc="1">
                  <a:prstTxWarp prst="textNoShape">
                    <a:avLst/>
                  </a:prstTxWarp>
                </a:bodyPr>
                <a:lstStyle/>
                <a:p>
                  <a:pPr defTabSz="894254">
                    <a:defRPr/>
                  </a:pPr>
                  <a:r>
                    <a:rPr lang="en-US" sz="2800" kern="0" dirty="0">
                      <a:gradFill>
                        <a:gsLst>
                          <a:gs pos="14679">
                            <a:srgbClr val="FFFFFF"/>
                          </a:gs>
                          <a:gs pos="38000">
                            <a:srgbClr val="FFFFFF"/>
                          </a:gs>
                        </a:gsLst>
                        <a:lin ang="5400000" scaled="1"/>
                      </a:gradFill>
                      <a:latin typeface="Segoe UI Light"/>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8978" tIns="191181" rIns="238978" bIns="19118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algn="l" defTabSz="913849">
                    <a:defRPr/>
                  </a:pPr>
                  <a:r>
                    <a:rPr lang="en-US" sz="1866" dirty="0">
                      <a:latin typeface="Segoe UI"/>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886" tIns="191181" rIns="121886" bIns="191181" rtlCol="0">
                <a:spAutoFit/>
              </a:bodyPr>
              <a:lstStyle/>
              <a:p>
                <a:pPr algn="ctr" defTabSz="895848">
                  <a:lnSpc>
                    <a:spcPct val="90000"/>
                  </a:lnSpc>
                  <a:defRPr/>
                </a:pPr>
                <a:r>
                  <a:rPr lang="en-US" sz="1200" b="1" kern="0" dirty="0">
                    <a:gradFill>
                      <a:gsLst>
                        <a:gs pos="2804">
                          <a:srgbClr val="505050"/>
                        </a:gs>
                        <a:gs pos="26000">
                          <a:srgbClr val="505050"/>
                        </a:gs>
                      </a:gsLst>
                      <a:lin ang="5400000" scaled="1"/>
                    </a:gradFill>
                    <a:latin typeface="Segoe UI Semibold" panose="020B0702040204020203" pitchFamily="34" charset="0"/>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886" tIns="191181" rIns="121886" bIns="191181" rtlCol="0">
                <a:spAutoFit/>
              </a:bodyPr>
              <a:lstStyle/>
              <a:p>
                <a:pPr algn="ctr" defTabSz="895848">
                  <a:lnSpc>
                    <a:spcPct val="90000"/>
                  </a:lnSpc>
                  <a:defRPr/>
                </a:pPr>
                <a:r>
                  <a:rPr lang="en-US" sz="1200" b="1" kern="0" dirty="0">
                    <a:gradFill>
                      <a:gsLst>
                        <a:gs pos="2804">
                          <a:srgbClr val="505050"/>
                        </a:gs>
                        <a:gs pos="26000">
                          <a:srgbClr val="505050"/>
                        </a:gs>
                      </a:gsLst>
                      <a:lin ang="5400000" scaled="1"/>
                    </a:gradFill>
                    <a:latin typeface="Segoe UI Semibold" panose="020B0702040204020203" pitchFamily="34" charset="0"/>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5680" y="5385949"/>
                <a:ext cx="424982" cy="524549"/>
              </a:xfrm>
              <a:prstGeom prst="rect">
                <a:avLst/>
              </a:prstGeom>
            </p:spPr>
          </p:pic>
          <p:grpSp>
            <p:nvGrpSpPr>
              <p:cNvPr id="47" name="Group 46">
                <a:extLst>
                  <a:ext uri="{FF2B5EF4-FFF2-40B4-BE49-F238E27FC236}">
                    <a16:creationId xmlns:a16="http://schemas.microsoft.com/office/drawing/2014/main" id="{397344F3-EECD-4A20-B92D-018A678E49D6}"/>
                  </a:ext>
                </a:extLst>
              </p:cNvPr>
              <p:cNvGrpSpPr/>
              <p:nvPr/>
            </p:nvGrpSpPr>
            <p:grpSpPr>
              <a:xfrm>
                <a:off x="9981394" y="2088153"/>
                <a:ext cx="1266125" cy="1192955"/>
                <a:chOff x="9978881" y="2069863"/>
                <a:chExt cx="1291513" cy="1216876"/>
              </a:xfrm>
            </p:grpSpPr>
            <p:sp>
              <p:nvSpPr>
                <p:cNvPr id="58" name="TextBox 57">
                  <a:extLst>
                    <a:ext uri="{FF2B5EF4-FFF2-40B4-BE49-F238E27FC236}">
                      <a16:creationId xmlns:a16="http://schemas.microsoft.com/office/drawing/2014/main" id="{59972DB0-D3D3-45BD-A2F3-A7DEF145CF13}"/>
                    </a:ext>
                  </a:extLst>
                </p:cNvPr>
                <p:cNvSpPr txBox="1"/>
                <p:nvPr/>
              </p:nvSpPr>
              <p:spPr>
                <a:xfrm>
                  <a:off x="9978881" y="2663451"/>
                  <a:ext cx="1291513" cy="623288"/>
                </a:xfrm>
                <a:prstGeom prst="rect">
                  <a:avLst/>
                </a:prstGeom>
                <a:noFill/>
              </p:spPr>
              <p:txBody>
                <a:bodyPr wrap="square" lIns="117140" tIns="183739" rIns="117140" bIns="183739" rtlCol="0">
                  <a:spAutoFit/>
                </a:bodyPr>
                <a:lstStyle/>
                <a:p>
                  <a:pPr algn="ctr" defTabSz="860899">
                    <a:lnSpc>
                      <a:spcPct val="90000"/>
                    </a:lnSpc>
                    <a:defRPr/>
                  </a:pPr>
                  <a:r>
                    <a:rPr lang="en-US" sz="1200" b="1" kern="0" dirty="0">
                      <a:gradFill>
                        <a:gsLst>
                          <a:gs pos="2804">
                            <a:srgbClr val="505050"/>
                          </a:gs>
                          <a:gs pos="26000">
                            <a:srgbClr val="505050"/>
                          </a:gs>
                        </a:gsLst>
                        <a:lin ang="5400000" scaled="1"/>
                      </a:gradFill>
                      <a:latin typeface="Segoe UI Semibold" panose="020B0702040204020203" pitchFamily="34" charset="0"/>
                      <a:cs typeface="Segoe UI Semibold" panose="020B0702040204020203" pitchFamily="34" charset="0"/>
                    </a:rPr>
                    <a:t>VISUAL STUDIO</a:t>
                  </a:r>
                </a:p>
              </p:txBody>
            </p:sp>
            <p:pic>
              <p:nvPicPr>
                <p:cNvPr id="59" name="Picture 58">
                  <a:extLst>
                    <a:ext uri="{FF2B5EF4-FFF2-40B4-BE49-F238E27FC236}">
                      <a16:creationId xmlns:a16="http://schemas.microsoft.com/office/drawing/2014/main" id="{1E3BBFE4-83CD-4295-A512-6ACC4680E7E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336608" y="2069863"/>
                  <a:ext cx="528971" cy="661998"/>
                </a:xfrm>
                <a:prstGeom prst="rect">
                  <a:avLst/>
                </a:prstGeom>
              </p:spPr>
            </p:pic>
          </p:grpSp>
          <p:grpSp>
            <p:nvGrpSpPr>
              <p:cNvPr id="48" name="Group 47">
                <a:extLst>
                  <a:ext uri="{FF2B5EF4-FFF2-40B4-BE49-F238E27FC236}">
                    <a16:creationId xmlns:a16="http://schemas.microsoft.com/office/drawing/2014/main" id="{660D45ED-B3A8-4585-97CD-3FC449D5859A}"/>
                  </a:ext>
                </a:extLst>
              </p:cNvPr>
              <p:cNvGrpSpPr/>
              <p:nvPr/>
            </p:nvGrpSpPr>
            <p:grpSpPr>
              <a:xfrm>
                <a:off x="9687120" y="3157725"/>
                <a:ext cx="1854672" cy="1254975"/>
                <a:chOff x="9680357" y="3307956"/>
                <a:chExt cx="1891862" cy="1280140"/>
              </a:xfrm>
            </p:grpSpPr>
            <p:sp>
              <p:nvSpPr>
                <p:cNvPr id="49" name="TextBox 48">
                  <a:extLst>
                    <a:ext uri="{FF2B5EF4-FFF2-40B4-BE49-F238E27FC236}">
                      <a16:creationId xmlns:a16="http://schemas.microsoft.com/office/drawing/2014/main" id="{3EE777E9-9416-4AF3-8CE6-F9CBE1EDC735}"/>
                    </a:ext>
                  </a:extLst>
                </p:cNvPr>
                <p:cNvSpPr txBox="1"/>
                <p:nvPr/>
              </p:nvSpPr>
              <p:spPr>
                <a:xfrm>
                  <a:off x="9680357" y="3964808"/>
                  <a:ext cx="1891862" cy="623288"/>
                </a:xfrm>
                <a:prstGeom prst="rect">
                  <a:avLst/>
                </a:prstGeom>
                <a:noFill/>
              </p:spPr>
              <p:txBody>
                <a:bodyPr wrap="square" lIns="0" tIns="183739" rIns="119506" bIns="183739" rtlCol="0">
                  <a:spAutoFit/>
                </a:bodyPr>
                <a:lstStyle/>
                <a:p>
                  <a:pPr marL="14004" algn="ctr" defTabSz="860899">
                    <a:lnSpc>
                      <a:spcPct val="90000"/>
                    </a:lnSpc>
                    <a:defRPr/>
                  </a:pPr>
                  <a:r>
                    <a:rPr lang="en-US" sz="1200" b="1" kern="0" dirty="0">
                      <a:gradFill>
                        <a:gsLst>
                          <a:gs pos="2804">
                            <a:srgbClr val="505050"/>
                          </a:gs>
                          <a:gs pos="26000">
                            <a:srgbClr val="505050"/>
                          </a:gs>
                        </a:gsLst>
                        <a:lin ang="5400000" scaled="1"/>
                      </a:gradFill>
                      <a:latin typeface="Segoe UI Semibold" panose="020B0702040204020203" pitchFamily="34" charset="0"/>
                      <a:cs typeface="Segoe UI Semibold" panose="020B0702040204020203" pitchFamily="34" charset="0"/>
                    </a:rPr>
                    <a:t>VISUAL STUDIO FOR MAC</a:t>
                  </a:r>
                </a:p>
              </p:txBody>
            </p:sp>
            <p:pic>
              <p:nvPicPr>
                <p:cNvPr id="57" name="Picture 56">
                  <a:extLst>
                    <a:ext uri="{FF2B5EF4-FFF2-40B4-BE49-F238E27FC236}">
                      <a16:creationId xmlns:a16="http://schemas.microsoft.com/office/drawing/2014/main" id="{6C4C5653-BA79-49BB-AF34-9D60CE69020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7956"/>
                  <a:ext cx="1035246" cy="754724"/>
                </a:xfrm>
                <a:prstGeom prst="rect">
                  <a:avLst/>
                </a:prstGeom>
              </p:spPr>
            </p:pic>
          </p:gr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7">
              <a:alphaModFix/>
            </a:blip>
            <a:stretch>
              <a:fillRect/>
            </a:stretch>
          </p:blipFill>
          <p:spPr>
            <a:xfrm>
              <a:off x="9602980" y="4275303"/>
              <a:ext cx="634451" cy="554098"/>
            </a:xfrm>
            <a:prstGeom prst="rect">
              <a:avLst/>
            </a:prstGeom>
            <a:noFill/>
            <a:ln>
              <a:noFill/>
            </a:ln>
          </p:spPr>
        </p:pic>
      </p:grpSp>
      <p:grpSp>
        <p:nvGrpSpPr>
          <p:cNvPr id="7" name="Group 6">
            <a:extLst>
              <a:ext uri="{FF2B5EF4-FFF2-40B4-BE49-F238E27FC236}">
                <a16:creationId xmlns:a16="http://schemas.microsoft.com/office/drawing/2014/main" id="{2186FFA0-E5B5-4AF7-A320-C9535073F790}"/>
              </a:ext>
            </a:extLst>
          </p:cNvPr>
          <p:cNvGrpSpPr/>
          <p:nvPr/>
        </p:nvGrpSpPr>
        <p:grpSpPr>
          <a:xfrm>
            <a:off x="525690" y="1683547"/>
            <a:ext cx="1255904" cy="2075669"/>
            <a:chOff x="524899" y="1683299"/>
            <a:chExt cx="1256082" cy="207596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497" y="1756122"/>
              <a:ext cx="779562" cy="849589"/>
            </a:xfrm>
            <a:prstGeom prst="rect">
              <a:avLst/>
            </a:prstGeom>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80075"/>
            </a:xfrm>
            <a:prstGeom prst="rect">
              <a:avLst/>
            </a:prstGeom>
            <a:noFill/>
          </p:spPr>
          <p:txBody>
            <a:bodyPr wrap="square" lIns="0" tIns="0" rIns="0" bIns="0" rtlCol="0">
              <a:spAutoFit/>
            </a:bodyPr>
            <a:lstStyle/>
            <a:p>
              <a:pPr algn="ctr" defTabSz="914367">
                <a:lnSpc>
                  <a:spcPct val="90000"/>
                </a:lnSpc>
                <a:spcAft>
                  <a:spcPts val="600"/>
                </a:spcAft>
              </a:pPr>
              <a:r>
                <a:rPr lang="en-US" sz="1300" dirty="0">
                  <a:solidFill>
                    <a:srgbClr val="FFFFFF"/>
                  </a:solidFill>
                  <a:latin typeface="Segoe UI Semibold" panose="020B0702040204020203" pitchFamily="34" charset="0"/>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806" y="1683548"/>
            <a:ext cx="1251882" cy="2075668"/>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80075"/>
            </a:xfrm>
            <a:prstGeom prst="rect">
              <a:avLst/>
            </a:prstGeom>
            <a:noFill/>
          </p:spPr>
          <p:txBody>
            <a:bodyPr wrap="square" lIns="0" tIns="0" rIns="0" bIns="0" rtlCol="0">
              <a:spAutoFit/>
            </a:bodyPr>
            <a:lstStyle/>
            <a:p>
              <a:pPr algn="ctr" defTabSz="914367">
                <a:lnSpc>
                  <a:spcPct val="90000"/>
                </a:lnSpc>
                <a:spcAft>
                  <a:spcPts val="600"/>
                </a:spcAft>
              </a:pPr>
              <a:r>
                <a:rPr lang="en-US" sz="1300" dirty="0">
                  <a:solidFill>
                    <a:srgbClr val="FFFFFF"/>
                  </a:solidFill>
                  <a:latin typeface="Segoe UI Semibold" panose="020B0702040204020203" pitchFamily="34" charset="0"/>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7214" y="1683547"/>
            <a:ext cx="1258355" cy="2075667"/>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0"/>
              <a:ext cx="1665837" cy="225306"/>
            </a:xfrm>
            <a:prstGeom prst="rect">
              <a:avLst/>
            </a:prstGeom>
            <a:noFill/>
          </p:spPr>
          <p:txBody>
            <a:bodyPr wrap="square" lIns="0" tIns="0" rIns="0" bIns="0" rtlCol="0">
              <a:spAutoFit/>
            </a:bodyPr>
            <a:lstStyle/>
            <a:p>
              <a:pPr algn="ctr" defTabSz="914367">
                <a:lnSpc>
                  <a:spcPct val="90000"/>
                </a:lnSpc>
                <a:spcAft>
                  <a:spcPts val="600"/>
                </a:spcAft>
              </a:pPr>
              <a:r>
                <a:rPr lang="en-US" sz="1300" dirty="0">
                  <a:solidFill>
                    <a:srgbClr val="FFFFFF"/>
                  </a:solidFill>
                  <a:latin typeface="Segoe UI Semibold" panose="020B0702040204020203" pitchFamily="34" charset="0"/>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50673" y="1683548"/>
            <a:ext cx="1264829" cy="2075666"/>
            <a:chOff x="5309860" y="1899137"/>
            <a:chExt cx="1684127" cy="2597403"/>
          </a:xfrm>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p:spPr>
        </p:pic>
        <p:sp>
          <p:nvSpPr>
            <p:cNvPr id="72" name="TextBox 71">
              <a:extLst>
                <a:ext uri="{FF2B5EF4-FFF2-40B4-BE49-F238E27FC236}">
                  <a16:creationId xmlns:a16="http://schemas.microsoft.com/office/drawing/2014/main" id="{9BD40E6E-DBF8-4A45-8364-33C179C73747}"/>
                </a:ext>
              </a:extLst>
            </p:cNvPr>
            <p:cNvSpPr txBox="1"/>
            <p:nvPr/>
          </p:nvSpPr>
          <p:spPr>
            <a:xfrm>
              <a:off x="5309860" y="3143062"/>
              <a:ext cx="1665837" cy="225306"/>
            </a:xfrm>
            <a:prstGeom prst="rect">
              <a:avLst/>
            </a:prstGeom>
            <a:noFill/>
          </p:spPr>
          <p:txBody>
            <a:bodyPr wrap="square" lIns="0" tIns="0" rIns="0" bIns="0" rtlCol="0">
              <a:spAutoFit/>
            </a:bodyPr>
            <a:lstStyle/>
            <a:p>
              <a:pPr algn="ctr" defTabSz="914367">
                <a:lnSpc>
                  <a:spcPct val="90000"/>
                </a:lnSpc>
                <a:spcAft>
                  <a:spcPts val="600"/>
                </a:spcAft>
              </a:pPr>
              <a:r>
                <a:rPr lang="en-US" sz="1300" dirty="0">
                  <a:solidFill>
                    <a:srgbClr val="FFFFFF"/>
                  </a:solidFill>
                  <a:latin typeface="Segoe UI Semibold" panose="020B0702040204020203" pitchFamily="34" charset="0"/>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494630" y="1683547"/>
            <a:ext cx="1271302" cy="2075666"/>
            <a:chOff x="6965136" y="1899137"/>
            <a:chExt cx="1692746" cy="2597403"/>
          </a:xfrm>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p:spPr>
        </p:pic>
        <p:sp>
          <p:nvSpPr>
            <p:cNvPr id="76" name="TextBox 75">
              <a:extLst>
                <a:ext uri="{FF2B5EF4-FFF2-40B4-BE49-F238E27FC236}">
                  <a16:creationId xmlns:a16="http://schemas.microsoft.com/office/drawing/2014/main" id="{F04F433F-874A-4816-8A9D-DC8E6FF0041A}"/>
                </a:ext>
              </a:extLst>
            </p:cNvPr>
            <p:cNvSpPr txBox="1"/>
            <p:nvPr/>
          </p:nvSpPr>
          <p:spPr>
            <a:xfrm>
              <a:off x="6965136" y="3143062"/>
              <a:ext cx="1665838" cy="225306"/>
            </a:xfrm>
            <a:prstGeom prst="rect">
              <a:avLst/>
            </a:prstGeom>
            <a:noFill/>
          </p:spPr>
          <p:txBody>
            <a:bodyPr wrap="square" lIns="0" tIns="0" rIns="0" bIns="0" rtlCol="0">
              <a:spAutoFit/>
            </a:bodyPr>
            <a:lstStyle/>
            <a:p>
              <a:pPr algn="ctr" defTabSz="914367">
                <a:lnSpc>
                  <a:spcPct val="90000"/>
                </a:lnSpc>
                <a:spcAft>
                  <a:spcPts val="600"/>
                </a:spcAft>
              </a:pPr>
              <a:r>
                <a:rPr lang="en-US" sz="1300" dirty="0">
                  <a:solidFill>
                    <a:srgbClr val="FFFFFF"/>
                  </a:solidFill>
                  <a:latin typeface="Segoe UI Semibold" panose="020B0702040204020203" pitchFamily="34" charset="0"/>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726" y="1683547"/>
            <a:ext cx="1277775" cy="2075666"/>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0"/>
              <a:ext cx="1665836" cy="223826"/>
            </a:xfrm>
            <a:prstGeom prst="rect">
              <a:avLst/>
            </a:prstGeom>
            <a:noFill/>
          </p:spPr>
          <p:txBody>
            <a:bodyPr wrap="square" lIns="0" tIns="0" rIns="0" bIns="0" rtlCol="0">
              <a:spAutoFit/>
            </a:bodyPr>
            <a:lstStyle/>
            <a:p>
              <a:pPr algn="ctr" defTabSz="914367">
                <a:lnSpc>
                  <a:spcPct val="90000"/>
                </a:lnSpc>
                <a:spcAft>
                  <a:spcPts val="600"/>
                </a:spcAft>
              </a:pPr>
              <a:r>
                <a:rPr lang="en-US" sz="1300" dirty="0">
                  <a:solidFill>
                    <a:srgbClr val="FFFFFF"/>
                  </a:solidFill>
                  <a:latin typeface="Segoe UI Semibold" panose="020B0702040204020203" pitchFamily="34" charset="0"/>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7976211" y="1683547"/>
            <a:ext cx="1284249" cy="2075666"/>
            <a:chOff x="10275688" y="1899137"/>
            <a:chExt cx="1709986" cy="2597403"/>
          </a:xfrm>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p:spPr>
        </p:pic>
        <p:sp>
          <p:nvSpPr>
            <p:cNvPr id="84" name="TextBox 83">
              <a:extLst>
                <a:ext uri="{FF2B5EF4-FFF2-40B4-BE49-F238E27FC236}">
                  <a16:creationId xmlns:a16="http://schemas.microsoft.com/office/drawing/2014/main" id="{2D4ACADA-BCA3-42F7-9644-31D2ACA5B3BB}"/>
                </a:ext>
              </a:extLst>
            </p:cNvPr>
            <p:cNvSpPr txBox="1"/>
            <p:nvPr/>
          </p:nvSpPr>
          <p:spPr>
            <a:xfrm>
              <a:off x="10275688" y="3143062"/>
              <a:ext cx="1665837" cy="225306"/>
            </a:xfrm>
            <a:prstGeom prst="rect">
              <a:avLst/>
            </a:prstGeom>
            <a:noFill/>
          </p:spPr>
          <p:txBody>
            <a:bodyPr wrap="square" lIns="0" tIns="0" rIns="0" bIns="0" rtlCol="0">
              <a:spAutoFit/>
            </a:bodyPr>
            <a:lstStyle/>
            <a:p>
              <a:pPr algn="ctr" defTabSz="914367">
                <a:lnSpc>
                  <a:spcPct val="90000"/>
                </a:lnSpc>
                <a:spcAft>
                  <a:spcPts val="600"/>
                </a:spcAft>
              </a:pPr>
              <a:r>
                <a:rPr lang="en-US" sz="1300" dirty="0">
                  <a:solidFill>
                    <a:srgbClr val="FFFFFF"/>
                  </a:solidFill>
                  <a:latin typeface="Segoe UI Semibold" panose="020B0702040204020203" pitchFamily="34" charset="0"/>
                </a:rPr>
                <a:t>AI</a:t>
              </a:r>
            </a:p>
          </p:txBody>
        </p:sp>
      </p:grpSp>
    </p:spTree>
    <p:extLst>
      <p:ext uri="{BB962C8B-B14F-4D97-AF65-F5344CB8AC3E}">
        <p14:creationId xmlns:p14="http://schemas.microsoft.com/office/powerpoint/2010/main" val="3157205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50"/>
                                        <p:tgtEl>
                                          <p:spTgt spid="6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250"/>
                                        <p:tgtEl>
                                          <p:spTgt spid="7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4BF4A-E3A1-4FA2-B467-4626D6690B13}"/>
              </a:ext>
            </a:extLst>
          </p:cNvPr>
          <p:cNvSpPr>
            <a:spLocks noGrp="1"/>
          </p:cNvSpPr>
          <p:nvPr>
            <p:ph type="title"/>
          </p:nvPr>
        </p:nvSpPr>
        <p:spPr>
          <a:xfrm>
            <a:off x="269240" y="289511"/>
            <a:ext cx="11655840" cy="899665"/>
          </a:xfrm>
        </p:spPr>
        <p:txBody>
          <a:bodyPr wrap="square" anchor="t">
            <a:normAutofit/>
          </a:bodyPr>
          <a:lstStyle/>
          <a:p>
            <a:r>
              <a:rPr lang="en-US" dirty="0"/>
              <a:t>.NET Repositories</a:t>
            </a:r>
          </a:p>
        </p:txBody>
      </p:sp>
      <p:sp>
        <p:nvSpPr>
          <p:cNvPr id="4" name="Text Placeholder 3">
            <a:extLst>
              <a:ext uri="{FF2B5EF4-FFF2-40B4-BE49-F238E27FC236}">
                <a16:creationId xmlns:a16="http://schemas.microsoft.com/office/drawing/2014/main" id="{C1D9B0AB-B4FD-4B97-8A22-6DF7F1ADDF6A}"/>
              </a:ext>
            </a:extLst>
          </p:cNvPr>
          <p:cNvSpPr>
            <a:spLocks noGrp="1"/>
          </p:cNvSpPr>
          <p:nvPr>
            <p:ph type="body" sz="quarter" idx="10"/>
          </p:nvPr>
        </p:nvSpPr>
        <p:spPr>
          <a:xfrm>
            <a:off x="269239" y="1189177"/>
            <a:ext cx="11652250" cy="4297362"/>
          </a:xfrm>
        </p:spPr>
        <p:txBody>
          <a:bodyPr wrap="square">
            <a:normAutofit/>
          </a:bodyPr>
          <a:lstStyle/>
          <a:p>
            <a:r>
              <a:rPr lang="en-US" sz="1600">
                <a:hlinkClick r:id="rId2"/>
              </a:rPr>
              <a:t>https://github.com/dotnet/runtime</a:t>
            </a:r>
            <a:r>
              <a:rPr lang="en-US" sz="1600"/>
              <a:t> </a:t>
            </a:r>
            <a:br>
              <a:rPr lang="en-US" sz="1600"/>
            </a:br>
            <a:r>
              <a:rPr lang="en-US" sz="1600"/>
              <a:t>Contains the code to build the .NET runtime, libraries and shared host (dotnet) installers for all supported platforms, as well as the sources to .NET runtime and libraries.</a:t>
            </a:r>
          </a:p>
          <a:p>
            <a:endParaRPr lang="en-US" sz="1600"/>
          </a:p>
          <a:p>
            <a:r>
              <a:rPr lang="en-US" sz="1600">
                <a:hlinkClick r:id="rId3"/>
              </a:rPr>
              <a:t>https://github.com/dotnet/sdk</a:t>
            </a:r>
            <a:r>
              <a:rPr lang="en-US" sz="1600"/>
              <a:t> </a:t>
            </a:r>
            <a:br>
              <a:rPr lang="en-US" sz="1600"/>
            </a:br>
            <a:r>
              <a:rPr lang="en-US" sz="1600"/>
              <a:t>Contains core functionality needed to create .NET projects, that is shared between Visual Studio and CLI.</a:t>
            </a:r>
          </a:p>
          <a:p>
            <a:endParaRPr lang="en-US" sz="1600"/>
          </a:p>
          <a:p>
            <a:r>
              <a:rPr lang="en-US" sz="1600">
                <a:hlinkClick r:id="rId4"/>
              </a:rPr>
              <a:t>https://github.com/dotnet/aspnetcore</a:t>
            </a:r>
            <a:r>
              <a:rPr lang="en-US" sz="1600"/>
              <a:t> </a:t>
            </a:r>
            <a:br>
              <a:rPr lang="en-US" sz="1600"/>
            </a:br>
            <a:r>
              <a:rPr lang="en-US" sz="1600"/>
              <a:t>Contains the code for ASP.NET Core plus the following:</a:t>
            </a:r>
          </a:p>
          <a:p>
            <a:pPr lvl="1"/>
            <a:r>
              <a:rPr lang="en-US" sz="1600">
                <a:gradFill>
                  <a:gsLst>
                    <a:gs pos="1250">
                      <a:schemeClr val="tx1"/>
                    </a:gs>
                    <a:gs pos="99000">
                      <a:schemeClr val="tx1"/>
                    </a:gs>
                  </a:gsLst>
                  <a:lin ang="5400000" scaled="0"/>
                </a:gradFill>
                <a:hlinkClick r:id="rId5"/>
              </a:rPr>
              <a:t>Documentation</a:t>
            </a:r>
            <a:r>
              <a:rPr lang="en-US" sz="1600">
                <a:gradFill>
                  <a:gsLst>
                    <a:gs pos="1250">
                      <a:schemeClr val="tx1"/>
                    </a:gs>
                    <a:gs pos="99000">
                      <a:schemeClr val="tx1"/>
                    </a:gs>
                  </a:gsLst>
                  <a:lin ang="5400000" scaled="0"/>
                </a:gradFill>
              </a:rPr>
              <a:t> - documentation sources for </a:t>
            </a:r>
            <a:r>
              <a:rPr lang="en-US" sz="1600">
                <a:gradFill>
                  <a:gsLst>
                    <a:gs pos="1250">
                      <a:schemeClr val="tx1"/>
                    </a:gs>
                    <a:gs pos="99000">
                      <a:schemeClr val="tx1"/>
                    </a:gs>
                  </a:gsLst>
                  <a:lin ang="5400000" scaled="0"/>
                </a:gradFill>
                <a:hlinkClick r:id="rId6"/>
              </a:rPr>
              <a:t>https://docs.microsoft.com/aspnet/core/</a:t>
            </a:r>
            <a:endParaRPr lang="en-US" sz="1600">
              <a:gradFill>
                <a:gsLst>
                  <a:gs pos="1250">
                    <a:schemeClr val="tx1"/>
                  </a:gs>
                  <a:gs pos="99000">
                    <a:schemeClr val="tx1"/>
                  </a:gs>
                </a:gsLst>
                <a:lin ang="5400000" scaled="0"/>
              </a:gradFill>
            </a:endParaRPr>
          </a:p>
          <a:p>
            <a:pPr lvl="1"/>
            <a:r>
              <a:rPr lang="en-US" sz="1600">
                <a:gradFill>
                  <a:gsLst>
                    <a:gs pos="1250">
                      <a:schemeClr val="tx1"/>
                    </a:gs>
                    <a:gs pos="99000">
                      <a:schemeClr val="tx1"/>
                    </a:gs>
                  </a:gsLst>
                  <a:lin ang="5400000" scaled="0"/>
                </a:gradFill>
                <a:hlinkClick r:id="rId7"/>
              </a:rPr>
              <a:t>Entity Framework Core</a:t>
            </a:r>
            <a:r>
              <a:rPr lang="en-US" sz="1600">
                <a:gradFill>
                  <a:gsLst>
                    <a:gs pos="1250">
                      <a:schemeClr val="tx1"/>
                    </a:gs>
                    <a:gs pos="99000">
                      <a:schemeClr val="tx1"/>
                    </a:gs>
                  </a:gsLst>
                  <a:lin ang="5400000" scaled="0"/>
                </a:gradFill>
              </a:rPr>
              <a:t> - data access technology</a:t>
            </a:r>
          </a:p>
          <a:p>
            <a:pPr lvl="1"/>
            <a:r>
              <a:rPr lang="en-US" sz="1600">
                <a:gradFill>
                  <a:gsLst>
                    <a:gs pos="1250">
                      <a:schemeClr val="tx1"/>
                    </a:gs>
                    <a:gs pos="99000">
                      <a:schemeClr val="tx1"/>
                    </a:gs>
                  </a:gsLst>
                  <a:lin ang="5400000" scaled="0"/>
                </a:gradFill>
                <a:hlinkClick r:id="rId8"/>
              </a:rPr>
              <a:t>Extensions</a:t>
            </a:r>
            <a:r>
              <a:rPr lang="en-US" sz="1600">
                <a:gradFill>
                  <a:gsLst>
                    <a:gs pos="1250">
                      <a:schemeClr val="tx1"/>
                    </a:gs>
                    <a:gs pos="99000">
                      <a:schemeClr val="tx1"/>
                    </a:gs>
                  </a:gsLst>
                  <a:lin ang="5400000" scaled="0"/>
                </a:gradFill>
              </a:rPr>
              <a:t> - Logging, configuration, dependency injection, and more.</a:t>
            </a:r>
          </a:p>
          <a:p>
            <a:endParaRPr lang="en-US" sz="1600">
              <a:hlinkClick r:id="rId9"/>
            </a:endParaRPr>
          </a:p>
          <a:p>
            <a:r>
              <a:rPr lang="en-US" sz="1600">
                <a:hlinkClick r:id="rId9"/>
              </a:rPr>
              <a:t>https://github.com/microsoft/WindowsAppSDK</a:t>
            </a:r>
            <a:endParaRPr lang="en-US" sz="1600"/>
          </a:p>
          <a:p>
            <a:pPr marL="236546" lvl="1" indent="0">
              <a:buNone/>
            </a:pPr>
            <a:r>
              <a:rPr lang="en-US" sz="1600">
                <a:gradFill>
                  <a:gsLst>
                    <a:gs pos="1250">
                      <a:schemeClr val="tx1"/>
                    </a:gs>
                    <a:gs pos="99000">
                      <a:schemeClr val="tx1"/>
                    </a:gs>
                  </a:gsLst>
                  <a:lin ang="5400000" scaled="0"/>
                </a:gradFill>
              </a:rPr>
              <a:t>Contains the code for Windows development formerly known as project reunion which decouples the application from specific version of windows and provides backward and forward compatibility.</a:t>
            </a:r>
          </a:p>
          <a:p>
            <a:pPr lvl="1"/>
            <a:endParaRPr lang="en-US" sz="1600">
              <a:gradFill>
                <a:gsLst>
                  <a:gs pos="1250">
                    <a:schemeClr val="tx1"/>
                  </a:gs>
                  <a:gs pos="99000">
                    <a:schemeClr val="tx1"/>
                  </a:gs>
                </a:gsLst>
                <a:lin ang="5400000" scaled="0"/>
              </a:gradFill>
            </a:endParaRPr>
          </a:p>
          <a:p>
            <a:pPr marL="336145" lvl="1" indent="0">
              <a:buNone/>
            </a:pPr>
            <a:endParaRPr lang="en-US" sz="1600">
              <a:gradFill>
                <a:gsLst>
                  <a:gs pos="1250">
                    <a:schemeClr val="tx1"/>
                  </a:gs>
                  <a:gs pos="99000">
                    <a:schemeClr val="tx1"/>
                  </a:gs>
                </a:gsLst>
                <a:lin ang="5400000" scaled="0"/>
              </a:gradFill>
            </a:endParaRPr>
          </a:p>
          <a:p>
            <a:pPr lvl="1"/>
            <a:endParaRPr lang="en-US" sz="1600">
              <a:gradFill>
                <a:gsLst>
                  <a:gs pos="1250">
                    <a:schemeClr val="tx1"/>
                  </a:gs>
                  <a:gs pos="99000">
                    <a:schemeClr val="tx1"/>
                  </a:gs>
                </a:gsLst>
                <a:lin ang="5400000" scaled="0"/>
              </a:gradFill>
            </a:endParaRPr>
          </a:p>
          <a:p>
            <a:endParaRPr lang="en-US" sz="1600"/>
          </a:p>
          <a:p>
            <a:endParaRPr lang="en-US" sz="1600"/>
          </a:p>
        </p:txBody>
      </p:sp>
      <p:sp>
        <p:nvSpPr>
          <p:cNvPr id="3" name="Slide Number Placeholder 2" hidden="1">
            <a:extLst>
              <a:ext uri="{FF2B5EF4-FFF2-40B4-BE49-F238E27FC236}">
                <a16:creationId xmlns:a16="http://schemas.microsoft.com/office/drawing/2014/main" id="{E985CCBE-070E-4EE4-B203-AEA445F6357A}"/>
              </a:ext>
            </a:extLst>
          </p:cNvPr>
          <p:cNvSpPr>
            <a:spLocks noGrp="1"/>
          </p:cNvSpPr>
          <p:nvPr>
            <p:ph type="sldNum" sz="quarter" idx="4294967295"/>
          </p:nvPr>
        </p:nvSpPr>
        <p:spPr>
          <a:xfrm>
            <a:off x="8850629" y="6356354"/>
            <a:ext cx="2743200" cy="365125"/>
          </a:xfrm>
        </p:spPr>
        <p:txBody>
          <a:bodyPr/>
          <a:lstStyle/>
          <a:p>
            <a:pPr defTabSz="914225">
              <a:spcAft>
                <a:spcPts val="600"/>
              </a:spcAft>
            </a:pPr>
            <a:fld id="{AFFF257A-30C5-4AFB-911B-BE4CEEA1EA82}" type="slidenum">
              <a:rPr lang="en-US" kern="0">
                <a:solidFill>
                  <a:sysClr val="windowText" lastClr="000000"/>
                </a:solidFill>
              </a:rPr>
              <a:pPr defTabSz="914225">
                <a:spcAft>
                  <a:spcPts val="600"/>
                </a:spcAft>
              </a:pPr>
              <a:t>15</a:t>
            </a:fld>
            <a:endParaRPr lang="en-US" sz="1800" kern="0">
              <a:solidFill>
                <a:sysClr val="windowText" lastClr="000000"/>
              </a:solidFill>
            </a:endParaRPr>
          </a:p>
        </p:txBody>
      </p:sp>
    </p:spTree>
    <p:extLst>
      <p:ext uri="{BB962C8B-B14F-4D97-AF65-F5344CB8AC3E}">
        <p14:creationId xmlns:p14="http://schemas.microsoft.com/office/powerpoint/2010/main" val="24532980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B7E419-259E-4654-B0B5-E109638A5774}"/>
              </a:ext>
            </a:extLst>
          </p:cNvPr>
          <p:cNvSpPr>
            <a:spLocks noGrp="1"/>
          </p:cNvSpPr>
          <p:nvPr>
            <p:ph type="body" sz="quarter" idx="13"/>
          </p:nvPr>
        </p:nvSpPr>
        <p:spPr/>
        <p:txBody>
          <a:bodyPr/>
          <a:lstStyle/>
          <a:p>
            <a:r>
              <a:rPr lang="en-US" dirty="0"/>
              <a:t>Demo:</a:t>
            </a:r>
          </a:p>
          <a:p>
            <a:r>
              <a:rPr lang="en-US" dirty="0"/>
              <a:t>.NET is Open Source</a:t>
            </a:r>
          </a:p>
        </p:txBody>
      </p:sp>
    </p:spTree>
    <p:extLst>
      <p:ext uri="{BB962C8B-B14F-4D97-AF65-F5344CB8AC3E}">
        <p14:creationId xmlns:p14="http://schemas.microsoft.com/office/powerpoint/2010/main" val="1875087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B7E419-259E-4654-B0B5-E109638A5774}"/>
              </a:ext>
            </a:extLst>
          </p:cNvPr>
          <p:cNvSpPr>
            <a:spLocks noGrp="1"/>
          </p:cNvSpPr>
          <p:nvPr>
            <p:ph type="body" sz="quarter" idx="13"/>
          </p:nvPr>
        </p:nvSpPr>
        <p:spPr/>
        <p:txBody>
          <a:bodyPr/>
          <a:lstStyle/>
          <a:p>
            <a:r>
              <a:rPr lang="en-US" dirty="0"/>
              <a:t>Demo:</a:t>
            </a:r>
          </a:p>
          <a:p>
            <a:r>
              <a:rPr lang="en-US" dirty="0"/>
              <a:t>Create Console App</a:t>
            </a:r>
          </a:p>
        </p:txBody>
      </p:sp>
    </p:spTree>
    <p:extLst>
      <p:ext uri="{BB962C8B-B14F-4D97-AF65-F5344CB8AC3E}">
        <p14:creationId xmlns:p14="http://schemas.microsoft.com/office/powerpoint/2010/main" val="3612981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056" y="218352"/>
            <a:ext cx="11655840" cy="899537"/>
          </a:xfrm>
        </p:spPr>
        <p:txBody>
          <a:bodyPr/>
          <a:lstStyle/>
          <a:p>
            <a:r>
              <a:rPr lang="en-US" dirty="0">
                <a:solidFill>
                  <a:schemeClr val="accent3"/>
                </a:solidFill>
              </a:rPr>
              <a:t>Windows Development Evolution</a:t>
            </a:r>
          </a:p>
        </p:txBody>
      </p:sp>
      <p:grpSp>
        <p:nvGrpSpPr>
          <p:cNvPr id="4" name="Group 3"/>
          <p:cNvGrpSpPr/>
          <p:nvPr/>
        </p:nvGrpSpPr>
        <p:grpSpPr>
          <a:xfrm>
            <a:off x="8292360" y="1523003"/>
            <a:ext cx="3899641" cy="3900367"/>
            <a:chOff x="8458638" y="1650482"/>
            <a:chExt cx="3977837" cy="3978577"/>
          </a:xfrm>
        </p:grpSpPr>
        <p:sp>
          <p:nvSpPr>
            <p:cNvPr id="5" name="Google Shape;9325;p212"/>
            <p:cNvSpPr/>
            <p:nvPr/>
          </p:nvSpPr>
          <p:spPr>
            <a:xfrm>
              <a:off x="8458638" y="4756833"/>
              <a:ext cx="702720" cy="872226"/>
            </a:xfrm>
            <a:custGeom>
              <a:avLst/>
              <a:gdLst/>
              <a:ahLst/>
              <a:cxnLst/>
              <a:rect l="l" t="t" r="r" b="b"/>
              <a:pathLst>
                <a:path w="498" h="741" extrusionOk="0">
                  <a:moveTo>
                    <a:pt x="498" y="741"/>
                  </a:moveTo>
                  <a:lnTo>
                    <a:pt x="498" y="81"/>
                  </a:lnTo>
                  <a:lnTo>
                    <a:pt x="0" y="0"/>
                  </a:lnTo>
                  <a:lnTo>
                    <a:pt x="0" y="599"/>
                  </a:lnTo>
                  <a:lnTo>
                    <a:pt x="498" y="741"/>
                  </a:lnTo>
                  <a:close/>
                </a:path>
              </a:pathLst>
            </a:custGeom>
            <a:solidFill>
              <a:srgbClr val="5C2D9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6" name="Google Shape;9326;p212"/>
            <p:cNvSpPr/>
            <p:nvPr/>
          </p:nvSpPr>
          <p:spPr>
            <a:xfrm>
              <a:off x="9161358" y="4577914"/>
              <a:ext cx="1550783" cy="1051145"/>
            </a:xfrm>
            <a:custGeom>
              <a:avLst/>
              <a:gdLst/>
              <a:ahLst/>
              <a:cxnLst/>
              <a:rect l="l" t="t" r="r" b="b"/>
              <a:pathLst>
                <a:path w="1099" h="893" extrusionOk="0">
                  <a:moveTo>
                    <a:pt x="1099" y="447"/>
                  </a:moveTo>
                  <a:lnTo>
                    <a:pt x="0" y="893"/>
                  </a:lnTo>
                  <a:lnTo>
                    <a:pt x="0" y="233"/>
                  </a:lnTo>
                  <a:lnTo>
                    <a:pt x="1099" y="0"/>
                  </a:lnTo>
                  <a:lnTo>
                    <a:pt x="1099" y="447"/>
                  </a:lnTo>
                  <a:close/>
                </a:path>
              </a:pathLst>
            </a:custGeom>
            <a:solidFill>
              <a:srgbClr val="32145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7" name="Google Shape;9327;p212"/>
            <p:cNvSpPr/>
            <p:nvPr/>
          </p:nvSpPr>
          <p:spPr>
            <a:xfrm>
              <a:off x="8458638" y="4537893"/>
              <a:ext cx="2253503" cy="314284"/>
            </a:xfrm>
            <a:custGeom>
              <a:avLst/>
              <a:gdLst/>
              <a:ahLst/>
              <a:cxnLst/>
              <a:rect l="l" t="t" r="r" b="b"/>
              <a:pathLst>
                <a:path w="1597" h="267" extrusionOk="0">
                  <a:moveTo>
                    <a:pt x="0" y="186"/>
                  </a:moveTo>
                  <a:lnTo>
                    <a:pt x="1048" y="0"/>
                  </a:lnTo>
                  <a:lnTo>
                    <a:pt x="1597" y="34"/>
                  </a:lnTo>
                  <a:lnTo>
                    <a:pt x="498" y="267"/>
                  </a:lnTo>
                  <a:lnTo>
                    <a:pt x="0" y="186"/>
                  </a:lnTo>
                  <a:close/>
                </a:path>
              </a:pathLst>
            </a:custGeom>
            <a:solidFill>
              <a:srgbClr val="32145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8" name="Google Shape;9328;p212"/>
            <p:cNvSpPr/>
            <p:nvPr/>
          </p:nvSpPr>
          <p:spPr>
            <a:xfrm>
              <a:off x="8458638" y="4057639"/>
              <a:ext cx="702720" cy="710965"/>
            </a:xfrm>
            <a:custGeom>
              <a:avLst/>
              <a:gdLst/>
              <a:ahLst/>
              <a:cxnLst/>
              <a:rect l="l" t="t" r="r" b="b"/>
              <a:pathLst>
                <a:path w="498" h="604" extrusionOk="0">
                  <a:moveTo>
                    <a:pt x="0" y="537"/>
                  </a:moveTo>
                  <a:lnTo>
                    <a:pt x="498" y="604"/>
                  </a:lnTo>
                  <a:lnTo>
                    <a:pt x="498" y="0"/>
                  </a:lnTo>
                  <a:lnTo>
                    <a:pt x="0" y="0"/>
                  </a:lnTo>
                  <a:lnTo>
                    <a:pt x="0" y="537"/>
                  </a:lnTo>
                  <a:close/>
                </a:path>
              </a:pathLst>
            </a:custGeom>
            <a:solidFill>
              <a:srgbClr val="0078D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9" name="Google Shape;9329;p212"/>
            <p:cNvSpPr/>
            <p:nvPr/>
          </p:nvSpPr>
          <p:spPr>
            <a:xfrm>
              <a:off x="9161358" y="4057639"/>
              <a:ext cx="1550783" cy="710965"/>
            </a:xfrm>
            <a:custGeom>
              <a:avLst/>
              <a:gdLst/>
              <a:ahLst/>
              <a:cxnLst/>
              <a:rect l="l" t="t" r="r" b="b"/>
              <a:pathLst>
                <a:path w="1099" h="604" extrusionOk="0">
                  <a:moveTo>
                    <a:pt x="1099" y="406"/>
                  </a:moveTo>
                  <a:lnTo>
                    <a:pt x="0" y="604"/>
                  </a:lnTo>
                  <a:lnTo>
                    <a:pt x="0" y="0"/>
                  </a:lnTo>
                  <a:lnTo>
                    <a:pt x="1099" y="0"/>
                  </a:lnTo>
                  <a:lnTo>
                    <a:pt x="1099" y="406"/>
                  </a:lnTo>
                  <a:close/>
                </a:path>
              </a:pathLst>
            </a:custGeom>
            <a:solidFill>
              <a:srgbClr val="00188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0" name="Google Shape;9330;p212"/>
            <p:cNvSpPr/>
            <p:nvPr/>
          </p:nvSpPr>
          <p:spPr>
            <a:xfrm>
              <a:off x="8458638" y="1650482"/>
              <a:ext cx="702720" cy="995821"/>
            </a:xfrm>
            <a:custGeom>
              <a:avLst/>
              <a:gdLst/>
              <a:ahLst/>
              <a:cxnLst/>
              <a:rect l="l" t="t" r="r" b="b"/>
              <a:pathLst>
                <a:path w="498" h="846" extrusionOk="0">
                  <a:moveTo>
                    <a:pt x="0" y="846"/>
                  </a:moveTo>
                  <a:lnTo>
                    <a:pt x="498" y="694"/>
                  </a:lnTo>
                  <a:lnTo>
                    <a:pt x="498" y="0"/>
                  </a:lnTo>
                  <a:lnTo>
                    <a:pt x="0" y="204"/>
                  </a:lnTo>
                  <a:lnTo>
                    <a:pt x="0" y="846"/>
                  </a:lnTo>
                  <a:close/>
                </a:path>
              </a:pathLst>
            </a:custGeom>
            <a:solidFill>
              <a:srgbClr val="5C2D9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1" name="Google Shape;9331;p212"/>
            <p:cNvSpPr/>
            <p:nvPr/>
          </p:nvSpPr>
          <p:spPr>
            <a:xfrm>
              <a:off x="9161358" y="1650482"/>
              <a:ext cx="1550783" cy="1370137"/>
            </a:xfrm>
            <a:custGeom>
              <a:avLst/>
              <a:gdLst/>
              <a:ahLst/>
              <a:cxnLst/>
              <a:rect l="l" t="t" r="r" b="b"/>
              <a:pathLst>
                <a:path w="1099" h="1164" extrusionOk="0">
                  <a:moveTo>
                    <a:pt x="0" y="0"/>
                  </a:moveTo>
                  <a:lnTo>
                    <a:pt x="1099" y="710"/>
                  </a:lnTo>
                  <a:lnTo>
                    <a:pt x="1099" y="1164"/>
                  </a:lnTo>
                  <a:lnTo>
                    <a:pt x="0" y="694"/>
                  </a:lnTo>
                  <a:lnTo>
                    <a:pt x="0" y="0"/>
                  </a:lnTo>
                  <a:close/>
                </a:path>
              </a:pathLst>
            </a:custGeom>
            <a:solidFill>
              <a:srgbClr val="32145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2" name="Google Shape;9332;p212"/>
            <p:cNvSpPr/>
            <p:nvPr/>
          </p:nvSpPr>
          <p:spPr>
            <a:xfrm>
              <a:off x="8458638" y="2467385"/>
              <a:ext cx="2253503" cy="553234"/>
            </a:xfrm>
            <a:custGeom>
              <a:avLst/>
              <a:gdLst/>
              <a:ahLst/>
              <a:cxnLst/>
              <a:rect l="l" t="t" r="r" b="b"/>
              <a:pathLst>
                <a:path w="1597" h="470" extrusionOk="0">
                  <a:moveTo>
                    <a:pt x="0" y="152"/>
                  </a:moveTo>
                  <a:lnTo>
                    <a:pt x="1091" y="470"/>
                  </a:lnTo>
                  <a:lnTo>
                    <a:pt x="1597" y="470"/>
                  </a:lnTo>
                  <a:lnTo>
                    <a:pt x="498" y="0"/>
                  </a:lnTo>
                  <a:lnTo>
                    <a:pt x="0" y="152"/>
                  </a:lnTo>
                  <a:close/>
                </a:path>
              </a:pathLst>
            </a:custGeom>
            <a:solidFill>
              <a:srgbClr val="32145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3" name="Google Shape;9333;p212"/>
            <p:cNvSpPr/>
            <p:nvPr/>
          </p:nvSpPr>
          <p:spPr>
            <a:xfrm>
              <a:off x="8458638" y="3124203"/>
              <a:ext cx="2253503" cy="335472"/>
            </a:xfrm>
            <a:custGeom>
              <a:avLst/>
              <a:gdLst/>
              <a:ahLst/>
              <a:cxnLst/>
              <a:rect l="l" t="t" r="r" b="b"/>
              <a:pathLst>
                <a:path w="1597" h="285" extrusionOk="0">
                  <a:moveTo>
                    <a:pt x="0" y="104"/>
                  </a:moveTo>
                  <a:lnTo>
                    <a:pt x="1108" y="285"/>
                  </a:lnTo>
                  <a:lnTo>
                    <a:pt x="1597" y="279"/>
                  </a:lnTo>
                  <a:lnTo>
                    <a:pt x="498" y="0"/>
                  </a:lnTo>
                  <a:lnTo>
                    <a:pt x="0" y="104"/>
                  </a:lnTo>
                  <a:close/>
                </a:path>
              </a:pathLst>
            </a:custGeom>
            <a:solidFill>
              <a:srgbClr val="002050"/>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4" name="Google Shape;9334;p212"/>
            <p:cNvSpPr/>
            <p:nvPr/>
          </p:nvSpPr>
          <p:spPr>
            <a:xfrm>
              <a:off x="8458638" y="2545073"/>
              <a:ext cx="702720" cy="701548"/>
            </a:xfrm>
            <a:custGeom>
              <a:avLst/>
              <a:gdLst/>
              <a:ahLst/>
              <a:cxnLst/>
              <a:rect l="l" t="t" r="r" b="b"/>
              <a:pathLst>
                <a:path w="498" h="596" extrusionOk="0">
                  <a:moveTo>
                    <a:pt x="0" y="596"/>
                  </a:moveTo>
                  <a:lnTo>
                    <a:pt x="498" y="492"/>
                  </a:lnTo>
                  <a:lnTo>
                    <a:pt x="498" y="0"/>
                  </a:lnTo>
                  <a:lnTo>
                    <a:pt x="0" y="136"/>
                  </a:lnTo>
                  <a:lnTo>
                    <a:pt x="0" y="596"/>
                  </a:lnTo>
                  <a:close/>
                </a:path>
              </a:pathLst>
            </a:custGeom>
            <a:solidFill>
              <a:srgbClr val="0078D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5" name="Google Shape;9335;p212"/>
            <p:cNvSpPr/>
            <p:nvPr/>
          </p:nvSpPr>
          <p:spPr>
            <a:xfrm>
              <a:off x="9161358" y="2545073"/>
              <a:ext cx="1550783" cy="907539"/>
            </a:xfrm>
            <a:custGeom>
              <a:avLst/>
              <a:gdLst/>
              <a:ahLst/>
              <a:cxnLst/>
              <a:rect l="l" t="t" r="r" b="b"/>
              <a:pathLst>
                <a:path w="1099" h="771" extrusionOk="0">
                  <a:moveTo>
                    <a:pt x="0" y="492"/>
                  </a:moveTo>
                  <a:lnTo>
                    <a:pt x="1099" y="771"/>
                  </a:lnTo>
                  <a:lnTo>
                    <a:pt x="1099" y="450"/>
                  </a:lnTo>
                  <a:lnTo>
                    <a:pt x="0" y="0"/>
                  </a:lnTo>
                  <a:lnTo>
                    <a:pt x="0" y="492"/>
                  </a:lnTo>
                  <a:close/>
                </a:path>
              </a:pathLst>
            </a:custGeom>
            <a:solidFill>
              <a:srgbClr val="00188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6" name="Google Shape;9336;p212"/>
            <p:cNvSpPr/>
            <p:nvPr/>
          </p:nvSpPr>
          <p:spPr>
            <a:xfrm>
              <a:off x="8458638" y="3204246"/>
              <a:ext cx="702720" cy="789830"/>
            </a:xfrm>
            <a:custGeom>
              <a:avLst/>
              <a:gdLst/>
              <a:ahLst/>
              <a:cxnLst/>
              <a:rect l="l" t="t" r="r" b="b"/>
              <a:pathLst>
                <a:path w="498" h="671" extrusionOk="0">
                  <a:moveTo>
                    <a:pt x="0" y="671"/>
                  </a:moveTo>
                  <a:lnTo>
                    <a:pt x="498" y="661"/>
                  </a:lnTo>
                  <a:lnTo>
                    <a:pt x="498" y="0"/>
                  </a:lnTo>
                  <a:lnTo>
                    <a:pt x="0" y="73"/>
                  </a:lnTo>
                  <a:lnTo>
                    <a:pt x="0" y="671"/>
                  </a:lnTo>
                  <a:close/>
                </a:path>
              </a:pathLst>
            </a:custGeom>
            <a:solidFill>
              <a:srgbClr val="5C2D9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7" name="Google Shape;9337;p212"/>
            <p:cNvSpPr/>
            <p:nvPr/>
          </p:nvSpPr>
          <p:spPr>
            <a:xfrm>
              <a:off x="9161358" y="3204246"/>
              <a:ext cx="1550783" cy="828674"/>
            </a:xfrm>
            <a:custGeom>
              <a:avLst/>
              <a:gdLst/>
              <a:ahLst/>
              <a:cxnLst/>
              <a:rect l="l" t="t" r="r" b="b"/>
              <a:pathLst>
                <a:path w="1099" h="704" extrusionOk="0">
                  <a:moveTo>
                    <a:pt x="1099" y="704"/>
                  </a:moveTo>
                  <a:lnTo>
                    <a:pt x="0" y="661"/>
                  </a:lnTo>
                  <a:lnTo>
                    <a:pt x="0" y="0"/>
                  </a:lnTo>
                  <a:lnTo>
                    <a:pt x="1099" y="246"/>
                  </a:lnTo>
                  <a:lnTo>
                    <a:pt x="1099" y="704"/>
                  </a:lnTo>
                  <a:close/>
                </a:path>
              </a:pathLst>
            </a:custGeom>
            <a:solidFill>
              <a:srgbClr val="32145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8" name="Google Shape;9338;p212"/>
            <p:cNvSpPr/>
            <p:nvPr/>
          </p:nvSpPr>
          <p:spPr>
            <a:xfrm>
              <a:off x="10712142" y="2481785"/>
              <a:ext cx="1724333" cy="538835"/>
            </a:xfrm>
            <a:prstGeom prst="rect">
              <a:avLst/>
            </a:prstGeom>
            <a:solidFill>
              <a:srgbClr val="5C2D91"/>
            </a:solidFill>
            <a:ln>
              <a:noFill/>
            </a:ln>
          </p:spPr>
          <p:txBody>
            <a:bodyPr spcFirstLastPara="1" wrap="square" lIns="89628" tIns="44802" rIns="89628" bIns="44802" anchor="ctr" anchorCtr="0">
              <a:noAutofit/>
            </a:bodyPr>
            <a:lstStyle/>
            <a:p>
              <a:pPr algn="ctr" defTabSz="914367"/>
              <a:endParaRPr sz="1765">
                <a:solidFill>
                  <a:srgbClr val="FFFFFF"/>
                </a:solidFill>
                <a:latin typeface="Lato Light"/>
                <a:ea typeface="Lato Light"/>
                <a:cs typeface="Lato Light"/>
                <a:sym typeface="Lato Light"/>
              </a:endParaRPr>
            </a:p>
          </p:txBody>
        </p:sp>
        <p:sp>
          <p:nvSpPr>
            <p:cNvPr id="19" name="Google Shape;9339;p212"/>
            <p:cNvSpPr/>
            <p:nvPr/>
          </p:nvSpPr>
          <p:spPr>
            <a:xfrm>
              <a:off x="10712142" y="3071109"/>
              <a:ext cx="1724333" cy="392287"/>
            </a:xfrm>
            <a:prstGeom prst="rect">
              <a:avLst/>
            </a:prstGeom>
            <a:solidFill>
              <a:srgbClr val="0078D7"/>
            </a:solidFill>
            <a:ln>
              <a:noFill/>
            </a:ln>
          </p:spPr>
          <p:txBody>
            <a:bodyPr spcFirstLastPara="1" wrap="square" lIns="89628" tIns="44802" rIns="89628" bIns="44802" anchor="ctr" anchorCtr="0">
              <a:noAutofit/>
            </a:bodyPr>
            <a:lstStyle/>
            <a:p>
              <a:pPr algn="ctr" defTabSz="914367"/>
              <a:endParaRPr sz="1765">
                <a:solidFill>
                  <a:srgbClr val="FFFFFF"/>
                </a:solidFill>
                <a:latin typeface="Lato Light"/>
                <a:ea typeface="Lato Light"/>
                <a:cs typeface="Lato Light"/>
                <a:sym typeface="Lato Light"/>
              </a:endParaRPr>
            </a:p>
          </p:txBody>
        </p:sp>
        <p:sp>
          <p:nvSpPr>
            <p:cNvPr id="20" name="Google Shape;9340;p212"/>
            <p:cNvSpPr/>
            <p:nvPr/>
          </p:nvSpPr>
          <p:spPr>
            <a:xfrm>
              <a:off x="10712142" y="3492320"/>
              <a:ext cx="1724333" cy="540599"/>
            </a:xfrm>
            <a:prstGeom prst="rect">
              <a:avLst/>
            </a:prstGeom>
            <a:solidFill>
              <a:srgbClr val="5C2D91"/>
            </a:solidFill>
            <a:ln>
              <a:noFill/>
            </a:ln>
          </p:spPr>
          <p:txBody>
            <a:bodyPr spcFirstLastPara="1" wrap="square" lIns="89628" tIns="44802" rIns="89628" bIns="44802" anchor="ctr" anchorCtr="0">
              <a:noAutofit/>
            </a:bodyPr>
            <a:lstStyle/>
            <a:p>
              <a:pPr algn="ctr" defTabSz="914367"/>
              <a:endParaRPr sz="1765">
                <a:solidFill>
                  <a:srgbClr val="FFFFFF"/>
                </a:solidFill>
                <a:latin typeface="Lato Light"/>
                <a:ea typeface="Lato Light"/>
                <a:cs typeface="Lato Light"/>
                <a:sym typeface="Lato Light"/>
              </a:endParaRPr>
            </a:p>
          </p:txBody>
        </p:sp>
        <p:sp>
          <p:nvSpPr>
            <p:cNvPr id="21" name="Google Shape;9341;p212"/>
            <p:cNvSpPr/>
            <p:nvPr/>
          </p:nvSpPr>
          <p:spPr>
            <a:xfrm>
              <a:off x="10712142" y="4057526"/>
              <a:ext cx="1724333" cy="480366"/>
            </a:xfrm>
            <a:prstGeom prst="rect">
              <a:avLst/>
            </a:prstGeom>
            <a:solidFill>
              <a:srgbClr val="0078D7"/>
            </a:solidFill>
            <a:ln>
              <a:noFill/>
            </a:ln>
          </p:spPr>
          <p:txBody>
            <a:bodyPr spcFirstLastPara="1" wrap="square" lIns="89628" tIns="44802" rIns="89628" bIns="44802" anchor="ctr" anchorCtr="0">
              <a:noAutofit/>
            </a:bodyPr>
            <a:lstStyle/>
            <a:p>
              <a:pPr algn="ctr" defTabSz="914367"/>
              <a:endParaRPr sz="1765">
                <a:solidFill>
                  <a:srgbClr val="FFFFFF"/>
                </a:solidFill>
                <a:latin typeface="Lato Light"/>
                <a:ea typeface="Lato Light"/>
                <a:cs typeface="Lato Light"/>
                <a:sym typeface="Lato Light"/>
              </a:endParaRPr>
            </a:p>
          </p:txBody>
        </p:sp>
        <p:sp>
          <p:nvSpPr>
            <p:cNvPr id="22" name="Google Shape;9342;p212"/>
            <p:cNvSpPr/>
            <p:nvPr/>
          </p:nvSpPr>
          <p:spPr>
            <a:xfrm>
              <a:off x="10712141" y="4577914"/>
              <a:ext cx="1724334" cy="521783"/>
            </a:xfrm>
            <a:prstGeom prst="rect">
              <a:avLst/>
            </a:prstGeom>
            <a:solidFill>
              <a:srgbClr val="5C2D91"/>
            </a:solidFill>
            <a:ln>
              <a:noFill/>
            </a:ln>
          </p:spPr>
          <p:txBody>
            <a:bodyPr spcFirstLastPara="1" wrap="square" lIns="89628" tIns="44802" rIns="89628" bIns="44802" anchor="ctr" anchorCtr="0">
              <a:noAutofit/>
            </a:bodyPr>
            <a:lstStyle/>
            <a:p>
              <a:pPr algn="ctr" defTabSz="914367"/>
              <a:endParaRPr sz="1765">
                <a:solidFill>
                  <a:srgbClr val="FFFFFF"/>
                </a:solidFill>
                <a:latin typeface="Lato Light"/>
                <a:ea typeface="Lato Light"/>
                <a:cs typeface="Lato Light"/>
                <a:sym typeface="Lato Light"/>
              </a:endParaRPr>
            </a:p>
          </p:txBody>
        </p:sp>
        <p:grpSp>
          <p:nvGrpSpPr>
            <p:cNvPr id="23" name="Google Shape;9343;p212"/>
            <p:cNvGrpSpPr/>
            <p:nvPr/>
          </p:nvGrpSpPr>
          <p:grpSpPr>
            <a:xfrm>
              <a:off x="9552308" y="2286693"/>
              <a:ext cx="1123434" cy="3307204"/>
              <a:chOff x="5880" y="313"/>
              <a:chExt cx="1117" cy="3645"/>
            </a:xfrm>
          </p:grpSpPr>
          <p:sp>
            <p:nvSpPr>
              <p:cNvPr id="24" name="Google Shape;9344;p212"/>
              <p:cNvSpPr/>
              <p:nvPr/>
            </p:nvSpPr>
            <p:spPr>
              <a:xfrm>
                <a:off x="5880" y="313"/>
                <a:ext cx="802" cy="3645"/>
              </a:xfrm>
              <a:custGeom>
                <a:avLst/>
                <a:gdLst/>
                <a:ahLst/>
                <a:cxnLst/>
                <a:rect l="l" t="t" r="r" b="b"/>
                <a:pathLst>
                  <a:path w="337" h="1540" extrusionOk="0">
                    <a:moveTo>
                      <a:pt x="0" y="2"/>
                    </a:moveTo>
                    <a:cubicBezTo>
                      <a:pt x="6" y="0"/>
                      <a:pt x="41" y="2"/>
                      <a:pt x="41" y="2"/>
                    </a:cubicBezTo>
                    <a:cubicBezTo>
                      <a:pt x="337" y="1540"/>
                      <a:pt x="337" y="1540"/>
                      <a:pt x="337" y="1540"/>
                    </a:cubicBezTo>
                    <a:cubicBezTo>
                      <a:pt x="272" y="1528"/>
                      <a:pt x="272" y="1528"/>
                      <a:pt x="272" y="1528"/>
                    </a:cubicBezTo>
                    <a:lnTo>
                      <a:pt x="0" y="2"/>
                    </a:lnTo>
                    <a:close/>
                  </a:path>
                </a:pathLst>
              </a:custGeom>
              <a:solidFill>
                <a:srgbClr val="D8D8D8"/>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5" name="Google Shape;9345;p212"/>
              <p:cNvSpPr/>
              <p:nvPr/>
            </p:nvSpPr>
            <p:spPr>
              <a:xfrm>
                <a:off x="6214" y="535"/>
                <a:ext cx="747" cy="3229"/>
              </a:xfrm>
              <a:custGeom>
                <a:avLst/>
                <a:gdLst/>
                <a:ahLst/>
                <a:cxnLst/>
                <a:rect l="l" t="t" r="r" b="b"/>
                <a:pathLst>
                  <a:path w="314" h="1364" extrusionOk="0">
                    <a:moveTo>
                      <a:pt x="0" y="0"/>
                    </a:moveTo>
                    <a:cubicBezTo>
                      <a:pt x="21" y="2"/>
                      <a:pt x="34" y="2"/>
                      <a:pt x="34" y="2"/>
                    </a:cubicBezTo>
                    <a:cubicBezTo>
                      <a:pt x="314" y="1364"/>
                      <a:pt x="314" y="1364"/>
                      <a:pt x="314" y="1364"/>
                    </a:cubicBezTo>
                    <a:cubicBezTo>
                      <a:pt x="262" y="1360"/>
                      <a:pt x="262" y="1360"/>
                      <a:pt x="262" y="1360"/>
                    </a:cubicBezTo>
                    <a:lnTo>
                      <a:pt x="0" y="0"/>
                    </a:lnTo>
                    <a:close/>
                  </a:path>
                </a:pathLst>
              </a:custGeom>
              <a:solidFill>
                <a:srgbClr val="D8D8D8"/>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6" name="Google Shape;9346;p212"/>
              <p:cNvSpPr/>
              <p:nvPr/>
            </p:nvSpPr>
            <p:spPr>
              <a:xfrm>
                <a:off x="6295" y="540"/>
                <a:ext cx="702" cy="3224"/>
              </a:xfrm>
              <a:custGeom>
                <a:avLst/>
                <a:gdLst/>
                <a:ahLst/>
                <a:cxnLst/>
                <a:rect l="l" t="t" r="r" b="b"/>
                <a:pathLst>
                  <a:path w="702" h="3224" extrusionOk="0">
                    <a:moveTo>
                      <a:pt x="0" y="0"/>
                    </a:moveTo>
                    <a:lnTo>
                      <a:pt x="43" y="19"/>
                    </a:lnTo>
                    <a:lnTo>
                      <a:pt x="702" y="3198"/>
                    </a:lnTo>
                    <a:lnTo>
                      <a:pt x="666" y="3224"/>
                    </a:lnTo>
                    <a:lnTo>
                      <a:pt x="0" y="0"/>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7" name="Google Shape;9347;p212"/>
              <p:cNvSpPr/>
              <p:nvPr/>
            </p:nvSpPr>
            <p:spPr>
              <a:xfrm>
                <a:off x="6060" y="812"/>
                <a:ext cx="380" cy="237"/>
              </a:xfrm>
              <a:custGeom>
                <a:avLst/>
                <a:gdLst/>
                <a:ahLst/>
                <a:cxnLst/>
                <a:rect l="l" t="t" r="r" b="b"/>
                <a:pathLst>
                  <a:path w="380" h="237" extrusionOk="0">
                    <a:moveTo>
                      <a:pt x="14" y="69"/>
                    </a:moveTo>
                    <a:lnTo>
                      <a:pt x="380" y="237"/>
                    </a:lnTo>
                    <a:lnTo>
                      <a:pt x="368" y="183"/>
                    </a:lnTo>
                    <a:lnTo>
                      <a:pt x="0" y="0"/>
                    </a:lnTo>
                    <a:lnTo>
                      <a:pt x="14" y="69"/>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8" name="Google Shape;9348;p212"/>
              <p:cNvSpPr/>
              <p:nvPr/>
            </p:nvSpPr>
            <p:spPr>
              <a:xfrm>
                <a:off x="6186" y="1423"/>
                <a:ext cx="366" cy="194"/>
              </a:xfrm>
              <a:custGeom>
                <a:avLst/>
                <a:gdLst/>
                <a:ahLst/>
                <a:cxnLst/>
                <a:rect l="l" t="t" r="r" b="b"/>
                <a:pathLst>
                  <a:path w="366" h="194" extrusionOk="0">
                    <a:moveTo>
                      <a:pt x="12" y="69"/>
                    </a:moveTo>
                    <a:lnTo>
                      <a:pt x="366" y="194"/>
                    </a:lnTo>
                    <a:lnTo>
                      <a:pt x="354" y="137"/>
                    </a:lnTo>
                    <a:lnTo>
                      <a:pt x="0" y="0"/>
                    </a:lnTo>
                    <a:lnTo>
                      <a:pt x="12" y="69"/>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9" name="Google Shape;9349;p212"/>
              <p:cNvSpPr/>
              <p:nvPr/>
            </p:nvSpPr>
            <p:spPr>
              <a:xfrm>
                <a:off x="6307" y="2027"/>
                <a:ext cx="362" cy="125"/>
              </a:xfrm>
              <a:custGeom>
                <a:avLst/>
                <a:gdLst/>
                <a:ahLst/>
                <a:cxnLst/>
                <a:rect l="l" t="t" r="r" b="b"/>
                <a:pathLst>
                  <a:path w="362" h="125" extrusionOk="0">
                    <a:moveTo>
                      <a:pt x="12" y="68"/>
                    </a:moveTo>
                    <a:lnTo>
                      <a:pt x="362" y="125"/>
                    </a:lnTo>
                    <a:lnTo>
                      <a:pt x="350" y="68"/>
                    </a:lnTo>
                    <a:lnTo>
                      <a:pt x="0" y="0"/>
                    </a:lnTo>
                    <a:lnTo>
                      <a:pt x="12" y="68"/>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0" name="Google Shape;9350;p212"/>
              <p:cNvSpPr/>
              <p:nvPr/>
            </p:nvSpPr>
            <p:spPr>
              <a:xfrm>
                <a:off x="6419" y="2635"/>
                <a:ext cx="349" cy="69"/>
              </a:xfrm>
              <a:custGeom>
                <a:avLst/>
                <a:gdLst/>
                <a:ahLst/>
                <a:cxnLst/>
                <a:rect l="l" t="t" r="r" b="b"/>
                <a:pathLst>
                  <a:path w="349" h="69" extrusionOk="0">
                    <a:moveTo>
                      <a:pt x="14" y="69"/>
                    </a:moveTo>
                    <a:lnTo>
                      <a:pt x="349" y="57"/>
                    </a:lnTo>
                    <a:lnTo>
                      <a:pt x="338" y="0"/>
                    </a:lnTo>
                    <a:lnTo>
                      <a:pt x="0" y="0"/>
                    </a:lnTo>
                    <a:lnTo>
                      <a:pt x="14" y="69"/>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1" name="Google Shape;9351;p212"/>
              <p:cNvSpPr/>
              <p:nvPr/>
            </p:nvSpPr>
            <p:spPr>
              <a:xfrm>
                <a:off x="6552" y="3151"/>
                <a:ext cx="319" cy="161"/>
              </a:xfrm>
              <a:custGeom>
                <a:avLst/>
                <a:gdLst/>
                <a:ahLst/>
                <a:cxnLst/>
                <a:rect l="l" t="t" r="r" b="b"/>
                <a:pathLst>
                  <a:path w="319" h="161" extrusionOk="0">
                    <a:moveTo>
                      <a:pt x="14" y="161"/>
                    </a:moveTo>
                    <a:lnTo>
                      <a:pt x="319" y="55"/>
                    </a:lnTo>
                    <a:lnTo>
                      <a:pt x="307" y="0"/>
                    </a:lnTo>
                    <a:lnTo>
                      <a:pt x="0" y="92"/>
                    </a:lnTo>
                    <a:lnTo>
                      <a:pt x="14" y="161"/>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2" name="Google Shape;9352;p212"/>
              <p:cNvSpPr/>
              <p:nvPr/>
            </p:nvSpPr>
            <p:spPr>
              <a:xfrm>
                <a:off x="6119" y="902"/>
                <a:ext cx="279" cy="138"/>
              </a:xfrm>
              <a:custGeom>
                <a:avLst/>
                <a:gdLst/>
                <a:ahLst/>
                <a:cxnLst/>
                <a:rect l="l" t="t" r="r" b="b"/>
                <a:pathLst>
                  <a:path w="279" h="138" extrusionOk="0">
                    <a:moveTo>
                      <a:pt x="279" y="128"/>
                    </a:moveTo>
                    <a:lnTo>
                      <a:pt x="193" y="138"/>
                    </a:lnTo>
                    <a:lnTo>
                      <a:pt x="12" y="57"/>
                    </a:lnTo>
                    <a:lnTo>
                      <a:pt x="0" y="0"/>
                    </a:lnTo>
                    <a:lnTo>
                      <a:pt x="279" y="128"/>
                    </a:lnTo>
                    <a:close/>
                  </a:path>
                </a:pathLst>
              </a:custGeom>
              <a:solidFill>
                <a:srgbClr val="CFCFC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3" name="Google Shape;9353;p212"/>
              <p:cNvSpPr/>
              <p:nvPr/>
            </p:nvSpPr>
            <p:spPr>
              <a:xfrm>
                <a:off x="6238" y="1506"/>
                <a:ext cx="278" cy="111"/>
              </a:xfrm>
              <a:custGeom>
                <a:avLst/>
                <a:gdLst/>
                <a:ahLst/>
                <a:cxnLst/>
                <a:rect l="l" t="t" r="r" b="b"/>
                <a:pathLst>
                  <a:path w="278" h="111" extrusionOk="0">
                    <a:moveTo>
                      <a:pt x="278" y="97"/>
                    </a:moveTo>
                    <a:lnTo>
                      <a:pt x="186" y="111"/>
                    </a:lnTo>
                    <a:lnTo>
                      <a:pt x="12" y="54"/>
                    </a:lnTo>
                    <a:lnTo>
                      <a:pt x="0" y="0"/>
                    </a:lnTo>
                    <a:lnTo>
                      <a:pt x="278" y="97"/>
                    </a:lnTo>
                    <a:close/>
                  </a:path>
                </a:pathLst>
              </a:custGeom>
              <a:solidFill>
                <a:srgbClr val="CFCFC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4" name="Google Shape;9354;p212"/>
              <p:cNvSpPr/>
              <p:nvPr/>
            </p:nvSpPr>
            <p:spPr>
              <a:xfrm>
                <a:off x="6355" y="2100"/>
                <a:ext cx="276" cy="52"/>
              </a:xfrm>
              <a:custGeom>
                <a:avLst/>
                <a:gdLst/>
                <a:ahLst/>
                <a:cxnLst/>
                <a:rect l="l" t="t" r="r" b="b"/>
                <a:pathLst>
                  <a:path w="276" h="52" extrusionOk="0">
                    <a:moveTo>
                      <a:pt x="276" y="45"/>
                    </a:moveTo>
                    <a:lnTo>
                      <a:pt x="171" y="52"/>
                    </a:lnTo>
                    <a:lnTo>
                      <a:pt x="5" y="26"/>
                    </a:lnTo>
                    <a:lnTo>
                      <a:pt x="0" y="0"/>
                    </a:lnTo>
                    <a:lnTo>
                      <a:pt x="276" y="45"/>
                    </a:lnTo>
                    <a:close/>
                  </a:path>
                </a:pathLst>
              </a:custGeom>
              <a:solidFill>
                <a:srgbClr val="CFCFC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5" name="Google Shape;9355;p212"/>
              <p:cNvSpPr/>
              <p:nvPr/>
            </p:nvSpPr>
            <p:spPr>
              <a:xfrm>
                <a:off x="6474" y="2692"/>
                <a:ext cx="266" cy="19"/>
              </a:xfrm>
              <a:custGeom>
                <a:avLst/>
                <a:gdLst/>
                <a:ahLst/>
                <a:cxnLst/>
                <a:rect l="l" t="t" r="r" b="b"/>
                <a:pathLst>
                  <a:path w="266" h="19" extrusionOk="0">
                    <a:moveTo>
                      <a:pt x="266" y="0"/>
                    </a:moveTo>
                    <a:lnTo>
                      <a:pt x="164" y="14"/>
                    </a:lnTo>
                    <a:lnTo>
                      <a:pt x="0" y="19"/>
                    </a:lnTo>
                    <a:lnTo>
                      <a:pt x="0" y="9"/>
                    </a:lnTo>
                    <a:lnTo>
                      <a:pt x="266" y="0"/>
                    </a:lnTo>
                    <a:close/>
                  </a:path>
                </a:pathLst>
              </a:custGeom>
              <a:solidFill>
                <a:srgbClr val="CFCFC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6" name="Google Shape;9356;p212"/>
              <p:cNvSpPr/>
              <p:nvPr/>
            </p:nvSpPr>
            <p:spPr>
              <a:xfrm>
                <a:off x="6571" y="3156"/>
                <a:ext cx="266" cy="80"/>
              </a:xfrm>
              <a:custGeom>
                <a:avLst/>
                <a:gdLst/>
                <a:ahLst/>
                <a:cxnLst/>
                <a:rect l="l" t="t" r="r" b="b"/>
                <a:pathLst>
                  <a:path w="266" h="80" extrusionOk="0">
                    <a:moveTo>
                      <a:pt x="266" y="0"/>
                    </a:moveTo>
                    <a:lnTo>
                      <a:pt x="157" y="9"/>
                    </a:lnTo>
                    <a:lnTo>
                      <a:pt x="0" y="57"/>
                    </a:lnTo>
                    <a:lnTo>
                      <a:pt x="7" y="80"/>
                    </a:lnTo>
                    <a:lnTo>
                      <a:pt x="266" y="0"/>
                    </a:lnTo>
                    <a:close/>
                  </a:path>
                </a:pathLst>
              </a:custGeom>
              <a:solidFill>
                <a:srgbClr val="CFCFC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7" name="Google Shape;9357;p212"/>
              <p:cNvSpPr/>
              <p:nvPr/>
            </p:nvSpPr>
            <p:spPr>
              <a:xfrm>
                <a:off x="5965" y="318"/>
                <a:ext cx="746" cy="3640"/>
              </a:xfrm>
              <a:custGeom>
                <a:avLst/>
                <a:gdLst/>
                <a:ahLst/>
                <a:cxnLst/>
                <a:rect l="l" t="t" r="r" b="b"/>
                <a:pathLst>
                  <a:path w="746" h="3640" extrusionOk="0">
                    <a:moveTo>
                      <a:pt x="0" y="0"/>
                    </a:moveTo>
                    <a:lnTo>
                      <a:pt x="45" y="23"/>
                    </a:lnTo>
                    <a:lnTo>
                      <a:pt x="746" y="3602"/>
                    </a:lnTo>
                    <a:lnTo>
                      <a:pt x="704" y="3640"/>
                    </a:lnTo>
                    <a:lnTo>
                      <a:pt x="0" y="0"/>
                    </a:lnTo>
                    <a:close/>
                  </a:path>
                </a:pathLst>
              </a:custGeom>
              <a:solidFill>
                <a:srgbClr val="FFFFFF"/>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grpSp>
      </p:grpSp>
      <p:sp>
        <p:nvSpPr>
          <p:cNvPr id="39" name="Text Placeholder 38">
            <a:extLst>
              <a:ext uri="{FF2B5EF4-FFF2-40B4-BE49-F238E27FC236}">
                <a16:creationId xmlns:a16="http://schemas.microsoft.com/office/drawing/2014/main" id="{9770608B-869B-47E6-A902-9DAF5BA44CD7}"/>
              </a:ext>
            </a:extLst>
          </p:cNvPr>
          <p:cNvSpPr>
            <a:spLocks noGrp="1"/>
          </p:cNvSpPr>
          <p:nvPr>
            <p:ph type="body" sz="quarter" idx="10"/>
          </p:nvPr>
        </p:nvSpPr>
        <p:spPr>
          <a:xfrm>
            <a:off x="269240" y="1189495"/>
            <a:ext cx="7676850" cy="5522158"/>
          </a:xfrm>
        </p:spPr>
        <p:txBody>
          <a:bodyPr/>
          <a:lstStyle/>
          <a:p>
            <a:pPr marL="0" indent="0">
              <a:lnSpc>
                <a:spcPct val="150000"/>
              </a:lnSpc>
              <a:spcBef>
                <a:spcPts val="1176"/>
              </a:spcBef>
            </a:pPr>
            <a:r>
              <a:rPr lang="en-US" sz="2745" dirty="0"/>
              <a:t>Windows Forms (2002)</a:t>
            </a:r>
          </a:p>
          <a:p>
            <a:pPr marL="0" indent="0">
              <a:lnSpc>
                <a:spcPct val="150000"/>
              </a:lnSpc>
              <a:spcBef>
                <a:spcPts val="1176"/>
              </a:spcBef>
            </a:pPr>
            <a:r>
              <a:rPr lang="en-US" sz="2745" dirty="0"/>
              <a:t>Windows Presentation Foundation (2007)</a:t>
            </a:r>
          </a:p>
          <a:p>
            <a:pPr marL="0" indent="0">
              <a:lnSpc>
                <a:spcPct val="150000"/>
              </a:lnSpc>
              <a:spcBef>
                <a:spcPts val="1176"/>
              </a:spcBef>
            </a:pPr>
            <a:r>
              <a:rPr lang="en-US" sz="2745" dirty="0"/>
              <a:t>Windows Phone (2010)</a:t>
            </a:r>
          </a:p>
          <a:p>
            <a:pPr marL="0" indent="0">
              <a:lnSpc>
                <a:spcPct val="150000"/>
              </a:lnSpc>
              <a:spcBef>
                <a:spcPts val="1176"/>
              </a:spcBef>
            </a:pPr>
            <a:r>
              <a:rPr lang="en-US" sz="2745" dirty="0"/>
              <a:t>Universal Windows 8 Apps (2013)</a:t>
            </a:r>
          </a:p>
          <a:p>
            <a:pPr marL="0" indent="0">
              <a:lnSpc>
                <a:spcPct val="150000"/>
              </a:lnSpc>
              <a:spcBef>
                <a:spcPts val="1176"/>
              </a:spcBef>
            </a:pPr>
            <a:r>
              <a:rPr lang="en-US" sz="2745" dirty="0"/>
              <a:t>Universal Windows Platform (2015)</a:t>
            </a:r>
          </a:p>
          <a:p>
            <a:pPr marL="0" indent="0">
              <a:lnSpc>
                <a:spcPct val="150000"/>
              </a:lnSpc>
              <a:spcBef>
                <a:spcPts val="1176"/>
              </a:spcBef>
            </a:pPr>
            <a:r>
              <a:rPr lang="en-US" sz="2745" dirty="0"/>
              <a:t>Multi-Platform App UI 2022 </a:t>
            </a:r>
            <a:r>
              <a:rPr lang="en-US" sz="1372" dirty="0">
                <a:gradFill>
                  <a:gsLst>
                    <a:gs pos="1250">
                      <a:srgbClr val="505050"/>
                    </a:gs>
                    <a:gs pos="100000">
                      <a:srgbClr val="505050"/>
                    </a:gs>
                  </a:gsLst>
                  <a:lin ang="5400000" scaled="0"/>
                </a:gradFill>
              </a:rPr>
              <a:t>WinUI or Xamarin successor</a:t>
            </a:r>
            <a:endParaRPr lang="en-US" sz="2745" dirty="0"/>
          </a:p>
          <a:p>
            <a:pPr marL="0" indent="0">
              <a:lnSpc>
                <a:spcPct val="150000"/>
              </a:lnSpc>
              <a:spcBef>
                <a:spcPts val="1176"/>
              </a:spcBef>
            </a:pPr>
            <a:r>
              <a:rPr lang="en-US" sz="2745" dirty="0"/>
              <a:t>Windows App SDK (2022) </a:t>
            </a:r>
            <a:r>
              <a:rPr lang="en-US" sz="1372" dirty="0"/>
              <a:t>WinUI or formerly project reunion</a:t>
            </a:r>
          </a:p>
        </p:txBody>
      </p:sp>
    </p:spTree>
    <p:extLst>
      <p:ext uri="{BB962C8B-B14F-4D97-AF65-F5344CB8AC3E}">
        <p14:creationId xmlns:p14="http://schemas.microsoft.com/office/powerpoint/2010/main" val="2473095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39">
                                            <p:txEl>
                                              <p:pRg st="0" end="0"/>
                                            </p:txEl>
                                          </p:spTgt>
                                        </p:tgtEl>
                                        <p:attrNameLst>
                                          <p:attrName>style.fontWeight</p:attrName>
                                        </p:attrNameLst>
                                      </p:cBhvr>
                                      <p:to>
                                        <p:strVal val="bold"/>
                                      </p:to>
                                    </p:set>
                                  </p:childTnLst>
                                </p:cTn>
                              </p:par>
                              <p:par>
                                <p:cTn id="7" presetID="15" presetClass="emph" presetSubtype="0" nodeType="withEffect">
                                  <p:stCondLst>
                                    <p:cond delay="0"/>
                                  </p:stCondLst>
                                  <p:iterate type="lt">
                                    <p:tmAbs val="25"/>
                                  </p:iterate>
                                  <p:childTnLst>
                                    <p:set>
                                      <p:cBhvr override="childStyle">
                                        <p:cTn id="8" dur="indefinite"/>
                                        <p:tgtEl>
                                          <p:spTgt spid="39">
                                            <p:txEl>
                                              <p:pRg st="1" end="1"/>
                                            </p:txEl>
                                          </p:spTgt>
                                        </p:tgtEl>
                                        <p:attrNameLst>
                                          <p:attrName>style.fontWeight</p:attrName>
                                        </p:attrNameLst>
                                      </p:cBhvr>
                                      <p:to>
                                        <p:strVal val="bold"/>
                                      </p:to>
                                    </p:set>
                                  </p:childTnLst>
                                </p:cTn>
                              </p:par>
                              <p:par>
                                <p:cTn id="9" presetID="15" presetClass="emph" presetSubtype="0" nodeType="withEffect">
                                  <p:stCondLst>
                                    <p:cond delay="0"/>
                                  </p:stCondLst>
                                  <p:iterate type="lt">
                                    <p:tmAbs val="25"/>
                                  </p:iterate>
                                  <p:childTnLst>
                                    <p:set>
                                      <p:cBhvr override="childStyle">
                                        <p:cTn id="10" dur="indefinite"/>
                                        <p:tgtEl>
                                          <p:spTgt spid="39">
                                            <p:txEl>
                                              <p:pRg st="6" end="6"/>
                                            </p:txEl>
                                          </p:spTgt>
                                        </p:tgtEl>
                                        <p:attrNameLst>
                                          <p:attrName>style.fontWeight</p:attrName>
                                        </p:attrNameLst>
                                      </p:cBhvr>
                                      <p:to>
                                        <p:strVal val="bold"/>
                                      </p:to>
                                    </p:set>
                                  </p:childTnLst>
                                </p:cTn>
                              </p:par>
                              <p:par>
                                <p:cTn id="11" presetID="19" presetClass="emph" presetSubtype="0" fill="hold" nodeType="withEffect">
                                  <p:stCondLst>
                                    <p:cond delay="0"/>
                                  </p:stCondLst>
                                  <p:childTnLst>
                                    <p:animClr clrSpc="rgb" dir="cw">
                                      <p:cBhvr override="childStyle">
                                        <p:cTn id="12" dur="500" fill="hold"/>
                                        <p:tgtEl>
                                          <p:spTgt spid="39">
                                            <p:txEl>
                                              <p:pRg st="2" end="2"/>
                                            </p:txEl>
                                          </p:spTgt>
                                        </p:tgtEl>
                                        <p:attrNameLst>
                                          <p:attrName>style.color</p:attrName>
                                        </p:attrNameLst>
                                      </p:cBhvr>
                                      <p:to>
                                        <a:srgbClr val="D8D8D8"/>
                                      </p:to>
                                    </p:animClr>
                                    <p:animClr clrSpc="rgb" dir="cw">
                                      <p:cBhvr>
                                        <p:cTn id="13" dur="500" fill="hold"/>
                                        <p:tgtEl>
                                          <p:spTgt spid="39">
                                            <p:txEl>
                                              <p:pRg st="2" end="2"/>
                                            </p:txEl>
                                          </p:spTgt>
                                        </p:tgtEl>
                                        <p:attrNameLst>
                                          <p:attrName>fillcolor</p:attrName>
                                        </p:attrNameLst>
                                      </p:cBhvr>
                                      <p:to>
                                        <a:srgbClr val="D8D8D8"/>
                                      </p:to>
                                    </p:animClr>
                                    <p:set>
                                      <p:cBhvr>
                                        <p:cTn id="14" dur="500" fill="hold"/>
                                        <p:tgtEl>
                                          <p:spTgt spid="39">
                                            <p:txEl>
                                              <p:pRg st="2" end="2"/>
                                            </p:txEl>
                                          </p:spTgt>
                                        </p:tgtEl>
                                        <p:attrNameLst>
                                          <p:attrName>fill.type</p:attrName>
                                        </p:attrNameLst>
                                      </p:cBhvr>
                                      <p:to>
                                        <p:strVal val="solid"/>
                                      </p:to>
                                    </p:set>
                                    <p:set>
                                      <p:cBhvr>
                                        <p:cTn id="15" dur="500" fill="hold"/>
                                        <p:tgtEl>
                                          <p:spTgt spid="39">
                                            <p:txEl>
                                              <p:pRg st="2" end="2"/>
                                            </p:txEl>
                                          </p:spTgt>
                                        </p:tgtEl>
                                        <p:attrNameLst>
                                          <p:attrName>fill.on</p:attrName>
                                        </p:attrNameLst>
                                      </p:cBhvr>
                                      <p:to>
                                        <p:strVal val="true"/>
                                      </p:to>
                                    </p:set>
                                  </p:childTnLst>
                                </p:cTn>
                              </p:par>
                              <p:par>
                                <p:cTn id="16" presetID="19" presetClass="emph" presetSubtype="0" fill="hold" nodeType="withEffect">
                                  <p:stCondLst>
                                    <p:cond delay="0"/>
                                  </p:stCondLst>
                                  <p:childTnLst>
                                    <p:animClr clrSpc="rgb" dir="cw">
                                      <p:cBhvr override="childStyle">
                                        <p:cTn id="17" dur="500" fill="hold"/>
                                        <p:tgtEl>
                                          <p:spTgt spid="39">
                                            <p:txEl>
                                              <p:pRg st="3" end="3"/>
                                            </p:txEl>
                                          </p:spTgt>
                                        </p:tgtEl>
                                        <p:attrNameLst>
                                          <p:attrName>style.color</p:attrName>
                                        </p:attrNameLst>
                                      </p:cBhvr>
                                      <p:to>
                                        <a:srgbClr val="D8D8D8"/>
                                      </p:to>
                                    </p:animClr>
                                    <p:animClr clrSpc="rgb" dir="cw">
                                      <p:cBhvr>
                                        <p:cTn id="18" dur="500" fill="hold"/>
                                        <p:tgtEl>
                                          <p:spTgt spid="39">
                                            <p:txEl>
                                              <p:pRg st="3" end="3"/>
                                            </p:txEl>
                                          </p:spTgt>
                                        </p:tgtEl>
                                        <p:attrNameLst>
                                          <p:attrName>fillcolor</p:attrName>
                                        </p:attrNameLst>
                                      </p:cBhvr>
                                      <p:to>
                                        <a:srgbClr val="D8D8D8"/>
                                      </p:to>
                                    </p:animClr>
                                    <p:set>
                                      <p:cBhvr>
                                        <p:cTn id="19" dur="500" fill="hold"/>
                                        <p:tgtEl>
                                          <p:spTgt spid="39">
                                            <p:txEl>
                                              <p:pRg st="3" end="3"/>
                                            </p:txEl>
                                          </p:spTgt>
                                        </p:tgtEl>
                                        <p:attrNameLst>
                                          <p:attrName>fill.type</p:attrName>
                                        </p:attrNameLst>
                                      </p:cBhvr>
                                      <p:to>
                                        <p:strVal val="solid"/>
                                      </p:to>
                                    </p:set>
                                    <p:set>
                                      <p:cBhvr>
                                        <p:cTn id="20" dur="500" fill="hold"/>
                                        <p:tgtEl>
                                          <p:spTgt spid="39">
                                            <p:txEl>
                                              <p:pRg st="3" end="3"/>
                                            </p:txEl>
                                          </p:spTgt>
                                        </p:tgtEl>
                                        <p:attrNameLst>
                                          <p:attrName>fill.on</p:attrName>
                                        </p:attrNameLst>
                                      </p:cBhvr>
                                      <p:to>
                                        <p:strVal val="true"/>
                                      </p:to>
                                    </p:set>
                                  </p:childTnLst>
                                </p:cTn>
                              </p:par>
                              <p:par>
                                <p:cTn id="21" presetID="19" presetClass="emph" presetSubtype="0" fill="hold" nodeType="withEffect">
                                  <p:stCondLst>
                                    <p:cond delay="0"/>
                                  </p:stCondLst>
                                  <p:childTnLst>
                                    <p:animClr clrSpc="rgb" dir="cw">
                                      <p:cBhvr override="childStyle">
                                        <p:cTn id="22" dur="500" fill="hold"/>
                                        <p:tgtEl>
                                          <p:spTgt spid="39">
                                            <p:txEl>
                                              <p:pRg st="4" end="4"/>
                                            </p:txEl>
                                          </p:spTgt>
                                        </p:tgtEl>
                                        <p:attrNameLst>
                                          <p:attrName>style.color</p:attrName>
                                        </p:attrNameLst>
                                      </p:cBhvr>
                                      <p:to>
                                        <a:srgbClr val="D8D8D8"/>
                                      </p:to>
                                    </p:animClr>
                                    <p:animClr clrSpc="rgb" dir="cw">
                                      <p:cBhvr>
                                        <p:cTn id="23" dur="500" fill="hold"/>
                                        <p:tgtEl>
                                          <p:spTgt spid="39">
                                            <p:txEl>
                                              <p:pRg st="4" end="4"/>
                                            </p:txEl>
                                          </p:spTgt>
                                        </p:tgtEl>
                                        <p:attrNameLst>
                                          <p:attrName>fillcolor</p:attrName>
                                        </p:attrNameLst>
                                      </p:cBhvr>
                                      <p:to>
                                        <a:srgbClr val="D8D8D8"/>
                                      </p:to>
                                    </p:animClr>
                                    <p:set>
                                      <p:cBhvr>
                                        <p:cTn id="24" dur="500" fill="hold"/>
                                        <p:tgtEl>
                                          <p:spTgt spid="39">
                                            <p:txEl>
                                              <p:pRg st="4" end="4"/>
                                            </p:txEl>
                                          </p:spTgt>
                                        </p:tgtEl>
                                        <p:attrNameLst>
                                          <p:attrName>fill.type</p:attrName>
                                        </p:attrNameLst>
                                      </p:cBhvr>
                                      <p:to>
                                        <p:strVal val="solid"/>
                                      </p:to>
                                    </p:set>
                                    <p:set>
                                      <p:cBhvr>
                                        <p:cTn id="25" dur="500" fill="hold"/>
                                        <p:tgtEl>
                                          <p:spTgt spid="39">
                                            <p:txEl>
                                              <p:pRg st="4" end="4"/>
                                            </p:txEl>
                                          </p:spTgt>
                                        </p:tgtEl>
                                        <p:attrNameLst>
                                          <p:attrName>fill.on</p:attrName>
                                        </p:attrNameLst>
                                      </p:cBhvr>
                                      <p:to>
                                        <p:strVal val="true"/>
                                      </p:to>
                                    </p:set>
                                  </p:childTnLst>
                                </p:cTn>
                              </p:par>
                              <p:par>
                                <p:cTn id="26" presetID="15" presetClass="emph" presetSubtype="0" nodeType="withEffect">
                                  <p:stCondLst>
                                    <p:cond delay="0"/>
                                  </p:stCondLst>
                                  <p:iterate type="lt">
                                    <p:tmAbs val="25"/>
                                  </p:iterate>
                                  <p:childTnLst>
                                    <p:set>
                                      <p:cBhvr override="childStyle">
                                        <p:cTn id="27" dur="indefinite"/>
                                        <p:tgtEl>
                                          <p:spTgt spid="39">
                                            <p:txEl>
                                              <p:pRg st="5" end="5"/>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B2F228-9DA1-62B8-1527-F05E68C9A042}"/>
              </a:ext>
            </a:extLst>
          </p:cNvPr>
          <p:cNvSpPr>
            <a:spLocks noGrp="1"/>
          </p:cNvSpPr>
          <p:nvPr>
            <p:ph type="body" sz="quarter" idx="10"/>
          </p:nvPr>
        </p:nvSpPr>
        <p:spPr>
          <a:xfrm>
            <a:off x="269239" y="1189495"/>
            <a:ext cx="11653523" cy="669832"/>
          </a:xfrm>
        </p:spPr>
        <p:txBody>
          <a:bodyPr/>
          <a:lstStyle/>
          <a:p>
            <a:pPr marL="0" indent="0">
              <a:buNone/>
            </a:pPr>
            <a:r>
              <a:rPr lang="en-US" dirty="0"/>
              <a:t>Formerly Known as Project Reunion</a:t>
            </a:r>
          </a:p>
        </p:txBody>
      </p:sp>
      <p:sp>
        <p:nvSpPr>
          <p:cNvPr id="3" name="Title 2">
            <a:extLst>
              <a:ext uri="{FF2B5EF4-FFF2-40B4-BE49-F238E27FC236}">
                <a16:creationId xmlns:a16="http://schemas.microsoft.com/office/drawing/2014/main" id="{F5C579C3-32EF-7597-0E17-39108B035A70}"/>
              </a:ext>
            </a:extLst>
          </p:cNvPr>
          <p:cNvSpPr>
            <a:spLocks noGrp="1"/>
          </p:cNvSpPr>
          <p:nvPr>
            <p:ph type="title"/>
          </p:nvPr>
        </p:nvSpPr>
        <p:spPr/>
        <p:txBody>
          <a:bodyPr/>
          <a:lstStyle/>
          <a:p>
            <a:r>
              <a:rPr lang="en-US" dirty="0"/>
              <a:t>Windows App SDK – For Windows developers!</a:t>
            </a:r>
          </a:p>
        </p:txBody>
      </p:sp>
      <p:pic>
        <p:nvPicPr>
          <p:cNvPr id="15" name="Picture 14">
            <a:extLst>
              <a:ext uri="{FF2B5EF4-FFF2-40B4-BE49-F238E27FC236}">
                <a16:creationId xmlns:a16="http://schemas.microsoft.com/office/drawing/2014/main" id="{2F7C3C40-20AA-5FA0-5C77-53F3B61CA15E}"/>
              </a:ext>
            </a:extLst>
          </p:cNvPr>
          <p:cNvPicPr>
            <a:picLocks noChangeAspect="1"/>
          </p:cNvPicPr>
          <p:nvPr/>
        </p:nvPicPr>
        <p:blipFill>
          <a:blip r:embed="rId2"/>
          <a:stretch>
            <a:fillRect/>
          </a:stretch>
        </p:blipFill>
        <p:spPr>
          <a:xfrm>
            <a:off x="1" y="2095611"/>
            <a:ext cx="12192000" cy="2666779"/>
          </a:xfrm>
          <a:prstGeom prst="rect">
            <a:avLst/>
          </a:prstGeom>
        </p:spPr>
      </p:pic>
      <p:sp>
        <p:nvSpPr>
          <p:cNvPr id="16" name="TextBox 15">
            <a:extLst>
              <a:ext uri="{FF2B5EF4-FFF2-40B4-BE49-F238E27FC236}">
                <a16:creationId xmlns:a16="http://schemas.microsoft.com/office/drawing/2014/main" id="{FF6FBEA1-A5E0-555F-1BF9-746E34107E2C}"/>
              </a:ext>
            </a:extLst>
          </p:cNvPr>
          <p:cNvSpPr txBox="1"/>
          <p:nvPr/>
        </p:nvSpPr>
        <p:spPr>
          <a:xfrm>
            <a:off x="269240" y="4982034"/>
            <a:ext cx="11811454" cy="1520701"/>
          </a:xfrm>
          <a:prstGeom prst="rect">
            <a:avLst/>
          </a:prstGeom>
          <a:noFill/>
        </p:spPr>
        <p:txBody>
          <a:bodyPr wrap="none" lIns="179285" tIns="143428" rIns="179285" bIns="143428" rtlCol="0">
            <a:spAutoFit/>
          </a:bodyPr>
          <a:lstStyle/>
          <a:p>
            <a:pPr defTabSz="914367">
              <a:buFont typeface="Arial" panose="020B0604020202020204" pitchFamily="34" charset="0"/>
              <a:buChar char="•"/>
            </a:pPr>
            <a:r>
              <a:rPr lang="en-US" sz="1961" dirty="0">
                <a:solidFill>
                  <a:srgbClr val="24292F"/>
                </a:solidFill>
                <a:latin typeface="-apple-system"/>
              </a:rPr>
              <a:t>Use your current installer </a:t>
            </a:r>
            <a:r>
              <a:rPr lang="en-US" sz="1961" i="1" dirty="0">
                <a:solidFill>
                  <a:srgbClr val="24292F"/>
                </a:solidFill>
                <a:latin typeface="-apple-system"/>
              </a:rPr>
              <a:t>(no requirement to use MSIX, but there are </a:t>
            </a:r>
            <a:r>
              <a:rPr lang="en-US" sz="1961" i="1" dirty="0">
                <a:solidFill>
                  <a:srgbClr val="24292F"/>
                </a:solidFill>
                <a:latin typeface="-apple-system"/>
                <a:hlinkClick r:id="rId3"/>
              </a:rPr>
              <a:t>reliability/security benefits to using MSIX</a:t>
            </a:r>
            <a:r>
              <a:rPr lang="en-US" sz="1961" i="1" dirty="0">
                <a:solidFill>
                  <a:srgbClr val="24292F"/>
                </a:solidFill>
                <a:latin typeface="-apple-system"/>
              </a:rPr>
              <a:t>!)</a:t>
            </a:r>
            <a:endParaRPr lang="en-US" sz="1961" dirty="0">
              <a:solidFill>
                <a:srgbClr val="24292F"/>
              </a:solidFill>
              <a:latin typeface="-apple-system"/>
            </a:endParaRPr>
          </a:p>
          <a:p>
            <a:pPr defTabSz="914367">
              <a:buFont typeface="Arial" panose="020B0604020202020204" pitchFamily="34" charset="0"/>
              <a:buChar char="•"/>
            </a:pPr>
            <a:r>
              <a:rPr lang="en-US" sz="1961" dirty="0">
                <a:solidFill>
                  <a:srgbClr val="24292F"/>
                </a:solidFill>
                <a:latin typeface="-apple-system"/>
              </a:rPr>
              <a:t>Additive platform APIs </a:t>
            </a:r>
            <a:r>
              <a:rPr lang="en-US" sz="1961" i="1" dirty="0">
                <a:solidFill>
                  <a:srgbClr val="24292F"/>
                </a:solidFill>
                <a:latin typeface="-apple-system"/>
              </a:rPr>
              <a:t>(only add what you need, leave the rest of your app as-is)</a:t>
            </a:r>
            <a:endParaRPr lang="en-US" sz="1961" dirty="0">
              <a:solidFill>
                <a:srgbClr val="24292F"/>
              </a:solidFill>
              <a:latin typeface="-apple-system"/>
            </a:endParaRPr>
          </a:p>
          <a:p>
            <a:pPr defTabSz="914367">
              <a:buFont typeface="Arial" panose="020B0604020202020204" pitchFamily="34" charset="0"/>
              <a:buChar char="•"/>
            </a:pPr>
            <a:r>
              <a:rPr lang="en-US" sz="1961" dirty="0">
                <a:solidFill>
                  <a:srgbClr val="24292F"/>
                </a:solidFill>
                <a:latin typeface="-apple-system"/>
              </a:rPr>
              <a:t>Works with Win32, WPF, WinForms, and more apps</a:t>
            </a:r>
          </a:p>
          <a:p>
            <a:pPr defTabSz="914367">
              <a:lnSpc>
                <a:spcPct val="90000"/>
              </a:lnSpc>
              <a:spcAft>
                <a:spcPts val="588"/>
              </a:spcAft>
            </a:pPr>
            <a:endParaRPr lang="en-US" sz="2353" dirty="0" err="1">
              <a:gradFill>
                <a:gsLst>
                  <a:gs pos="2917">
                    <a:srgbClr val="505050"/>
                  </a:gs>
                  <a:gs pos="30000">
                    <a:srgbClr val="505050"/>
                  </a:gs>
                </a:gsLst>
                <a:lin ang="5400000" scaled="0"/>
              </a:gradFill>
              <a:latin typeface="Segoe UI"/>
            </a:endParaRPr>
          </a:p>
        </p:txBody>
      </p:sp>
    </p:spTree>
    <p:extLst>
      <p:ext uri="{BB962C8B-B14F-4D97-AF65-F5344CB8AC3E}">
        <p14:creationId xmlns:p14="http://schemas.microsoft.com/office/powerpoint/2010/main" val="36684548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618A9-1C83-7F25-CBDD-2D879956D582}"/>
              </a:ext>
            </a:extLst>
          </p:cNvPr>
          <p:cNvSpPr txBox="1"/>
          <p:nvPr/>
        </p:nvSpPr>
        <p:spPr>
          <a:xfrm>
            <a:off x="269241" y="1186674"/>
            <a:ext cx="9859116" cy="2697605"/>
          </a:xfrm>
          <a:prstGeom prst="rect">
            <a:avLst/>
          </a:prstGeom>
          <a:noFill/>
        </p:spPr>
        <p:txBody>
          <a:bodyPr vert="horz" wrap="square" lIns="143428" tIns="89642" rIns="143428" bIns="89642" rtlCol="0" anchor="t" anchorCtr="0">
            <a:normAutofit/>
          </a:bodyPr>
          <a:lstStyle/>
          <a:p>
            <a:pPr defTabSz="914367">
              <a:lnSpc>
                <a:spcPct val="90000"/>
              </a:lnSpc>
              <a:spcBef>
                <a:spcPct val="0"/>
              </a:spcBef>
              <a:spcAft>
                <a:spcPts val="588"/>
              </a:spcAft>
            </a:pPr>
            <a:r>
              <a:rPr lang="en-US" sz="7058" spc="-98" dirty="0">
                <a:ln w="3175">
                  <a:noFill/>
                </a:ln>
                <a:gradFill>
                  <a:gsLst>
                    <a:gs pos="0">
                      <a:srgbClr val="FFFFFF"/>
                    </a:gs>
                    <a:gs pos="100000">
                      <a:srgbClr val="FFFFFF"/>
                    </a:gs>
                  </a:gsLst>
                  <a:lin ang="5400000" scaled="0"/>
                </a:gradFill>
                <a:latin typeface="Segoe UI Light"/>
                <a:cs typeface="Segoe UI" pitchFamily="34" charset="0"/>
              </a:rPr>
              <a:t>.NET &amp; Windows Development</a:t>
            </a:r>
          </a:p>
        </p:txBody>
      </p:sp>
    </p:spTree>
    <p:extLst>
      <p:ext uri="{BB962C8B-B14F-4D97-AF65-F5344CB8AC3E}">
        <p14:creationId xmlns:p14="http://schemas.microsoft.com/office/powerpoint/2010/main" val="370228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7784D7-B99B-C1C2-162B-94010C0D2EDD}"/>
              </a:ext>
            </a:extLst>
          </p:cNvPr>
          <p:cNvSpPr>
            <a:spLocks noGrp="1"/>
          </p:cNvSpPr>
          <p:nvPr>
            <p:ph type="body" sz="quarter" idx="10"/>
          </p:nvPr>
        </p:nvSpPr>
        <p:spPr>
          <a:xfrm>
            <a:off x="269239" y="1734781"/>
            <a:ext cx="11653523" cy="4236238"/>
          </a:xfrm>
        </p:spPr>
        <p:txBody>
          <a:bodyPr/>
          <a:lstStyle/>
          <a:p>
            <a:r>
              <a:rPr lang="en-US" sz="3137" dirty="0"/>
              <a:t>WinUI 3 and Windows App SDK is the new gold standard</a:t>
            </a:r>
          </a:p>
          <a:p>
            <a:endParaRPr lang="en-US" sz="3137" dirty="0"/>
          </a:p>
          <a:p>
            <a:r>
              <a:rPr lang="en-US" sz="3137" dirty="0"/>
              <a:t>WPF or WinForms Can be options for Win App SDK</a:t>
            </a:r>
          </a:p>
          <a:p>
            <a:endParaRPr lang="en-US" sz="3137" dirty="0"/>
          </a:p>
          <a:p>
            <a:r>
              <a:rPr lang="en-US" sz="3137" dirty="0"/>
              <a:t>MAUI is the native cross-platform option (WinUI 3 for Windows)</a:t>
            </a:r>
          </a:p>
          <a:p>
            <a:endParaRPr lang="en-US" sz="3137" dirty="0"/>
          </a:p>
          <a:p>
            <a:r>
              <a:rPr lang="en-US" sz="3137" dirty="0"/>
              <a:t>Non-native options for web developers can be either PWA, </a:t>
            </a:r>
            <a:r>
              <a:rPr lang="en-US" sz="3137" dirty="0" err="1"/>
              <a:t>ReactNative</a:t>
            </a:r>
            <a:r>
              <a:rPr lang="en-US" sz="3137" dirty="0"/>
              <a:t> or the use of WebView 2.0 with something like Blazor</a:t>
            </a:r>
          </a:p>
        </p:txBody>
      </p:sp>
      <p:sp>
        <p:nvSpPr>
          <p:cNvPr id="3" name="Title 2">
            <a:extLst>
              <a:ext uri="{FF2B5EF4-FFF2-40B4-BE49-F238E27FC236}">
                <a16:creationId xmlns:a16="http://schemas.microsoft.com/office/drawing/2014/main" id="{C66CAD13-3C82-F27E-3709-E745F142ACBF}"/>
              </a:ext>
            </a:extLst>
          </p:cNvPr>
          <p:cNvSpPr>
            <a:spLocks noGrp="1"/>
          </p:cNvSpPr>
          <p:nvPr>
            <p:ph type="title"/>
          </p:nvPr>
        </p:nvSpPr>
        <p:spPr/>
        <p:txBody>
          <a:bodyPr/>
          <a:lstStyle/>
          <a:p>
            <a:r>
              <a:rPr lang="en-US" dirty="0"/>
              <a:t>How To Develop Windows Application</a:t>
            </a:r>
          </a:p>
        </p:txBody>
      </p:sp>
    </p:spTree>
    <p:extLst>
      <p:ext uri="{BB962C8B-B14F-4D97-AF65-F5344CB8AC3E}">
        <p14:creationId xmlns:p14="http://schemas.microsoft.com/office/powerpoint/2010/main" val="21143842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B7E419-259E-4654-B0B5-E109638A5774}"/>
              </a:ext>
            </a:extLst>
          </p:cNvPr>
          <p:cNvSpPr>
            <a:spLocks noGrp="1"/>
          </p:cNvSpPr>
          <p:nvPr>
            <p:ph type="body" sz="quarter" idx="13"/>
          </p:nvPr>
        </p:nvSpPr>
        <p:spPr/>
        <p:txBody>
          <a:bodyPr/>
          <a:lstStyle/>
          <a:p>
            <a:r>
              <a:rPr lang="en-US" dirty="0"/>
              <a:t>Demo:</a:t>
            </a:r>
          </a:p>
          <a:p>
            <a:r>
              <a:rPr lang="en-US" dirty="0"/>
              <a:t>WinUI 3</a:t>
            </a:r>
          </a:p>
        </p:txBody>
      </p:sp>
    </p:spTree>
    <p:extLst>
      <p:ext uri="{BB962C8B-B14F-4D97-AF65-F5344CB8AC3E}">
        <p14:creationId xmlns:p14="http://schemas.microsoft.com/office/powerpoint/2010/main" val="1257258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C43712-B995-376E-5192-C2982C46E3CD}"/>
              </a:ext>
            </a:extLst>
          </p:cNvPr>
          <p:cNvSpPr>
            <a:spLocks noGrp="1"/>
          </p:cNvSpPr>
          <p:nvPr>
            <p:ph type="body" sz="quarter" idx="13"/>
          </p:nvPr>
        </p:nvSpPr>
        <p:spPr/>
        <p:txBody>
          <a:bodyPr/>
          <a:lstStyle/>
          <a:p>
            <a:r>
              <a:rPr lang="en-US" dirty="0"/>
              <a:t>Demo:</a:t>
            </a:r>
          </a:p>
          <a:p>
            <a:r>
              <a:rPr lang="en-US" dirty="0"/>
              <a:t>MAUI, WPF and </a:t>
            </a:r>
            <a:r>
              <a:rPr lang="en-US" dirty="0" err="1"/>
              <a:t>WinApp</a:t>
            </a:r>
            <a:r>
              <a:rPr lang="en-US" dirty="0"/>
              <a:t> SDK</a:t>
            </a:r>
          </a:p>
        </p:txBody>
      </p:sp>
    </p:spTree>
    <p:extLst>
      <p:ext uri="{BB962C8B-B14F-4D97-AF65-F5344CB8AC3E}">
        <p14:creationId xmlns:p14="http://schemas.microsoft.com/office/powerpoint/2010/main" val="2935395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title"/>
          </p:nvPr>
        </p:nvSpPr>
        <p:spPr>
          <a:xfrm>
            <a:off x="269239" y="2084363"/>
            <a:ext cx="11653523" cy="1158629"/>
          </a:xfrm>
        </p:spPr>
        <p:txBody>
          <a:bodyPr wrap="square" anchor="t">
            <a:normAutofit/>
          </a:bodyPr>
          <a:lstStyle/>
          <a:p>
            <a:r>
              <a:rPr lang="en-US" dirty="0"/>
              <a:t>.NET Standard</a:t>
            </a:r>
          </a:p>
        </p:txBody>
      </p:sp>
    </p:spTree>
    <p:extLst>
      <p:ext uri="{BB962C8B-B14F-4D97-AF65-F5344CB8AC3E}">
        <p14:creationId xmlns:p14="http://schemas.microsoft.com/office/powerpoint/2010/main" val="14745526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94D9A7E1-90F5-408D-AC78-770D4A7FF9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849" y="342872"/>
            <a:ext cx="10486303" cy="6172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4185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a:t>
            </a:r>
          </a:p>
        </p:txBody>
      </p:sp>
      <p:sp>
        <p:nvSpPr>
          <p:cNvPr id="2" name="Content Placeholder 1"/>
          <p:cNvSpPr>
            <a:spLocks noGrp="1"/>
          </p:cNvSpPr>
          <p:nvPr>
            <p:ph type="body" sz="quarter" idx="10"/>
          </p:nvPr>
        </p:nvSpPr>
        <p:spPr>
          <a:xfrm>
            <a:off x="269239" y="1189177"/>
            <a:ext cx="11653523" cy="1270732"/>
          </a:xfrm>
        </p:spPr>
        <p:txBody>
          <a:bodyPr/>
          <a:lstStyle/>
          <a:p>
            <a:r>
              <a:rPr lang="en-US" dirty="0"/>
              <a:t>Sharing code across platforms has some common challenges</a:t>
            </a:r>
          </a:p>
        </p:txBody>
      </p:sp>
      <p:sp>
        <p:nvSpPr>
          <p:cNvPr id="40" name="TextBox 39"/>
          <p:cNvSpPr txBox="1"/>
          <p:nvPr/>
        </p:nvSpPr>
        <p:spPr>
          <a:xfrm>
            <a:off x="3741936" y="4235638"/>
            <a:ext cx="2326310" cy="829118"/>
          </a:xfrm>
          <a:prstGeom prst="rect">
            <a:avLst/>
          </a:prstGeom>
          <a:noFill/>
        </p:spPr>
        <p:txBody>
          <a:bodyPr wrap="none" rtlCol="0">
            <a:spAutoFit/>
          </a:bodyPr>
          <a:lstStyle/>
          <a:p>
            <a:pPr defTabSz="914367"/>
            <a:r>
              <a:rPr lang="en-US" sz="2400" dirty="0">
                <a:solidFill>
                  <a:srgbClr val="505050"/>
                </a:solidFill>
                <a:latin typeface="Segoe UI"/>
                <a:cs typeface="Segoe UI Light"/>
              </a:rPr>
              <a:t>API surfaces are</a:t>
            </a:r>
          </a:p>
          <a:p>
            <a:pPr defTabSz="914367"/>
            <a:r>
              <a:rPr lang="en-US" sz="2400" dirty="0">
                <a:solidFill>
                  <a:srgbClr val="505050"/>
                </a:solidFill>
                <a:latin typeface="Segoe UI"/>
                <a:cs typeface="Segoe UI Light"/>
              </a:rPr>
              <a:t>not uniform</a:t>
            </a:r>
          </a:p>
        </p:txBody>
      </p:sp>
      <p:pic>
        <p:nvPicPr>
          <p:cNvPr id="27" name="Graphic 12" descr="Add"/>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62376" y="3630340"/>
            <a:ext cx="619113" cy="619113"/>
          </a:xfrm>
          <a:prstGeom prst="rect">
            <a:avLst/>
          </a:prstGeom>
        </p:spPr>
      </p:pic>
      <p:sp>
        <p:nvSpPr>
          <p:cNvPr id="30" name="TextBox 29"/>
          <p:cNvSpPr txBox="1"/>
          <p:nvPr/>
        </p:nvSpPr>
        <p:spPr>
          <a:xfrm>
            <a:off x="7289624" y="4235639"/>
            <a:ext cx="2829942" cy="1198420"/>
          </a:xfrm>
          <a:prstGeom prst="rect">
            <a:avLst/>
          </a:prstGeom>
          <a:noFill/>
        </p:spPr>
        <p:txBody>
          <a:bodyPr wrap="none" rtlCol="0">
            <a:spAutoFit/>
          </a:bodyPr>
          <a:lstStyle/>
          <a:p>
            <a:pPr defTabSz="914367"/>
            <a:r>
              <a:rPr lang="en-US" sz="2400" dirty="0">
                <a:solidFill>
                  <a:srgbClr val="505050"/>
                </a:solidFill>
                <a:latin typeface="Segoe UI"/>
                <a:cs typeface="Segoe UI Light"/>
              </a:rPr>
              <a:t>New platforms may</a:t>
            </a:r>
          </a:p>
          <a:p>
            <a:pPr defTabSz="914367"/>
            <a:r>
              <a:rPr lang="en-US" sz="2400" dirty="0">
                <a:solidFill>
                  <a:srgbClr val="505050"/>
                </a:solidFill>
                <a:latin typeface="Segoe UI"/>
                <a:cs typeface="Segoe UI Light"/>
              </a:rPr>
              <a:t>not have the APIs</a:t>
            </a:r>
          </a:p>
          <a:p>
            <a:pPr defTabSz="914367"/>
            <a:r>
              <a:rPr lang="en-US" sz="2400" dirty="0">
                <a:solidFill>
                  <a:srgbClr val="505050"/>
                </a:solidFill>
                <a:latin typeface="Segoe UI"/>
                <a:cs typeface="Segoe UI Light"/>
              </a:rPr>
              <a:t>your library needs</a:t>
            </a:r>
          </a:p>
        </p:txBody>
      </p:sp>
      <p:pic>
        <p:nvPicPr>
          <p:cNvPr id="22" name="Graphic 36" descr="Single gea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83664" y="3630477"/>
            <a:ext cx="740011" cy="740011"/>
          </a:xfrm>
          <a:prstGeom prst="rect">
            <a:avLst/>
          </a:prstGeom>
        </p:spPr>
      </p:pic>
      <p:pic>
        <p:nvPicPr>
          <p:cNvPr id="32" name="Graphic 36" descr="Single gea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95613" y="3866010"/>
            <a:ext cx="504478" cy="504478"/>
          </a:xfrm>
          <a:prstGeom prst="rect">
            <a:avLst/>
          </a:prstGeom>
        </p:spPr>
      </p:pic>
      <p:pic>
        <p:nvPicPr>
          <p:cNvPr id="33" name="Graphic 36" descr="Single gea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69185" y="3630477"/>
            <a:ext cx="740011" cy="740011"/>
          </a:xfrm>
          <a:prstGeom prst="rect">
            <a:avLst/>
          </a:prstGeom>
        </p:spPr>
      </p:pic>
      <p:pic>
        <p:nvPicPr>
          <p:cNvPr id="41" name="Graphic 36" descr="Single gea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86508" y="3630477"/>
            <a:ext cx="740011" cy="740011"/>
          </a:xfrm>
          <a:prstGeom prst="rect">
            <a:avLst/>
          </a:prstGeom>
        </p:spPr>
      </p:pic>
      <p:pic>
        <p:nvPicPr>
          <p:cNvPr id="42" name="Graphic 36" descr="Single gea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80211" y="3630477"/>
            <a:ext cx="740011" cy="740011"/>
          </a:xfrm>
          <a:prstGeom prst="rect">
            <a:avLst/>
          </a:prstGeom>
        </p:spPr>
      </p:pic>
      <p:pic>
        <p:nvPicPr>
          <p:cNvPr id="43" name="Graphic 36" descr="Single gea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49369" y="3376338"/>
            <a:ext cx="994149" cy="994149"/>
          </a:xfrm>
          <a:prstGeom prst="rect">
            <a:avLst/>
          </a:prstGeom>
        </p:spPr>
      </p:pic>
      <p:pic>
        <p:nvPicPr>
          <p:cNvPr id="44" name="Graphic 36" descr="Single gea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80850" y="3630477"/>
            <a:ext cx="740011" cy="740011"/>
          </a:xfrm>
          <a:prstGeom prst="rect">
            <a:avLst/>
          </a:prstGeom>
        </p:spPr>
      </p:pic>
      <p:pic>
        <p:nvPicPr>
          <p:cNvPr id="24" name="Graphic 36" descr="Single gea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92276" y="3517169"/>
            <a:ext cx="853319" cy="853319"/>
          </a:xfrm>
          <a:prstGeom prst="rect">
            <a:avLst/>
          </a:prstGeom>
        </p:spPr>
      </p:pic>
    </p:spTree>
    <p:custDataLst>
      <p:tags r:id="rId1"/>
    </p:custDataLst>
    <p:extLst>
      <p:ext uri="{BB962C8B-B14F-4D97-AF65-F5344CB8AC3E}">
        <p14:creationId xmlns:p14="http://schemas.microsoft.com/office/powerpoint/2010/main" val="226653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Platforms</a:t>
            </a:r>
          </a:p>
        </p:txBody>
      </p:sp>
      <p:sp>
        <p:nvSpPr>
          <p:cNvPr id="3" name="Content Placeholder 2"/>
          <p:cNvSpPr>
            <a:spLocks noGrp="1"/>
          </p:cNvSpPr>
          <p:nvPr>
            <p:ph type="body" sz="quarter" idx="10"/>
          </p:nvPr>
        </p:nvSpPr>
        <p:spPr>
          <a:xfrm>
            <a:off x="263947" y="1166287"/>
            <a:ext cx="11424439" cy="945002"/>
          </a:xfrm>
        </p:spPr>
        <p:txBody>
          <a:bodyPr/>
          <a:lstStyle/>
          <a:p>
            <a:r>
              <a:rPr lang="en-US" sz="2745" dirty="0"/>
              <a:t>In .NET, a </a:t>
            </a:r>
            <a:r>
              <a:rPr lang="en-US" sz="2745" i="1" dirty="0"/>
              <a:t>platform</a:t>
            </a:r>
            <a:r>
              <a:rPr lang="en-US" sz="2745" dirty="0"/>
              <a:t> is a set of software components capable of building and executing an application on some target operating systems</a:t>
            </a:r>
          </a:p>
        </p:txBody>
      </p:sp>
      <p:grpSp>
        <p:nvGrpSpPr>
          <p:cNvPr id="15" name="Group 14"/>
          <p:cNvGrpSpPr/>
          <p:nvPr/>
        </p:nvGrpSpPr>
        <p:grpSpPr>
          <a:xfrm>
            <a:off x="431378" y="3515291"/>
            <a:ext cx="3657081" cy="1584735"/>
            <a:chOff x="247464" y="3485589"/>
            <a:chExt cx="2743200" cy="1188720"/>
          </a:xfrm>
        </p:grpSpPr>
        <p:sp>
          <p:nvSpPr>
            <p:cNvPr id="16" name="Rectangle 15"/>
            <p:cNvSpPr/>
            <p:nvPr/>
          </p:nvSpPr>
          <p:spPr>
            <a:xfrm>
              <a:off x="247464" y="3485589"/>
              <a:ext cx="2743200" cy="1188720"/>
            </a:xfrm>
            <a:prstGeom prst="rect">
              <a:avLst/>
            </a:prstGeom>
            <a:solidFill>
              <a:srgbClr val="50CAE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nchorCtr="1"/>
            <a:lstStyle/>
            <a:p>
              <a:pPr algn="ctr" defTabSz="914367"/>
              <a:r>
                <a:rPr lang="en-US" sz="2400" b="1" dirty="0">
                  <a:solidFill>
                    <a:srgbClr val="FFFFFF"/>
                  </a:solidFill>
                  <a:latin typeface="Segoe UI"/>
                </a:rPr>
                <a:t>.NET Framework</a:t>
              </a:r>
            </a:p>
            <a:p>
              <a:pPr algn="ctr" defTabSz="914367"/>
              <a:r>
                <a:rPr lang="en-US" sz="1866" b="1" dirty="0">
                  <a:solidFill>
                    <a:srgbClr val="FFFFFF"/>
                  </a:solidFill>
                  <a:latin typeface="Segoe UI"/>
                </a:rPr>
                <a:t>(Desktop/Server/Mobile)</a:t>
              </a:r>
              <a:endParaRPr lang="en-US" sz="2133" b="1" dirty="0">
                <a:solidFill>
                  <a:srgbClr val="FFFFFF"/>
                </a:solidFill>
                <a:latin typeface="Segoe UI"/>
              </a:endParaRPr>
            </a:p>
          </p:txBody>
        </p:sp>
        <p:sp>
          <p:nvSpPr>
            <p:cNvPr id="17" name="Rectangle 16"/>
            <p:cNvSpPr/>
            <p:nvPr/>
          </p:nvSpPr>
          <p:spPr>
            <a:xfrm>
              <a:off x="320889" y="3607089"/>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133" dirty="0">
                  <a:solidFill>
                    <a:srgbClr val="FFFFFF"/>
                  </a:solidFill>
                  <a:latin typeface="Segoe UI"/>
                </a:rPr>
                <a:t>Tools</a:t>
              </a:r>
            </a:p>
          </p:txBody>
        </p:sp>
        <p:sp>
          <p:nvSpPr>
            <p:cNvPr id="18" name="Rectangle 17"/>
            <p:cNvSpPr/>
            <p:nvPr/>
          </p:nvSpPr>
          <p:spPr>
            <a:xfrm>
              <a:off x="1207584" y="3607862"/>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133" dirty="0">
                  <a:solidFill>
                    <a:srgbClr val="FFFFFF"/>
                  </a:solidFill>
                  <a:latin typeface="Segoe UI"/>
                </a:rPr>
                <a:t>Runtime</a:t>
              </a:r>
            </a:p>
          </p:txBody>
        </p:sp>
        <p:sp>
          <p:nvSpPr>
            <p:cNvPr id="19" name="Rectangle 18"/>
            <p:cNvSpPr/>
            <p:nvPr/>
          </p:nvSpPr>
          <p:spPr>
            <a:xfrm>
              <a:off x="2094279" y="3607862"/>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133" dirty="0">
                  <a:solidFill>
                    <a:srgbClr val="FFFFFF"/>
                  </a:solidFill>
                  <a:latin typeface="Segoe UI"/>
                </a:rPr>
                <a:t>Library</a:t>
              </a:r>
            </a:p>
          </p:txBody>
        </p:sp>
      </p:grpSp>
      <p:grpSp>
        <p:nvGrpSpPr>
          <p:cNvPr id="20" name="Group 19"/>
          <p:cNvGrpSpPr/>
          <p:nvPr/>
        </p:nvGrpSpPr>
        <p:grpSpPr>
          <a:xfrm>
            <a:off x="4267460" y="3515291"/>
            <a:ext cx="3657081" cy="1584735"/>
            <a:chOff x="247464" y="3485589"/>
            <a:chExt cx="2743200" cy="1188720"/>
          </a:xfrm>
        </p:grpSpPr>
        <p:sp>
          <p:nvSpPr>
            <p:cNvPr id="28" name="Rectangle 27"/>
            <p:cNvSpPr/>
            <p:nvPr/>
          </p:nvSpPr>
          <p:spPr>
            <a:xfrm>
              <a:off x="247464" y="3485589"/>
              <a:ext cx="2743200" cy="1188720"/>
            </a:xfrm>
            <a:prstGeom prst="rect">
              <a:avLst/>
            </a:prstGeom>
            <a:solidFill>
              <a:srgbClr val="50CAE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nchorCtr="1"/>
            <a:lstStyle/>
            <a:p>
              <a:pPr algn="ctr" defTabSz="914367"/>
              <a:r>
                <a:rPr lang="en-US" sz="2400" b="1" dirty="0">
                  <a:solidFill>
                    <a:srgbClr val="FFFFFF"/>
                  </a:solidFill>
                  <a:latin typeface="Segoe UI"/>
                </a:rPr>
                <a:t>.NET Core</a:t>
              </a:r>
            </a:p>
            <a:p>
              <a:pPr algn="ctr" defTabSz="914367"/>
              <a:r>
                <a:rPr lang="en-US" sz="1866" b="1" dirty="0">
                  <a:solidFill>
                    <a:srgbClr val="FFFFFF"/>
                  </a:solidFill>
                  <a:latin typeface="Segoe UI"/>
                </a:rPr>
                <a:t>(Server/Desktop)</a:t>
              </a:r>
            </a:p>
          </p:txBody>
        </p:sp>
        <p:sp>
          <p:nvSpPr>
            <p:cNvPr id="29" name="Rectangle 28"/>
            <p:cNvSpPr/>
            <p:nvPr/>
          </p:nvSpPr>
          <p:spPr>
            <a:xfrm>
              <a:off x="320889" y="3607089"/>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133" dirty="0">
                  <a:solidFill>
                    <a:srgbClr val="FFFFFF"/>
                  </a:solidFill>
                  <a:latin typeface="Segoe UI"/>
                </a:rPr>
                <a:t>Tools</a:t>
              </a:r>
            </a:p>
          </p:txBody>
        </p:sp>
        <p:sp>
          <p:nvSpPr>
            <p:cNvPr id="30" name="Rectangle 29"/>
            <p:cNvSpPr/>
            <p:nvPr/>
          </p:nvSpPr>
          <p:spPr>
            <a:xfrm>
              <a:off x="1207584" y="3606315"/>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133" dirty="0">
                  <a:solidFill>
                    <a:srgbClr val="FFFFFF"/>
                  </a:solidFill>
                  <a:latin typeface="Segoe UI"/>
                </a:rPr>
                <a:t>Runtime</a:t>
              </a:r>
            </a:p>
          </p:txBody>
        </p:sp>
        <p:sp>
          <p:nvSpPr>
            <p:cNvPr id="31" name="Rectangle 30"/>
            <p:cNvSpPr/>
            <p:nvPr/>
          </p:nvSpPr>
          <p:spPr>
            <a:xfrm>
              <a:off x="2094279" y="3606315"/>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133" dirty="0">
                  <a:solidFill>
                    <a:srgbClr val="FFFFFF"/>
                  </a:solidFill>
                  <a:latin typeface="Segoe UI"/>
                </a:rPr>
                <a:t>Library</a:t>
              </a:r>
            </a:p>
          </p:txBody>
        </p:sp>
      </p:grpSp>
      <p:grpSp>
        <p:nvGrpSpPr>
          <p:cNvPr id="32" name="Group 31"/>
          <p:cNvGrpSpPr/>
          <p:nvPr/>
        </p:nvGrpSpPr>
        <p:grpSpPr>
          <a:xfrm>
            <a:off x="8103707" y="3515291"/>
            <a:ext cx="3657081" cy="1584735"/>
            <a:chOff x="247464" y="3485589"/>
            <a:chExt cx="2743200" cy="1188720"/>
          </a:xfrm>
        </p:grpSpPr>
        <p:sp>
          <p:nvSpPr>
            <p:cNvPr id="33" name="Rectangle 32"/>
            <p:cNvSpPr/>
            <p:nvPr/>
          </p:nvSpPr>
          <p:spPr>
            <a:xfrm>
              <a:off x="247464" y="3485589"/>
              <a:ext cx="2743200" cy="1188720"/>
            </a:xfrm>
            <a:prstGeom prst="rect">
              <a:avLst/>
            </a:prstGeom>
            <a:solidFill>
              <a:srgbClr val="50CAE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nchorCtr="1"/>
            <a:lstStyle/>
            <a:p>
              <a:pPr algn="ctr" defTabSz="914367"/>
              <a:r>
                <a:rPr lang="en-US" sz="2400" b="1" dirty="0">
                  <a:solidFill>
                    <a:srgbClr val="FFFFFF"/>
                  </a:solidFill>
                  <a:latin typeface="Segoe UI"/>
                </a:rPr>
                <a:t>Mono for Xamarin</a:t>
              </a:r>
            </a:p>
            <a:p>
              <a:pPr algn="ctr" defTabSz="914367"/>
              <a:r>
                <a:rPr lang="en-US" sz="1866" b="1" dirty="0">
                  <a:solidFill>
                    <a:srgbClr val="FFFFFF"/>
                  </a:solidFill>
                  <a:latin typeface="Segoe UI"/>
                </a:rPr>
                <a:t>(Mobile/Desktop)</a:t>
              </a:r>
            </a:p>
          </p:txBody>
        </p:sp>
        <p:sp>
          <p:nvSpPr>
            <p:cNvPr id="34" name="Rectangle 33"/>
            <p:cNvSpPr/>
            <p:nvPr/>
          </p:nvSpPr>
          <p:spPr>
            <a:xfrm>
              <a:off x="320889" y="3602499"/>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133" dirty="0">
                  <a:solidFill>
                    <a:srgbClr val="FFFFFF"/>
                  </a:solidFill>
                  <a:latin typeface="Segoe UI"/>
                </a:rPr>
                <a:t>Tools</a:t>
              </a:r>
              <a:endParaRPr lang="en-US" sz="2400" dirty="0">
                <a:solidFill>
                  <a:srgbClr val="FFFFFF"/>
                </a:solidFill>
                <a:latin typeface="Segoe UI"/>
              </a:endParaRPr>
            </a:p>
          </p:txBody>
        </p:sp>
        <p:sp>
          <p:nvSpPr>
            <p:cNvPr id="35" name="Rectangle 34"/>
            <p:cNvSpPr/>
            <p:nvPr/>
          </p:nvSpPr>
          <p:spPr>
            <a:xfrm>
              <a:off x="1207584" y="3606315"/>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133" dirty="0">
                  <a:solidFill>
                    <a:srgbClr val="FFFFFF"/>
                  </a:solidFill>
                  <a:latin typeface="Segoe UI"/>
                </a:rPr>
                <a:t>Runtime</a:t>
              </a:r>
              <a:endParaRPr lang="en-US" sz="2400" dirty="0">
                <a:solidFill>
                  <a:srgbClr val="FFFFFF"/>
                </a:solidFill>
                <a:latin typeface="Segoe UI"/>
              </a:endParaRPr>
            </a:p>
          </p:txBody>
        </p:sp>
        <p:sp>
          <p:nvSpPr>
            <p:cNvPr id="36" name="Rectangle 35"/>
            <p:cNvSpPr/>
            <p:nvPr/>
          </p:nvSpPr>
          <p:spPr>
            <a:xfrm>
              <a:off x="2094279" y="3606315"/>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133" dirty="0">
                  <a:solidFill>
                    <a:srgbClr val="FFFFFF"/>
                  </a:solidFill>
                  <a:latin typeface="Segoe UI"/>
                </a:rPr>
                <a:t>Library</a:t>
              </a:r>
              <a:endParaRPr lang="en-US" sz="2400" dirty="0">
                <a:solidFill>
                  <a:srgbClr val="FFFFFF"/>
                </a:solidFill>
                <a:latin typeface="Segoe UI"/>
              </a:endParaRPr>
            </a:p>
          </p:txBody>
        </p:sp>
      </p:grpSp>
      <p:cxnSp>
        <p:nvCxnSpPr>
          <p:cNvPr id="22" name="Straight Arrow Connector 21"/>
          <p:cNvCxnSpPr>
            <a:cxnSpLocks/>
          </p:cNvCxnSpPr>
          <p:nvPr/>
        </p:nvCxnSpPr>
        <p:spPr>
          <a:xfrm flipV="1">
            <a:off x="2259917" y="5140582"/>
            <a:ext cx="0" cy="365708"/>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cxnSpLocks/>
          </p:cNvCxnSpPr>
          <p:nvPr/>
        </p:nvCxnSpPr>
        <p:spPr>
          <a:xfrm flipV="1">
            <a:off x="6096000" y="5140582"/>
            <a:ext cx="0" cy="365708"/>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cxnSpLocks/>
          </p:cNvCxnSpPr>
          <p:nvPr/>
        </p:nvCxnSpPr>
        <p:spPr>
          <a:xfrm flipV="1">
            <a:off x="9932246" y="5140582"/>
            <a:ext cx="0" cy="365708"/>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07470" y="5425297"/>
            <a:ext cx="11285444" cy="459819"/>
          </a:xfrm>
          <a:prstGeom prst="rect">
            <a:avLst/>
          </a:prstGeom>
          <a:noFill/>
        </p:spPr>
        <p:txBody>
          <a:bodyPr wrap="none" rtlCol="0">
            <a:spAutoFit/>
          </a:bodyPr>
          <a:lstStyle/>
          <a:p>
            <a:pPr defTabSz="914367"/>
            <a:r>
              <a:rPr lang="en-US" sz="2400" dirty="0">
                <a:solidFill>
                  <a:srgbClr val="505050"/>
                </a:solidFill>
                <a:latin typeface="Segoe UI"/>
                <a:cs typeface="Segoe UI Light"/>
              </a:rPr>
              <a:t>The three primary Microsoft platforms let you </a:t>
            </a:r>
            <a:r>
              <a:rPr lang="en-US" sz="2400">
                <a:solidFill>
                  <a:srgbClr val="505050"/>
                </a:solidFill>
                <a:latin typeface="Segoe UI"/>
                <a:cs typeface="Segoe UI Light"/>
              </a:rPr>
              <a:t>run apps </a:t>
            </a:r>
            <a:r>
              <a:rPr lang="en-US" sz="2400" dirty="0">
                <a:solidFill>
                  <a:srgbClr val="505050"/>
                </a:solidFill>
                <a:latin typeface="Segoe UI"/>
                <a:cs typeface="Segoe UI Light"/>
              </a:rPr>
              <a:t>on a wide range </a:t>
            </a:r>
            <a:r>
              <a:rPr lang="en-US" sz="2400">
                <a:solidFill>
                  <a:srgbClr val="505050"/>
                </a:solidFill>
                <a:latin typeface="Segoe UI"/>
                <a:cs typeface="Segoe UI Light"/>
              </a:rPr>
              <a:t>of targets</a:t>
            </a:r>
            <a:endParaRPr lang="en-US" sz="2400" dirty="0">
              <a:solidFill>
                <a:srgbClr val="505050"/>
              </a:solidFill>
              <a:latin typeface="Segoe UI"/>
              <a:cs typeface="Segoe UI Light"/>
            </a:endParaRPr>
          </a:p>
        </p:txBody>
      </p:sp>
    </p:spTree>
    <p:custDataLst>
      <p:tags r:id="rId1"/>
    </p:custDataLst>
    <p:extLst>
      <p:ext uri="{BB962C8B-B14F-4D97-AF65-F5344CB8AC3E}">
        <p14:creationId xmlns:p14="http://schemas.microsoft.com/office/powerpoint/2010/main" val="106584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431378" y="3515291"/>
            <a:ext cx="3657081" cy="1584735"/>
            <a:chOff x="247464" y="3485589"/>
            <a:chExt cx="2743200" cy="1188720"/>
          </a:xfrm>
        </p:grpSpPr>
        <p:sp>
          <p:nvSpPr>
            <p:cNvPr id="24" name="Rectangle 23"/>
            <p:cNvSpPr/>
            <p:nvPr/>
          </p:nvSpPr>
          <p:spPr>
            <a:xfrm>
              <a:off x="247464" y="3485589"/>
              <a:ext cx="2743200" cy="1188720"/>
            </a:xfrm>
            <a:prstGeom prst="rect">
              <a:avLst/>
            </a:prstGeom>
            <a:solidFill>
              <a:srgbClr val="50CAE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nchorCtr="1"/>
            <a:lstStyle/>
            <a:p>
              <a:pPr algn="ctr" defTabSz="914367"/>
              <a:r>
                <a:rPr lang="en-US" sz="2400" b="1" dirty="0">
                  <a:solidFill>
                    <a:srgbClr val="FFFFFF"/>
                  </a:solidFill>
                  <a:latin typeface="Segoe UI"/>
                </a:rPr>
                <a:t>.NET Framework</a:t>
              </a:r>
            </a:p>
          </p:txBody>
        </p:sp>
        <p:sp>
          <p:nvSpPr>
            <p:cNvPr id="25" name="Rectangle 24"/>
            <p:cNvSpPr/>
            <p:nvPr/>
          </p:nvSpPr>
          <p:spPr>
            <a:xfrm>
              <a:off x="320889" y="3744653"/>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133" dirty="0">
                  <a:solidFill>
                    <a:srgbClr val="FFFFFF"/>
                  </a:solidFill>
                  <a:latin typeface="Segoe UI"/>
                </a:rPr>
                <a:t>Tools</a:t>
              </a:r>
            </a:p>
          </p:txBody>
        </p:sp>
        <p:sp>
          <p:nvSpPr>
            <p:cNvPr id="26" name="Rectangle 25"/>
            <p:cNvSpPr/>
            <p:nvPr/>
          </p:nvSpPr>
          <p:spPr>
            <a:xfrm>
              <a:off x="1207584" y="3745426"/>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133" dirty="0">
                  <a:solidFill>
                    <a:srgbClr val="FFFFFF"/>
                  </a:solidFill>
                  <a:latin typeface="Segoe UI"/>
                </a:rPr>
                <a:t>Runtime</a:t>
              </a:r>
            </a:p>
          </p:txBody>
        </p:sp>
        <p:sp>
          <p:nvSpPr>
            <p:cNvPr id="27" name="Rectangle 26"/>
            <p:cNvSpPr/>
            <p:nvPr/>
          </p:nvSpPr>
          <p:spPr>
            <a:xfrm>
              <a:off x="2094279" y="3745426"/>
              <a:ext cx="822960" cy="457200"/>
            </a:xfrm>
            <a:prstGeom prst="rect">
              <a:avLst/>
            </a:prstGeom>
            <a:solidFill>
              <a:srgbClr val="3292B3"/>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133" dirty="0">
                  <a:solidFill>
                    <a:srgbClr val="FFFFFF"/>
                  </a:solidFill>
                  <a:latin typeface="Segoe UI"/>
                </a:rPr>
                <a:t>Library</a:t>
              </a:r>
            </a:p>
          </p:txBody>
        </p:sp>
      </p:grpSp>
      <p:grpSp>
        <p:nvGrpSpPr>
          <p:cNvPr id="42" name="Group 41"/>
          <p:cNvGrpSpPr/>
          <p:nvPr/>
        </p:nvGrpSpPr>
        <p:grpSpPr>
          <a:xfrm>
            <a:off x="4267460" y="3515291"/>
            <a:ext cx="3657081" cy="1584735"/>
            <a:chOff x="247464" y="3485589"/>
            <a:chExt cx="2743200" cy="1188720"/>
          </a:xfrm>
        </p:grpSpPr>
        <p:sp>
          <p:nvSpPr>
            <p:cNvPr id="43" name="Rectangle 42"/>
            <p:cNvSpPr/>
            <p:nvPr/>
          </p:nvSpPr>
          <p:spPr>
            <a:xfrm>
              <a:off x="247464" y="3485589"/>
              <a:ext cx="2743200" cy="1188720"/>
            </a:xfrm>
            <a:prstGeom prst="rect">
              <a:avLst/>
            </a:prstGeom>
            <a:solidFill>
              <a:srgbClr val="50CAE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nchorCtr="1"/>
            <a:lstStyle/>
            <a:p>
              <a:pPr algn="ctr" defTabSz="914367"/>
              <a:r>
                <a:rPr lang="en-US" sz="2400" b="1" dirty="0">
                  <a:solidFill>
                    <a:srgbClr val="FFFFFF"/>
                  </a:solidFill>
                  <a:latin typeface="Segoe UI"/>
                </a:rPr>
                <a:t>.NET Core</a:t>
              </a:r>
            </a:p>
          </p:txBody>
        </p:sp>
        <p:sp>
          <p:nvSpPr>
            <p:cNvPr id="44" name="Rectangle 43"/>
            <p:cNvSpPr/>
            <p:nvPr/>
          </p:nvSpPr>
          <p:spPr>
            <a:xfrm>
              <a:off x="320889" y="3744653"/>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133" dirty="0">
                  <a:solidFill>
                    <a:srgbClr val="FFFFFF"/>
                  </a:solidFill>
                  <a:latin typeface="Segoe UI"/>
                </a:rPr>
                <a:t>Tools</a:t>
              </a:r>
            </a:p>
          </p:txBody>
        </p:sp>
        <p:sp>
          <p:nvSpPr>
            <p:cNvPr id="45" name="Rectangle 44"/>
            <p:cNvSpPr/>
            <p:nvPr/>
          </p:nvSpPr>
          <p:spPr>
            <a:xfrm>
              <a:off x="1207584" y="3743879"/>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133" dirty="0">
                  <a:solidFill>
                    <a:srgbClr val="FFFFFF"/>
                  </a:solidFill>
                  <a:latin typeface="Segoe UI"/>
                </a:rPr>
                <a:t>Runtime</a:t>
              </a:r>
            </a:p>
          </p:txBody>
        </p:sp>
        <p:sp>
          <p:nvSpPr>
            <p:cNvPr id="46" name="Rectangle 45"/>
            <p:cNvSpPr/>
            <p:nvPr/>
          </p:nvSpPr>
          <p:spPr>
            <a:xfrm>
              <a:off x="2094279" y="3743879"/>
              <a:ext cx="822960" cy="457200"/>
            </a:xfrm>
            <a:prstGeom prst="rect">
              <a:avLst/>
            </a:prstGeom>
            <a:solidFill>
              <a:srgbClr val="3292B3"/>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133" dirty="0">
                  <a:solidFill>
                    <a:srgbClr val="FFFFFF"/>
                  </a:solidFill>
                  <a:latin typeface="Segoe UI"/>
                </a:rPr>
                <a:t>Library</a:t>
              </a:r>
            </a:p>
          </p:txBody>
        </p:sp>
      </p:grpSp>
      <p:grpSp>
        <p:nvGrpSpPr>
          <p:cNvPr id="47" name="Group 46"/>
          <p:cNvGrpSpPr/>
          <p:nvPr/>
        </p:nvGrpSpPr>
        <p:grpSpPr>
          <a:xfrm>
            <a:off x="8103707" y="3515291"/>
            <a:ext cx="3657081" cy="1584735"/>
            <a:chOff x="247464" y="3485589"/>
            <a:chExt cx="2743200" cy="1188720"/>
          </a:xfrm>
        </p:grpSpPr>
        <p:sp>
          <p:nvSpPr>
            <p:cNvPr id="48" name="Rectangle 47"/>
            <p:cNvSpPr/>
            <p:nvPr/>
          </p:nvSpPr>
          <p:spPr>
            <a:xfrm>
              <a:off x="247464" y="3485589"/>
              <a:ext cx="2743200" cy="1188720"/>
            </a:xfrm>
            <a:prstGeom prst="rect">
              <a:avLst/>
            </a:prstGeom>
            <a:solidFill>
              <a:srgbClr val="50CAE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nchorCtr="1"/>
            <a:lstStyle/>
            <a:p>
              <a:pPr algn="ctr" defTabSz="914367"/>
              <a:r>
                <a:rPr lang="en-US" sz="2400" b="1" dirty="0">
                  <a:solidFill>
                    <a:srgbClr val="FFFFFF"/>
                  </a:solidFill>
                  <a:latin typeface="Segoe UI"/>
                </a:rPr>
                <a:t>Mono for Xamarin</a:t>
              </a:r>
            </a:p>
          </p:txBody>
        </p:sp>
        <p:sp>
          <p:nvSpPr>
            <p:cNvPr id="49" name="Rectangle 48"/>
            <p:cNvSpPr/>
            <p:nvPr/>
          </p:nvSpPr>
          <p:spPr>
            <a:xfrm>
              <a:off x="320889" y="3740063"/>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133" dirty="0">
                  <a:solidFill>
                    <a:srgbClr val="FFFFFF"/>
                  </a:solidFill>
                  <a:latin typeface="Segoe UI"/>
                </a:rPr>
                <a:t>Tools</a:t>
              </a:r>
              <a:endParaRPr lang="en-US" sz="2400" dirty="0">
                <a:solidFill>
                  <a:srgbClr val="FFFFFF"/>
                </a:solidFill>
                <a:latin typeface="Segoe UI"/>
              </a:endParaRPr>
            </a:p>
          </p:txBody>
        </p:sp>
        <p:sp>
          <p:nvSpPr>
            <p:cNvPr id="50" name="Rectangle 49"/>
            <p:cNvSpPr/>
            <p:nvPr/>
          </p:nvSpPr>
          <p:spPr>
            <a:xfrm>
              <a:off x="1207584" y="3743879"/>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133" dirty="0">
                  <a:solidFill>
                    <a:srgbClr val="FFFFFF"/>
                  </a:solidFill>
                  <a:latin typeface="Segoe UI"/>
                </a:rPr>
                <a:t>Runtime</a:t>
              </a:r>
              <a:endParaRPr lang="en-US" sz="2400" dirty="0">
                <a:solidFill>
                  <a:srgbClr val="FFFFFF"/>
                </a:solidFill>
                <a:latin typeface="Segoe UI"/>
              </a:endParaRPr>
            </a:p>
          </p:txBody>
        </p:sp>
        <p:sp>
          <p:nvSpPr>
            <p:cNvPr id="51" name="Rectangle 50"/>
            <p:cNvSpPr/>
            <p:nvPr/>
          </p:nvSpPr>
          <p:spPr>
            <a:xfrm>
              <a:off x="2094279" y="3743879"/>
              <a:ext cx="822960" cy="457200"/>
            </a:xfrm>
            <a:prstGeom prst="rect">
              <a:avLst/>
            </a:prstGeom>
            <a:solidFill>
              <a:srgbClr val="3292B3"/>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133" dirty="0">
                  <a:solidFill>
                    <a:srgbClr val="FFFFFF"/>
                  </a:solidFill>
                  <a:latin typeface="Segoe UI"/>
                </a:rPr>
                <a:t>Library</a:t>
              </a:r>
              <a:endParaRPr lang="en-US" sz="2400" dirty="0">
                <a:solidFill>
                  <a:srgbClr val="FFFFFF"/>
                </a:solidFill>
                <a:latin typeface="Segoe UI"/>
              </a:endParaRPr>
            </a:p>
          </p:txBody>
        </p:sp>
      </p:grpSp>
      <p:sp>
        <p:nvSpPr>
          <p:cNvPr id="2" name="Title 1"/>
          <p:cNvSpPr>
            <a:spLocks noGrp="1"/>
          </p:cNvSpPr>
          <p:nvPr>
            <p:ph type="title"/>
          </p:nvPr>
        </p:nvSpPr>
        <p:spPr/>
        <p:txBody>
          <a:bodyPr/>
          <a:lstStyle/>
          <a:p>
            <a:r>
              <a:rPr lang="en-US" dirty="0"/>
              <a:t>Library variation</a:t>
            </a:r>
          </a:p>
        </p:txBody>
      </p:sp>
      <p:sp>
        <p:nvSpPr>
          <p:cNvPr id="3" name="Content Placeholder 2"/>
          <p:cNvSpPr>
            <a:spLocks noGrp="1"/>
          </p:cNvSpPr>
          <p:nvPr>
            <p:ph type="body" sz="quarter" idx="10"/>
          </p:nvPr>
        </p:nvSpPr>
        <p:spPr>
          <a:xfrm>
            <a:off x="269239" y="1189177"/>
            <a:ext cx="11653523" cy="1813766"/>
          </a:xfrm>
        </p:spPr>
        <p:txBody>
          <a:bodyPr/>
          <a:lstStyle/>
          <a:p>
            <a:r>
              <a:rPr lang="en-US" dirty="0"/>
              <a:t>The libraries offered by each platform are different </a:t>
            </a:r>
            <a:r>
              <a:rPr lang="mr-IN" dirty="0"/>
              <a:t>–</a:t>
            </a:r>
            <a:r>
              <a:rPr lang="en-US" dirty="0"/>
              <a:t> they do not provide a uniform API surface for you to code against</a:t>
            </a:r>
          </a:p>
        </p:txBody>
      </p:sp>
      <p:sp>
        <p:nvSpPr>
          <p:cNvPr id="38" name="TextBox 37"/>
          <p:cNvSpPr txBox="1"/>
          <p:nvPr/>
        </p:nvSpPr>
        <p:spPr>
          <a:xfrm>
            <a:off x="1564384" y="5334997"/>
            <a:ext cx="10330292" cy="829118"/>
          </a:xfrm>
          <a:prstGeom prst="rect">
            <a:avLst/>
          </a:prstGeom>
          <a:noFill/>
        </p:spPr>
        <p:txBody>
          <a:bodyPr wrap="none" rtlCol="0">
            <a:spAutoFit/>
          </a:bodyPr>
          <a:lstStyle/>
          <a:p>
            <a:pPr defTabSz="914367"/>
            <a:r>
              <a:rPr lang="en-US" sz="2400" dirty="0">
                <a:solidFill>
                  <a:srgbClr val="505050"/>
                </a:solidFill>
                <a:latin typeface="Segoe UI"/>
                <a:cs typeface="Segoe UI Light"/>
              </a:rPr>
              <a:t>This makes it difficult for you to write one library that works on all these</a:t>
            </a:r>
          </a:p>
          <a:p>
            <a:pPr defTabSz="914367"/>
            <a:r>
              <a:rPr lang="en-US" sz="2400" dirty="0">
                <a:solidFill>
                  <a:srgbClr val="505050"/>
                </a:solidFill>
                <a:latin typeface="Segoe UI"/>
                <a:cs typeface="Segoe UI Light"/>
              </a:rPr>
              <a:t>platforms </a:t>
            </a:r>
            <a:r>
              <a:rPr lang="mr-IN" sz="2400" dirty="0">
                <a:solidFill>
                  <a:srgbClr val="505050"/>
                </a:solidFill>
                <a:latin typeface="Segoe UI"/>
                <a:cs typeface="Segoe UI Light"/>
              </a:rPr>
              <a:t>–</a:t>
            </a:r>
            <a:r>
              <a:rPr lang="en-US" sz="2400" dirty="0">
                <a:solidFill>
                  <a:srgbClr val="505050"/>
                </a:solidFill>
                <a:latin typeface="Segoe UI"/>
                <a:cs typeface="Segoe UI Light"/>
              </a:rPr>
              <a:t> what if you need to use an API that's not available everywhere?</a:t>
            </a:r>
          </a:p>
        </p:txBody>
      </p:sp>
      <p:cxnSp>
        <p:nvCxnSpPr>
          <p:cNvPr id="39" name="Straight Arrow Connector 38"/>
          <p:cNvCxnSpPr>
            <a:cxnSpLocks/>
          </p:cNvCxnSpPr>
          <p:nvPr/>
        </p:nvCxnSpPr>
        <p:spPr>
          <a:xfrm flipV="1">
            <a:off x="3663718" y="4513284"/>
            <a:ext cx="0" cy="731417"/>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cxnSpLocks/>
          </p:cNvCxnSpPr>
          <p:nvPr/>
        </p:nvCxnSpPr>
        <p:spPr>
          <a:xfrm flipV="1">
            <a:off x="7502869" y="4513284"/>
            <a:ext cx="0" cy="731417"/>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cxnSpLocks/>
          </p:cNvCxnSpPr>
          <p:nvPr/>
        </p:nvCxnSpPr>
        <p:spPr>
          <a:xfrm flipV="1">
            <a:off x="11342011" y="4513284"/>
            <a:ext cx="0" cy="731417"/>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721813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431378" y="3515291"/>
            <a:ext cx="3657081" cy="1584735"/>
            <a:chOff x="247464" y="3485589"/>
            <a:chExt cx="2743200" cy="1188720"/>
          </a:xfrm>
        </p:grpSpPr>
        <p:sp>
          <p:nvSpPr>
            <p:cNvPr id="46" name="Rectangle 45"/>
            <p:cNvSpPr/>
            <p:nvPr/>
          </p:nvSpPr>
          <p:spPr>
            <a:xfrm>
              <a:off x="247464" y="3485589"/>
              <a:ext cx="2743200" cy="1188720"/>
            </a:xfrm>
            <a:prstGeom prst="rect">
              <a:avLst/>
            </a:prstGeom>
            <a:solidFill>
              <a:srgbClr val="50CAE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nchorCtr="1"/>
            <a:lstStyle/>
            <a:p>
              <a:pPr algn="ctr" defTabSz="914367"/>
              <a:r>
                <a:rPr lang="en-US" sz="2400" b="1" dirty="0">
                  <a:solidFill>
                    <a:srgbClr val="FFFFFF"/>
                  </a:solidFill>
                  <a:latin typeface="Segoe UI"/>
                </a:rPr>
                <a:t>.NET Framework</a:t>
              </a:r>
            </a:p>
          </p:txBody>
        </p:sp>
        <p:sp>
          <p:nvSpPr>
            <p:cNvPr id="47" name="Rectangle 46"/>
            <p:cNvSpPr/>
            <p:nvPr/>
          </p:nvSpPr>
          <p:spPr>
            <a:xfrm>
              <a:off x="320889" y="3744653"/>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133" dirty="0">
                  <a:solidFill>
                    <a:srgbClr val="FFFFFF"/>
                  </a:solidFill>
                  <a:latin typeface="Segoe UI"/>
                </a:rPr>
                <a:t>Tools</a:t>
              </a:r>
            </a:p>
          </p:txBody>
        </p:sp>
        <p:sp>
          <p:nvSpPr>
            <p:cNvPr id="48" name="Rectangle 47"/>
            <p:cNvSpPr/>
            <p:nvPr/>
          </p:nvSpPr>
          <p:spPr>
            <a:xfrm>
              <a:off x="1207584" y="3745426"/>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133" dirty="0">
                  <a:solidFill>
                    <a:srgbClr val="FFFFFF"/>
                  </a:solidFill>
                  <a:latin typeface="Segoe UI"/>
                </a:rPr>
                <a:t>Runtime</a:t>
              </a:r>
            </a:p>
          </p:txBody>
        </p:sp>
      </p:grpSp>
      <p:grpSp>
        <p:nvGrpSpPr>
          <p:cNvPr id="50" name="Group 49"/>
          <p:cNvGrpSpPr/>
          <p:nvPr/>
        </p:nvGrpSpPr>
        <p:grpSpPr>
          <a:xfrm>
            <a:off x="4267460" y="3515291"/>
            <a:ext cx="3657081" cy="1584735"/>
            <a:chOff x="247464" y="3485589"/>
            <a:chExt cx="2743200" cy="1188720"/>
          </a:xfrm>
        </p:grpSpPr>
        <p:sp>
          <p:nvSpPr>
            <p:cNvPr id="51" name="Rectangle 50"/>
            <p:cNvSpPr/>
            <p:nvPr/>
          </p:nvSpPr>
          <p:spPr>
            <a:xfrm>
              <a:off x="247464" y="3485589"/>
              <a:ext cx="2743200" cy="1188720"/>
            </a:xfrm>
            <a:prstGeom prst="rect">
              <a:avLst/>
            </a:prstGeom>
            <a:solidFill>
              <a:srgbClr val="50CAE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nchorCtr="1"/>
            <a:lstStyle/>
            <a:p>
              <a:pPr algn="ctr" defTabSz="914367"/>
              <a:r>
                <a:rPr lang="en-US" sz="2400" b="1" dirty="0">
                  <a:solidFill>
                    <a:srgbClr val="FFFFFF"/>
                  </a:solidFill>
                  <a:latin typeface="Segoe UI"/>
                </a:rPr>
                <a:t>.NET Core</a:t>
              </a:r>
            </a:p>
          </p:txBody>
        </p:sp>
        <p:sp>
          <p:nvSpPr>
            <p:cNvPr id="52" name="Rectangle 51"/>
            <p:cNvSpPr/>
            <p:nvPr/>
          </p:nvSpPr>
          <p:spPr>
            <a:xfrm>
              <a:off x="320889" y="3744653"/>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133" dirty="0">
                  <a:solidFill>
                    <a:srgbClr val="FFFFFF"/>
                  </a:solidFill>
                  <a:latin typeface="Segoe UI"/>
                </a:rPr>
                <a:t>Tools</a:t>
              </a:r>
            </a:p>
          </p:txBody>
        </p:sp>
        <p:sp>
          <p:nvSpPr>
            <p:cNvPr id="53" name="Rectangle 52"/>
            <p:cNvSpPr/>
            <p:nvPr/>
          </p:nvSpPr>
          <p:spPr>
            <a:xfrm>
              <a:off x="1207584" y="3743879"/>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133" dirty="0">
                  <a:solidFill>
                    <a:srgbClr val="FFFFFF"/>
                  </a:solidFill>
                  <a:latin typeface="Segoe UI"/>
                </a:rPr>
                <a:t>Runtime</a:t>
              </a:r>
            </a:p>
          </p:txBody>
        </p:sp>
      </p:grpSp>
      <p:grpSp>
        <p:nvGrpSpPr>
          <p:cNvPr id="55" name="Group 54"/>
          <p:cNvGrpSpPr/>
          <p:nvPr/>
        </p:nvGrpSpPr>
        <p:grpSpPr>
          <a:xfrm>
            <a:off x="8103707" y="3515291"/>
            <a:ext cx="3657081" cy="1584735"/>
            <a:chOff x="247464" y="3485589"/>
            <a:chExt cx="2743200" cy="1188720"/>
          </a:xfrm>
        </p:grpSpPr>
        <p:sp>
          <p:nvSpPr>
            <p:cNvPr id="56" name="Rectangle 55"/>
            <p:cNvSpPr/>
            <p:nvPr/>
          </p:nvSpPr>
          <p:spPr>
            <a:xfrm>
              <a:off x="247464" y="3485589"/>
              <a:ext cx="2743200" cy="1188720"/>
            </a:xfrm>
            <a:prstGeom prst="rect">
              <a:avLst/>
            </a:prstGeom>
            <a:solidFill>
              <a:srgbClr val="50CAE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nchorCtr="1"/>
            <a:lstStyle/>
            <a:p>
              <a:pPr algn="ctr" defTabSz="914367"/>
              <a:r>
                <a:rPr lang="en-US" sz="2400" b="1" dirty="0">
                  <a:solidFill>
                    <a:srgbClr val="FFFFFF"/>
                  </a:solidFill>
                  <a:latin typeface="Segoe UI"/>
                </a:rPr>
                <a:t>Mono for Xamarin</a:t>
              </a:r>
            </a:p>
          </p:txBody>
        </p:sp>
        <p:sp>
          <p:nvSpPr>
            <p:cNvPr id="57" name="Rectangle 56"/>
            <p:cNvSpPr/>
            <p:nvPr/>
          </p:nvSpPr>
          <p:spPr>
            <a:xfrm>
              <a:off x="320889" y="3740063"/>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133" dirty="0">
                  <a:solidFill>
                    <a:srgbClr val="FFFFFF"/>
                  </a:solidFill>
                  <a:latin typeface="Segoe UI"/>
                </a:rPr>
                <a:t>Tools</a:t>
              </a:r>
              <a:endParaRPr lang="en-US" sz="2400" dirty="0">
                <a:solidFill>
                  <a:srgbClr val="FFFFFF"/>
                </a:solidFill>
                <a:latin typeface="Segoe UI"/>
              </a:endParaRPr>
            </a:p>
          </p:txBody>
        </p:sp>
        <p:sp>
          <p:nvSpPr>
            <p:cNvPr id="59" name="Rectangle 58"/>
            <p:cNvSpPr/>
            <p:nvPr/>
          </p:nvSpPr>
          <p:spPr>
            <a:xfrm>
              <a:off x="1207584" y="3743879"/>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133" dirty="0">
                  <a:solidFill>
                    <a:srgbClr val="FFFFFF"/>
                  </a:solidFill>
                  <a:latin typeface="Segoe UI"/>
                </a:rPr>
                <a:t>Runtime</a:t>
              </a:r>
              <a:endParaRPr lang="en-US" sz="2400" dirty="0">
                <a:solidFill>
                  <a:srgbClr val="FFFFFF"/>
                </a:solidFill>
                <a:latin typeface="Segoe UI"/>
              </a:endParaRPr>
            </a:p>
          </p:txBody>
        </p:sp>
      </p:grpSp>
      <p:sp>
        <p:nvSpPr>
          <p:cNvPr id="58" name="Rectangle 57"/>
          <p:cNvSpPr/>
          <p:nvPr/>
        </p:nvSpPr>
        <p:spPr>
          <a:xfrm>
            <a:off x="2890391" y="3854541"/>
            <a:ext cx="1097124" cy="609514"/>
          </a:xfrm>
          <a:prstGeom prst="rect">
            <a:avLst/>
          </a:prstGeom>
          <a:solidFill>
            <a:srgbClr val="BC3D2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nchorCtr="1"/>
          <a:lstStyle/>
          <a:p>
            <a:pPr algn="ctr" defTabSz="914367"/>
            <a:r>
              <a:rPr lang="en-US" sz="1600" b="1">
                <a:solidFill>
                  <a:srgbClr val="FFFFFF"/>
                </a:solidFill>
                <a:latin typeface="Segoe UI"/>
              </a:rPr>
              <a:t>.NET</a:t>
            </a:r>
          </a:p>
          <a:p>
            <a:pPr algn="ctr" defTabSz="914367"/>
            <a:r>
              <a:rPr lang="en-US" sz="1600" b="1" dirty="0">
                <a:solidFill>
                  <a:srgbClr val="FFFFFF"/>
                </a:solidFill>
                <a:latin typeface="Segoe UI"/>
              </a:rPr>
              <a:t>Standard</a:t>
            </a:r>
          </a:p>
        </p:txBody>
      </p:sp>
      <p:sp>
        <p:nvSpPr>
          <p:cNvPr id="2" name="Title 1"/>
          <p:cNvSpPr>
            <a:spLocks noGrp="1"/>
          </p:cNvSpPr>
          <p:nvPr>
            <p:ph type="title"/>
          </p:nvPr>
        </p:nvSpPr>
        <p:spPr/>
        <p:txBody>
          <a:bodyPr/>
          <a:lstStyle/>
          <a:p>
            <a:r>
              <a:rPr lang="en-US" dirty="0"/>
              <a:t>What is .NET Standard?</a:t>
            </a:r>
          </a:p>
        </p:txBody>
      </p:sp>
      <p:sp>
        <p:nvSpPr>
          <p:cNvPr id="3" name="Content Placeholder 2"/>
          <p:cNvSpPr>
            <a:spLocks noGrp="1"/>
          </p:cNvSpPr>
          <p:nvPr>
            <p:ph type="body" sz="quarter" idx="10"/>
          </p:nvPr>
        </p:nvSpPr>
        <p:spPr>
          <a:xfrm>
            <a:off x="269239" y="1189177"/>
            <a:ext cx="11653523" cy="1270732"/>
          </a:xfrm>
        </p:spPr>
        <p:txBody>
          <a:bodyPr/>
          <a:lstStyle/>
          <a:p>
            <a:r>
              <a:rPr lang="en-US" i="1" dirty="0"/>
              <a:t>.NET Standard</a:t>
            </a:r>
            <a:r>
              <a:rPr lang="en-US" dirty="0"/>
              <a:t> is a library specification that provides the same APIs across all .NET platforms</a:t>
            </a:r>
          </a:p>
        </p:txBody>
      </p:sp>
      <p:sp>
        <p:nvSpPr>
          <p:cNvPr id="27" name="TextBox 26"/>
          <p:cNvSpPr txBox="1"/>
          <p:nvPr/>
        </p:nvSpPr>
        <p:spPr>
          <a:xfrm>
            <a:off x="2277465" y="5419299"/>
            <a:ext cx="9483322" cy="814661"/>
          </a:xfrm>
          <a:prstGeom prst="rect">
            <a:avLst/>
          </a:prstGeom>
          <a:noFill/>
        </p:spPr>
        <p:txBody>
          <a:bodyPr wrap="none" rtlCol="0">
            <a:spAutoFit/>
          </a:bodyPr>
          <a:lstStyle/>
          <a:p>
            <a:pPr defTabSz="914367"/>
            <a:r>
              <a:rPr lang="en-US" sz="2353" dirty="0">
                <a:solidFill>
                  <a:srgbClr val="505050"/>
                </a:solidFill>
                <a:latin typeface="Segoe UI"/>
                <a:cs typeface="Segoe UI Light"/>
              </a:rPr>
              <a:t>This makes it easier to build a library that works on all these platforms</a:t>
            </a:r>
          </a:p>
          <a:p>
            <a:pPr defTabSz="914367"/>
            <a:r>
              <a:rPr lang="en-US" sz="2353" dirty="0">
                <a:solidFill>
                  <a:srgbClr val="505050"/>
                </a:solidFill>
                <a:latin typeface="Segoe UI"/>
                <a:cs typeface="Segoe UI Light"/>
              </a:rPr>
              <a:t>since the available APIs are standardized</a:t>
            </a:r>
          </a:p>
        </p:txBody>
      </p:sp>
      <p:cxnSp>
        <p:nvCxnSpPr>
          <p:cNvPr id="28" name="Straight Arrow Connector 27"/>
          <p:cNvCxnSpPr>
            <a:cxnSpLocks/>
          </p:cNvCxnSpPr>
          <p:nvPr/>
        </p:nvCxnSpPr>
        <p:spPr>
          <a:xfrm flipV="1">
            <a:off x="3647537" y="4508195"/>
            <a:ext cx="0" cy="853319"/>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cxnSpLocks/>
          </p:cNvCxnSpPr>
          <p:nvPr/>
        </p:nvCxnSpPr>
        <p:spPr>
          <a:xfrm flipV="1">
            <a:off x="7486688" y="4508195"/>
            <a:ext cx="0" cy="853319"/>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cxnSpLocks/>
          </p:cNvCxnSpPr>
          <p:nvPr/>
        </p:nvCxnSpPr>
        <p:spPr>
          <a:xfrm flipV="1">
            <a:off x="11325829" y="4508195"/>
            <a:ext cx="0" cy="853319"/>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61" name="Rectangle 60"/>
          <p:cNvSpPr/>
          <p:nvPr/>
        </p:nvSpPr>
        <p:spPr>
          <a:xfrm>
            <a:off x="6727345" y="3854541"/>
            <a:ext cx="1097124" cy="609514"/>
          </a:xfrm>
          <a:prstGeom prst="rect">
            <a:avLst/>
          </a:prstGeom>
          <a:solidFill>
            <a:srgbClr val="BC3D2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defTabSz="914367"/>
            <a:r>
              <a:rPr lang="en-US" sz="1600" b="1">
                <a:solidFill>
                  <a:srgbClr val="FFFFFF"/>
                </a:solidFill>
                <a:latin typeface="Segoe UI"/>
              </a:rPr>
              <a:t>.NET</a:t>
            </a:r>
          </a:p>
          <a:p>
            <a:pPr algn="ctr" defTabSz="914367"/>
            <a:r>
              <a:rPr lang="en-US" sz="1600" b="1" dirty="0">
                <a:solidFill>
                  <a:srgbClr val="FFFFFF"/>
                </a:solidFill>
                <a:latin typeface="Segoe UI"/>
              </a:rPr>
              <a:t>Standard</a:t>
            </a:r>
          </a:p>
        </p:txBody>
      </p:sp>
      <p:sp>
        <p:nvSpPr>
          <p:cNvPr id="62" name="Rectangle 61"/>
          <p:cNvSpPr/>
          <p:nvPr/>
        </p:nvSpPr>
        <p:spPr>
          <a:xfrm>
            <a:off x="10565777" y="3854541"/>
            <a:ext cx="1097124" cy="609514"/>
          </a:xfrm>
          <a:prstGeom prst="rect">
            <a:avLst/>
          </a:prstGeom>
          <a:solidFill>
            <a:srgbClr val="BC3D2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defTabSz="914367"/>
            <a:r>
              <a:rPr lang="en-US" sz="1600" b="1" dirty="0">
                <a:solidFill>
                  <a:srgbClr val="FFFFFF"/>
                </a:solidFill>
                <a:latin typeface="Segoe UI"/>
              </a:rPr>
              <a:t>.NET</a:t>
            </a:r>
          </a:p>
          <a:p>
            <a:pPr algn="ctr" defTabSz="914367"/>
            <a:r>
              <a:rPr lang="en-US" sz="1600" b="1" dirty="0">
                <a:solidFill>
                  <a:srgbClr val="FFFFFF"/>
                </a:solidFill>
                <a:latin typeface="Segoe UI"/>
              </a:rPr>
              <a:t>Standard</a:t>
            </a:r>
          </a:p>
        </p:txBody>
      </p:sp>
      <p:sp>
        <p:nvSpPr>
          <p:cNvPr id="4" name="TextBox 3"/>
          <p:cNvSpPr txBox="1"/>
          <p:nvPr/>
        </p:nvSpPr>
        <p:spPr>
          <a:xfrm>
            <a:off x="4052166" y="-932197"/>
            <a:ext cx="184731" cy="461665"/>
          </a:xfrm>
          <a:prstGeom prst="rect">
            <a:avLst/>
          </a:prstGeom>
          <a:noFill/>
        </p:spPr>
        <p:txBody>
          <a:bodyPr wrap="none" rtlCol="0">
            <a:spAutoFit/>
          </a:bodyPr>
          <a:lstStyle/>
          <a:p>
            <a:pPr algn="ctr" defTabSz="914367"/>
            <a:endParaRPr lang="en-US" sz="2400" dirty="0">
              <a:solidFill>
                <a:srgbClr val="505050"/>
              </a:solidFill>
              <a:latin typeface="Segoe UI Light"/>
              <a:cs typeface="Segoe UI Light"/>
            </a:endParaRPr>
          </a:p>
        </p:txBody>
      </p:sp>
    </p:spTree>
    <p:custDataLst>
      <p:tags r:id="rId1"/>
    </p:custDataLst>
    <p:extLst>
      <p:ext uri="{BB962C8B-B14F-4D97-AF65-F5344CB8AC3E}">
        <p14:creationId xmlns:p14="http://schemas.microsoft.com/office/powerpoint/2010/main" val="76484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 Standard versions</a:t>
            </a:r>
          </a:p>
        </p:txBody>
      </p:sp>
      <p:sp>
        <p:nvSpPr>
          <p:cNvPr id="2" name="Content Placeholder 1"/>
          <p:cNvSpPr>
            <a:spLocks noGrp="1"/>
          </p:cNvSpPr>
          <p:nvPr>
            <p:ph type="body" sz="quarter" idx="10"/>
          </p:nvPr>
        </p:nvSpPr>
        <p:spPr>
          <a:xfrm>
            <a:off x="263947" y="1166287"/>
            <a:ext cx="11424439" cy="945002"/>
          </a:xfrm>
        </p:spPr>
        <p:txBody>
          <a:bodyPr/>
          <a:lstStyle/>
          <a:p>
            <a:r>
              <a:rPr lang="en-US" sz="2745" dirty="0"/>
              <a:t>.NET Standard is under active development and has many versions – each new version increases the number of available APIs</a:t>
            </a:r>
          </a:p>
        </p:txBody>
      </p:sp>
      <p:graphicFrame>
        <p:nvGraphicFramePr>
          <p:cNvPr id="4" name="Diagram 3"/>
          <p:cNvGraphicFramePr/>
          <p:nvPr/>
        </p:nvGraphicFramePr>
        <p:xfrm>
          <a:off x="3832093" y="2645678"/>
          <a:ext cx="4597822" cy="40235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p:cNvSpPr txBox="1"/>
          <p:nvPr/>
        </p:nvSpPr>
        <p:spPr>
          <a:xfrm>
            <a:off x="1395253" y="3482236"/>
            <a:ext cx="2488865" cy="1567720"/>
          </a:xfrm>
          <a:prstGeom prst="rect">
            <a:avLst/>
          </a:prstGeom>
          <a:noFill/>
        </p:spPr>
        <p:txBody>
          <a:bodyPr wrap="none" rtlCol="0">
            <a:spAutoFit/>
          </a:bodyPr>
          <a:lstStyle/>
          <a:p>
            <a:pPr defTabSz="914367"/>
            <a:r>
              <a:rPr lang="en-US" sz="2400" dirty="0">
                <a:solidFill>
                  <a:srgbClr val="505050"/>
                </a:solidFill>
                <a:latin typeface="Segoe UI"/>
                <a:cs typeface="Segoe UI Light"/>
              </a:rPr>
              <a:t>New versions are</a:t>
            </a:r>
          </a:p>
          <a:p>
            <a:pPr defTabSz="914367"/>
            <a:r>
              <a:rPr lang="en-US" sz="2400" dirty="0">
                <a:solidFill>
                  <a:srgbClr val="505050"/>
                </a:solidFill>
                <a:latin typeface="Segoe UI"/>
                <a:cs typeface="Segoe UI Light"/>
              </a:rPr>
              <a:t>supersets, they</a:t>
            </a:r>
          </a:p>
          <a:p>
            <a:pPr defTabSz="914367"/>
            <a:r>
              <a:rPr lang="en-US" sz="2400" dirty="0">
                <a:solidFill>
                  <a:srgbClr val="505050"/>
                </a:solidFill>
                <a:latin typeface="Segoe UI"/>
                <a:cs typeface="Segoe UI Light"/>
              </a:rPr>
              <a:t>do not remove</a:t>
            </a:r>
          </a:p>
          <a:p>
            <a:pPr defTabSz="914367"/>
            <a:r>
              <a:rPr lang="en-US" sz="2400" dirty="0">
                <a:solidFill>
                  <a:srgbClr val="505050"/>
                </a:solidFill>
                <a:latin typeface="Segoe UI"/>
                <a:cs typeface="Segoe UI Light"/>
              </a:rPr>
              <a:t>any existing APIs</a:t>
            </a:r>
          </a:p>
        </p:txBody>
      </p:sp>
      <p:cxnSp>
        <p:nvCxnSpPr>
          <p:cNvPr id="10" name="Straight Arrow Connector 9"/>
          <p:cNvCxnSpPr>
            <a:cxnSpLocks/>
          </p:cNvCxnSpPr>
          <p:nvPr/>
        </p:nvCxnSpPr>
        <p:spPr>
          <a:xfrm>
            <a:off x="3750914" y="4290523"/>
            <a:ext cx="397093" cy="0"/>
          </a:xfrm>
          <a:prstGeom prst="straightConnector1">
            <a:avLst/>
          </a:prstGeom>
          <a:ln w="28575" cmpd="sng">
            <a:solidFill>
              <a:schemeClr val="accent4"/>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cxnSpLocks/>
          </p:cNvCxnSpPr>
          <p:nvPr/>
        </p:nvCxnSpPr>
        <p:spPr>
          <a:xfrm>
            <a:off x="4148007" y="4282342"/>
            <a:ext cx="700031" cy="0"/>
          </a:xfrm>
          <a:prstGeom prst="straightConnector1">
            <a:avLst/>
          </a:prstGeom>
          <a:ln w="28575" cmpd="sng">
            <a:solidFill>
              <a:schemeClr val="accent4">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16690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148AE-22F2-430C-AC4D-A467BDA1C3C4}"/>
              </a:ext>
            </a:extLst>
          </p:cNvPr>
          <p:cNvSpPr txBox="1"/>
          <p:nvPr/>
        </p:nvSpPr>
        <p:spPr>
          <a:xfrm>
            <a:off x="2720138" y="1009471"/>
            <a:ext cx="7618919" cy="3670997"/>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3896" dirty="0">
                <a:solidFill>
                  <a:srgbClr val="FFFFFF"/>
                </a:solidFill>
                <a:latin typeface="Segoe UI" panose="020B0502040204020203" pitchFamily="34" charset="0"/>
                <a:cs typeface="Segoe UI" panose="020B0502040204020203" pitchFamily="34" charset="0"/>
              </a:rPr>
              <a:t>.NET</a:t>
            </a:r>
          </a:p>
        </p:txBody>
      </p:sp>
      <p:sp>
        <p:nvSpPr>
          <p:cNvPr id="3" name="TextBox 2">
            <a:extLst>
              <a:ext uri="{FF2B5EF4-FFF2-40B4-BE49-F238E27FC236}">
                <a16:creationId xmlns:a16="http://schemas.microsoft.com/office/drawing/2014/main" id="{07F5F5E3-DBC3-4B69-B8F5-2B96349A8D33}"/>
              </a:ext>
            </a:extLst>
          </p:cNvPr>
          <p:cNvSpPr txBox="1"/>
          <p:nvPr/>
        </p:nvSpPr>
        <p:spPr>
          <a:xfrm>
            <a:off x="2019879" y="4188288"/>
            <a:ext cx="8152244" cy="1942096"/>
          </a:xfrm>
          <a:prstGeom prst="rect">
            <a:avLst/>
          </a:prstGeom>
          <a:noFill/>
        </p:spPr>
        <p:txBody>
          <a:bodyPr wrap="square" lIns="182854" tIns="146284" rIns="182854" bIns="146284" rtlCol="0">
            <a:spAutoFit/>
          </a:bodyPr>
          <a:lstStyle/>
          <a:p>
            <a:pPr algn="ctr" defTabSz="914367">
              <a:lnSpc>
                <a:spcPct val="90000"/>
              </a:lnSpc>
              <a:spcAft>
                <a:spcPts val="600"/>
              </a:spcAft>
            </a:pPr>
            <a:r>
              <a:rPr lang="en-US" sz="2400" i="1" dirty="0">
                <a:solidFill>
                  <a:srgbClr val="FFFFFF"/>
                </a:solidFill>
                <a:latin typeface="Segoe UI"/>
              </a:rPr>
              <a:t>.NET is a free, cross-platform, open-source developer platform for building many different types of applications.</a:t>
            </a:r>
          </a:p>
          <a:p>
            <a:pPr algn="ctr" defTabSz="914367">
              <a:lnSpc>
                <a:spcPct val="90000"/>
              </a:lnSpc>
              <a:spcAft>
                <a:spcPts val="600"/>
              </a:spcAft>
            </a:pPr>
            <a:endParaRPr lang="en-US" sz="2400" i="1" dirty="0">
              <a:solidFill>
                <a:srgbClr val="FFFFFF"/>
              </a:solidFill>
              <a:latin typeface="Segoe UI"/>
            </a:endParaRPr>
          </a:p>
          <a:p>
            <a:pPr algn="ctr" defTabSz="914367">
              <a:lnSpc>
                <a:spcPct val="90000"/>
              </a:lnSpc>
              <a:spcAft>
                <a:spcPts val="600"/>
              </a:spcAft>
            </a:pPr>
            <a:r>
              <a:rPr lang="en-US" sz="3600" dirty="0">
                <a:solidFill>
                  <a:srgbClr val="FFFFFF"/>
                </a:solidFill>
                <a:latin typeface="Segoe UI"/>
                <a:hlinkClick r:id="rId3"/>
              </a:rPr>
              <a:t>www.dot.net</a:t>
            </a:r>
            <a:r>
              <a:rPr lang="en-US" sz="3600" dirty="0">
                <a:solidFill>
                  <a:srgbClr val="FFFFFF"/>
                </a:solidFill>
                <a:latin typeface="Segoe UI"/>
              </a:rPr>
              <a:t>  </a:t>
            </a:r>
          </a:p>
        </p:txBody>
      </p:sp>
    </p:spTree>
    <p:extLst>
      <p:ext uri="{BB962C8B-B14F-4D97-AF65-F5344CB8AC3E}">
        <p14:creationId xmlns:p14="http://schemas.microsoft.com/office/powerpoint/2010/main" val="41975623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Available APIs</a:t>
            </a:r>
          </a:p>
        </p:txBody>
      </p:sp>
      <p:sp>
        <p:nvSpPr>
          <p:cNvPr id="2" name="Content Placeholder 1"/>
          <p:cNvSpPr>
            <a:spLocks noGrp="1"/>
          </p:cNvSpPr>
          <p:nvPr>
            <p:ph type="body" sz="quarter" idx="10"/>
          </p:nvPr>
        </p:nvSpPr>
        <p:spPr>
          <a:xfrm>
            <a:off x="269239" y="1189495"/>
            <a:ext cx="11653523" cy="1050007"/>
          </a:xfrm>
        </p:spPr>
        <p:txBody>
          <a:bodyPr/>
          <a:lstStyle/>
          <a:p>
            <a:r>
              <a:rPr lang="en-US" sz="3137" dirty="0"/>
              <a:t>The .NET team at Microsoft decides which APIs to add to each .NET Standard release (this includes a public feedback process)</a:t>
            </a:r>
          </a:p>
        </p:txBody>
      </p:sp>
      <p:graphicFrame>
        <p:nvGraphicFramePr>
          <p:cNvPr id="68" name="Table 67"/>
          <p:cNvGraphicFramePr>
            <a:graphicFrameLocks noGrp="1"/>
          </p:cNvGraphicFramePr>
          <p:nvPr/>
        </p:nvGraphicFramePr>
        <p:xfrm>
          <a:off x="1829899" y="2370113"/>
          <a:ext cx="8532203" cy="4114215"/>
        </p:xfrm>
        <a:graphic>
          <a:graphicData uri="http://schemas.openxmlformats.org/drawingml/2006/table">
            <a:tbl>
              <a:tblPr firstRow="1" bandRow="1">
                <a:effectLst/>
                <a:tableStyleId>{6E25E649-3F16-4E02-A733-19D2CDBF48F0}</a:tableStyleId>
              </a:tblPr>
              <a:tblGrid>
                <a:gridCol w="1412040">
                  <a:extLst>
                    <a:ext uri="{9D8B030D-6E8A-4147-A177-3AD203B41FA5}">
                      <a16:colId xmlns:a16="http://schemas.microsoft.com/office/drawing/2014/main" val="20000"/>
                    </a:ext>
                  </a:extLst>
                </a:gridCol>
                <a:gridCol w="5708123">
                  <a:extLst>
                    <a:ext uri="{9D8B030D-6E8A-4147-A177-3AD203B41FA5}">
                      <a16:colId xmlns:a16="http://schemas.microsoft.com/office/drawing/2014/main" val="3086619114"/>
                    </a:ext>
                  </a:extLst>
                </a:gridCol>
                <a:gridCol w="1412040">
                  <a:extLst>
                    <a:ext uri="{9D8B030D-6E8A-4147-A177-3AD203B41FA5}">
                      <a16:colId xmlns:a16="http://schemas.microsoft.com/office/drawing/2014/main" val="3348186451"/>
                    </a:ext>
                  </a:extLst>
                </a:gridCol>
              </a:tblGrid>
              <a:tr h="777130">
                <a:tc>
                  <a:txBody>
                    <a:bodyPr/>
                    <a:lstStyle/>
                    <a:p>
                      <a:pPr algn="ctr"/>
                      <a:r>
                        <a:rPr lang="en-US" sz="2400" b="1" dirty="0"/>
                        <a:t>Version</a:t>
                      </a:r>
                    </a:p>
                  </a:txBody>
                  <a:tcPr marL="45713" marR="45713" marT="22857" marB="22857" anchor="ctr">
                    <a:lnL w="3175" cap="flat" cmpd="sng" algn="ctr">
                      <a:solidFill>
                        <a:prstClr val="black">
                          <a:lumMod val="50000"/>
                          <a:lumOff val="50000"/>
                        </a:prst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prstClr val="black">
                          <a:lumMod val="50000"/>
                          <a:lumOff val="50000"/>
                        </a:prstClr>
                      </a:solidFill>
                      <a:prstDash val="solid"/>
                      <a:round/>
                      <a:headEnd type="none" w="med" len="med"/>
                      <a:tailEnd type="none" w="med" len="med"/>
                    </a:lnT>
                    <a:lnB w="3175" cap="flat" cmpd="sng" algn="ctr">
                      <a:solidFill>
                        <a:prstClr val="black">
                          <a:lumMod val="50000"/>
                          <a:lumOff val="50000"/>
                        </a:prstClr>
                      </a:solidFill>
                      <a:prstDash val="solid"/>
                      <a:round/>
                      <a:headEnd type="none" w="med" len="med"/>
                      <a:tailEnd type="none" w="med" len="med"/>
                    </a:lnB>
                    <a:solidFill>
                      <a:srgbClr val="BC3D26"/>
                    </a:solidFill>
                  </a:tcPr>
                </a:tc>
                <a:tc>
                  <a:txBody>
                    <a:bodyPr/>
                    <a:lstStyle/>
                    <a:p>
                      <a:pPr algn="ctr"/>
                      <a:r>
                        <a:rPr lang="en-US" sz="2400" b="1" dirty="0"/>
                        <a:t>APIs</a:t>
                      </a:r>
                    </a:p>
                  </a:txBody>
                  <a:tcPr marL="45713" marR="45713" marT="22857" marB="22857" anchor="ctr">
                    <a:lnL w="6350" cap="flat" cmpd="sng" algn="ctr">
                      <a:noFill/>
                      <a:prstDash val="solid"/>
                      <a:round/>
                      <a:headEnd type="none" w="med" len="med"/>
                      <a:tailEnd type="none" w="med" len="med"/>
                    </a:lnL>
                    <a:lnR>
                      <a:noFill/>
                    </a:lnR>
                    <a:lnT w="3175" cap="flat" cmpd="sng" algn="ctr">
                      <a:solidFill>
                        <a:prstClr val="black">
                          <a:lumMod val="50000"/>
                          <a:lumOff val="50000"/>
                        </a:prstClr>
                      </a:solidFill>
                      <a:prstDash val="solid"/>
                      <a:round/>
                      <a:headEnd type="none" w="med" len="med"/>
                      <a:tailEnd type="none" w="med" len="med"/>
                    </a:lnT>
                    <a:lnB w="3175" cap="flat" cmpd="sng" algn="ctr">
                      <a:solidFill>
                        <a:prstClr val="black">
                          <a:lumMod val="50000"/>
                          <a:lumOff val="50000"/>
                        </a:prstClr>
                      </a:solidFill>
                      <a:prstDash val="solid"/>
                      <a:round/>
                      <a:headEnd type="none" w="med" len="med"/>
                      <a:tailEnd type="none" w="med" len="med"/>
                    </a:lnB>
                    <a:solidFill>
                      <a:srgbClr val="BC3D26"/>
                    </a:solidFill>
                  </a:tcPr>
                </a:tc>
                <a:tc>
                  <a:txBody>
                    <a:bodyPr/>
                    <a:lstStyle/>
                    <a:p>
                      <a:pPr algn="ctr"/>
                      <a:r>
                        <a:rPr lang="en-US" sz="2400" b="1" dirty="0"/>
                        <a:t>API count</a:t>
                      </a:r>
                    </a:p>
                  </a:txBody>
                  <a:tcPr marL="45713" marR="45713" marT="22857" marB="22857" anchor="ctr">
                    <a:lnL w="6350" cap="flat" cmpd="sng" algn="ctr">
                      <a:noFill/>
                      <a:prstDash val="solid"/>
                      <a:round/>
                      <a:headEnd type="none" w="med" len="med"/>
                      <a:tailEnd type="none" w="med" len="med"/>
                    </a:lnL>
                    <a:lnT w="3175" cap="flat" cmpd="sng" algn="ctr">
                      <a:solidFill>
                        <a:prstClr val="black">
                          <a:lumMod val="50000"/>
                          <a:lumOff val="50000"/>
                        </a:prstClr>
                      </a:solidFill>
                      <a:prstDash val="solid"/>
                      <a:round/>
                      <a:headEnd type="none" w="med" len="med"/>
                      <a:tailEnd type="none" w="med" len="med"/>
                    </a:lnT>
                    <a:lnB w="3175" cap="flat" cmpd="sng" algn="ctr">
                      <a:solidFill>
                        <a:prstClr val="black">
                          <a:lumMod val="50000"/>
                          <a:lumOff val="50000"/>
                        </a:prstClr>
                      </a:solidFill>
                      <a:prstDash val="solid"/>
                      <a:round/>
                      <a:headEnd type="none" w="med" len="med"/>
                      <a:tailEnd type="none" w="med" len="med"/>
                    </a:lnB>
                    <a:solidFill>
                      <a:srgbClr val="BC3D26"/>
                    </a:solidFill>
                  </a:tcPr>
                </a:tc>
                <a:extLst>
                  <a:ext uri="{0D108BD9-81ED-4DB2-BD59-A6C34878D82A}">
                    <a16:rowId xmlns:a16="http://schemas.microsoft.com/office/drawing/2014/main" val="10000"/>
                  </a:ext>
                </a:extLst>
              </a:tr>
              <a:tr h="533325">
                <a:tc>
                  <a:txBody>
                    <a:bodyPr/>
                    <a:lstStyle/>
                    <a:p>
                      <a:pPr algn="l"/>
                      <a:r>
                        <a:rPr lang="en-US" sz="1600" dirty="0">
                          <a:solidFill>
                            <a:schemeClr val="tx1"/>
                          </a:solidFill>
                        </a:rPr>
                        <a:t>1.0</a:t>
                      </a:r>
                    </a:p>
                  </a:txBody>
                  <a:tcPr marL="121903" marR="121903" marT="60952" marB="60952" anchor="ctr">
                    <a:lnL w="3175" cap="flat" cmpd="sng" algn="ctr">
                      <a:solidFill>
                        <a:prstClr val="black">
                          <a:lumMod val="50000"/>
                          <a:lumOff val="50000"/>
                        </a:prstClr>
                      </a:solidFill>
                      <a:prstDash val="solid"/>
                      <a:round/>
                      <a:headEnd type="none" w="med" len="med"/>
                      <a:tailEnd type="none" w="med" len="med"/>
                    </a:lnL>
                    <a:lnR w="3175" cap="flat" cmpd="sng" algn="ctr">
                      <a:solidFill>
                        <a:prstClr val="black">
                          <a:lumMod val="50000"/>
                          <a:lumOff val="50000"/>
                        </a:prstClr>
                      </a:solidFill>
                      <a:prstDash val="solid"/>
                      <a:round/>
                      <a:headEnd type="none" w="med" len="med"/>
                      <a:tailEnd type="none" w="med" len="med"/>
                    </a:lnR>
                    <a:lnT w="3175" cap="flat" cmpd="sng" algn="ctr">
                      <a:solidFill>
                        <a:prstClr val="black">
                          <a:lumMod val="50000"/>
                          <a:lumOff val="50000"/>
                        </a:prstClr>
                      </a:solidFill>
                      <a:prstDash val="solid"/>
                      <a:round/>
                      <a:headEnd type="none" w="med" len="med"/>
                      <a:tailEnd type="none" w="med" len="med"/>
                    </a:lnT>
                  </a:tcPr>
                </a:tc>
                <a:tc>
                  <a:txBody>
                    <a:bodyPr/>
                    <a:lstStyle/>
                    <a:p>
                      <a:pPr algn="l"/>
                      <a:r>
                        <a:rPr lang="en-US" sz="1600" dirty="0">
                          <a:solidFill>
                            <a:schemeClr val="tx1"/>
                          </a:solidFill>
                        </a:rPr>
                        <a:t>Primitives, reflection, tasks, collections, LINQ to Objects, XML, ...</a:t>
                      </a:r>
                    </a:p>
                  </a:txBody>
                  <a:tcPr marL="45713" marR="45713" marT="22857" marB="22857" anchor="ctr">
                    <a:lnL w="3175" cap="flat" cmpd="sng" algn="ctr">
                      <a:solidFill>
                        <a:prstClr val="black">
                          <a:lumMod val="50000"/>
                          <a:lumOff val="50000"/>
                        </a:prstClr>
                      </a:solidFill>
                      <a:prstDash val="solid"/>
                      <a:round/>
                      <a:headEnd type="none" w="med" len="med"/>
                      <a:tailEnd type="none" w="med" len="med"/>
                    </a:lnL>
                    <a:lnR w="3175" cap="flat" cmpd="sng" algn="ctr">
                      <a:solidFill>
                        <a:prstClr val="black">
                          <a:lumMod val="50000"/>
                          <a:lumOff val="50000"/>
                        </a:prstClr>
                      </a:solidFill>
                      <a:prstDash val="solid"/>
                      <a:round/>
                      <a:headEnd type="none" w="med" len="med"/>
                      <a:tailEnd type="none" w="med" len="med"/>
                    </a:lnR>
                    <a:lnT w="3175" cap="flat" cmpd="sng" algn="ctr">
                      <a:solidFill>
                        <a:prstClr val="black">
                          <a:lumMod val="50000"/>
                          <a:lumOff val="50000"/>
                        </a:prstClr>
                      </a:solidFill>
                      <a:prstDash val="solid"/>
                      <a:round/>
                      <a:headEnd type="none" w="med" len="med"/>
                      <a:tailEnd type="none" w="med" len="med"/>
                    </a:lnT>
                  </a:tcPr>
                </a:tc>
                <a:tc>
                  <a:txBody>
                    <a:bodyPr/>
                    <a:lstStyle/>
                    <a:p>
                      <a:pPr algn="ctr"/>
                      <a:r>
                        <a:rPr lang="en-US" sz="1600" kern="1200" dirty="0">
                          <a:solidFill>
                            <a:schemeClr val="tx1"/>
                          </a:solidFill>
                          <a:latin typeface="+mn-lt"/>
                          <a:ea typeface="+mn-ea"/>
                          <a:cs typeface="+mn-cs"/>
                        </a:rPr>
                        <a:t>7,949</a:t>
                      </a:r>
                    </a:p>
                  </a:txBody>
                  <a:tcPr marL="82539" marR="82539" marT="38094" marB="38094" anchor="ctr">
                    <a:lnL w="3175" cap="flat" cmpd="sng" algn="ctr">
                      <a:solidFill>
                        <a:prstClr val="black">
                          <a:lumMod val="50000"/>
                          <a:lumOff val="50000"/>
                        </a:prstClr>
                      </a:solidFill>
                      <a:prstDash val="solid"/>
                      <a:round/>
                      <a:headEnd type="none" w="med" len="med"/>
                      <a:tailEnd type="none" w="med" len="med"/>
                    </a:lnL>
                    <a:lnR w="3175" cap="flat" cmpd="sng" algn="ctr">
                      <a:solidFill>
                        <a:prstClr val="black">
                          <a:lumMod val="50000"/>
                          <a:lumOff val="50000"/>
                        </a:prstClr>
                      </a:solidFill>
                      <a:prstDash val="solid"/>
                      <a:round/>
                      <a:headEnd type="none" w="med" len="med"/>
                      <a:tailEnd type="none" w="med" len="med"/>
                    </a:lnR>
                    <a:lnT w="3175" cap="flat" cmpd="sng" algn="ctr">
                      <a:solidFill>
                        <a:prstClr val="black">
                          <a:lumMod val="50000"/>
                          <a:lumOff val="50000"/>
                        </a:prstClr>
                      </a:solidFill>
                      <a:prstDash val="solid"/>
                      <a:round/>
                      <a:headEnd type="none" w="med" len="med"/>
                      <a:tailEnd type="none" w="med" len="med"/>
                    </a:lnT>
                  </a:tcPr>
                </a:tc>
                <a:extLst>
                  <a:ext uri="{0D108BD9-81ED-4DB2-BD59-A6C34878D82A}">
                    <a16:rowId xmlns:a16="http://schemas.microsoft.com/office/drawing/2014/main" val="10001"/>
                  </a:ext>
                </a:extLst>
              </a:tr>
              <a:tr h="365708">
                <a:tc>
                  <a:txBody>
                    <a:bodyPr/>
                    <a:lstStyle/>
                    <a:p>
                      <a:pPr algn="l"/>
                      <a:r>
                        <a:rPr lang="en-US" sz="1600" dirty="0">
                          <a:solidFill>
                            <a:schemeClr val="tx1"/>
                          </a:solidFill>
                        </a:rPr>
                        <a:t>1.1</a:t>
                      </a:r>
                    </a:p>
                  </a:txBody>
                  <a:tcPr marL="121903" marR="121903" marT="60952" marB="60952" anchor="ctr">
                    <a:lnL w="3175" cap="flat" cmpd="sng" algn="ctr">
                      <a:solidFill>
                        <a:prstClr val="black">
                          <a:lumMod val="50000"/>
                          <a:lumOff val="50000"/>
                        </a:prstClr>
                      </a:solidFill>
                      <a:prstDash val="solid"/>
                      <a:round/>
                      <a:headEnd type="none" w="med" len="med"/>
                      <a:tailEnd type="none" w="med" len="med"/>
                    </a:lnL>
                    <a:lnR w="3175" cap="flat" cmpd="sng" algn="ctr">
                      <a:solidFill>
                        <a:prstClr val="black">
                          <a:lumMod val="50000"/>
                          <a:lumOff val="50000"/>
                        </a:prstClr>
                      </a:solidFill>
                      <a:prstDash val="solid"/>
                      <a:round/>
                      <a:headEnd type="none" w="med" len="med"/>
                      <a:tailEnd type="none" w="med" len="med"/>
                    </a:lnR>
                  </a:tcPr>
                </a:tc>
                <a:tc>
                  <a:txBody>
                    <a:bodyPr/>
                    <a:lstStyle/>
                    <a:p>
                      <a:pPr algn="l"/>
                      <a:r>
                        <a:rPr lang="en-US" sz="1600" dirty="0">
                          <a:solidFill>
                            <a:schemeClr val="tx1"/>
                          </a:solidFill>
                        </a:rPr>
                        <a:t>Concurrent collections, interop, HTTP interactions, ...</a:t>
                      </a:r>
                    </a:p>
                  </a:txBody>
                  <a:tcPr marL="45713" marR="45713" marT="22857" marB="22857" anchor="ctr">
                    <a:lnL w="3175" cap="flat" cmpd="sng" algn="ctr">
                      <a:solidFill>
                        <a:prstClr val="black">
                          <a:lumMod val="50000"/>
                          <a:lumOff val="50000"/>
                        </a:prstClr>
                      </a:solidFill>
                      <a:prstDash val="solid"/>
                      <a:round/>
                      <a:headEnd type="none" w="med" len="med"/>
                      <a:tailEnd type="none" w="med" len="med"/>
                    </a:lnL>
                    <a:lnR w="3175" cap="flat" cmpd="sng" algn="ctr">
                      <a:solidFill>
                        <a:prstClr val="black">
                          <a:lumMod val="50000"/>
                          <a:lumOff val="50000"/>
                        </a:prstClr>
                      </a:solidFill>
                      <a:prstDash val="solid"/>
                      <a:round/>
                      <a:headEnd type="none" w="med" len="med"/>
                      <a:tailEnd type="none" w="med" len="med"/>
                    </a:lnR>
                  </a:tcPr>
                </a:tc>
                <a:tc>
                  <a:txBody>
                    <a:bodyPr/>
                    <a:lstStyle/>
                    <a:p>
                      <a:pPr algn="ctr"/>
                      <a:r>
                        <a:rPr lang="en-US" sz="1600" kern="1200" dirty="0">
                          <a:solidFill>
                            <a:schemeClr val="tx1"/>
                          </a:solidFill>
                          <a:latin typeface="+mn-lt"/>
                          <a:ea typeface="+mn-ea"/>
                          <a:cs typeface="+mn-cs"/>
                        </a:rPr>
                        <a:t>10,239</a:t>
                      </a:r>
                    </a:p>
                  </a:txBody>
                  <a:tcPr marL="82539" marR="82539" marT="38094" marB="38094" anchor="ctr">
                    <a:lnL w="3175" cap="flat" cmpd="sng" algn="ctr">
                      <a:solidFill>
                        <a:prstClr val="black">
                          <a:lumMod val="50000"/>
                          <a:lumOff val="50000"/>
                        </a:prstClr>
                      </a:solidFill>
                      <a:prstDash val="solid"/>
                      <a:round/>
                      <a:headEnd type="none" w="med" len="med"/>
                      <a:tailEnd type="none" w="med" len="med"/>
                    </a:lnL>
                    <a:lnR w="3175" cap="flat" cmpd="sng" algn="ctr">
                      <a:solidFill>
                        <a:prstClr val="black">
                          <a:lumMod val="50000"/>
                          <a:lumOff val="50000"/>
                        </a:prstClr>
                      </a:solidFill>
                      <a:prstDash val="solid"/>
                      <a:round/>
                      <a:headEnd type="none" w="med" len="med"/>
                      <a:tailEnd type="none" w="med" len="med"/>
                    </a:lnR>
                  </a:tcPr>
                </a:tc>
                <a:extLst>
                  <a:ext uri="{0D108BD9-81ED-4DB2-BD59-A6C34878D82A}">
                    <a16:rowId xmlns:a16="http://schemas.microsoft.com/office/drawing/2014/main" val="10002"/>
                  </a:ext>
                </a:extLst>
              </a:tr>
              <a:tr h="365708">
                <a:tc>
                  <a:txBody>
                    <a:bodyPr/>
                    <a:lstStyle/>
                    <a:p>
                      <a:pPr algn="l"/>
                      <a:r>
                        <a:rPr lang="en-US" sz="1600" dirty="0">
                          <a:solidFill>
                            <a:schemeClr val="tx1"/>
                          </a:solidFill>
                        </a:rPr>
                        <a:t>1.2</a:t>
                      </a:r>
                    </a:p>
                  </a:txBody>
                  <a:tcPr marL="121903" marR="121903" marT="60952" marB="60952" anchor="ctr">
                    <a:lnL w="3175" cap="flat" cmpd="sng" algn="ctr">
                      <a:solidFill>
                        <a:prstClr val="black">
                          <a:lumMod val="50000"/>
                          <a:lumOff val="50000"/>
                        </a:prstClr>
                      </a:solidFill>
                      <a:prstDash val="solid"/>
                      <a:round/>
                      <a:headEnd type="none" w="med" len="med"/>
                      <a:tailEnd type="none" w="med" len="med"/>
                    </a:lnL>
                    <a:lnR w="3175" cap="flat" cmpd="sng" algn="ctr">
                      <a:solidFill>
                        <a:prstClr val="black">
                          <a:lumMod val="50000"/>
                          <a:lumOff val="50000"/>
                        </a:prstClr>
                      </a:solidFill>
                      <a:prstDash val="solid"/>
                      <a:round/>
                      <a:headEnd type="none" w="med" len="med"/>
                      <a:tailEnd type="none" w="med" len="med"/>
                    </a:lnR>
                  </a:tcPr>
                </a:tc>
                <a:tc>
                  <a:txBody>
                    <a:bodyPr/>
                    <a:lstStyle/>
                    <a:p>
                      <a:pPr algn="l"/>
                      <a:r>
                        <a:rPr lang="en-US" sz="1600" dirty="0">
                          <a:solidFill>
                            <a:schemeClr val="tx1"/>
                          </a:solidFill>
                        </a:rPr>
                        <a:t>Threading timer, more interop, ...</a:t>
                      </a:r>
                    </a:p>
                  </a:txBody>
                  <a:tcPr marL="45713" marR="45713" marT="22857" marB="22857" anchor="ctr">
                    <a:lnL w="3175" cap="flat" cmpd="sng" algn="ctr">
                      <a:solidFill>
                        <a:prstClr val="black">
                          <a:lumMod val="50000"/>
                          <a:lumOff val="50000"/>
                        </a:prstClr>
                      </a:solidFill>
                      <a:prstDash val="solid"/>
                      <a:round/>
                      <a:headEnd type="none" w="med" len="med"/>
                      <a:tailEnd type="none" w="med" len="med"/>
                    </a:lnL>
                    <a:lnR w="3175" cap="flat" cmpd="sng" algn="ctr">
                      <a:solidFill>
                        <a:prstClr val="black">
                          <a:lumMod val="50000"/>
                          <a:lumOff val="50000"/>
                        </a:prstClr>
                      </a:solidFill>
                      <a:prstDash val="solid"/>
                      <a:round/>
                      <a:headEnd type="none" w="med" len="med"/>
                      <a:tailEnd type="none" w="med" len="med"/>
                    </a:lnR>
                  </a:tcPr>
                </a:tc>
                <a:tc>
                  <a:txBody>
                    <a:bodyPr/>
                    <a:lstStyle/>
                    <a:p>
                      <a:pPr algn="ctr"/>
                      <a:r>
                        <a:rPr lang="en-US" sz="1600" kern="1200" dirty="0">
                          <a:solidFill>
                            <a:schemeClr val="tx1"/>
                          </a:solidFill>
                          <a:latin typeface="+mn-lt"/>
                          <a:ea typeface="+mn-ea"/>
                          <a:cs typeface="+mn-cs"/>
                        </a:rPr>
                        <a:t>10,285</a:t>
                      </a:r>
                    </a:p>
                  </a:txBody>
                  <a:tcPr marL="82539" marR="82539" marT="38094" marB="38094" anchor="ctr">
                    <a:lnL w="3175" cap="flat" cmpd="sng" algn="ctr">
                      <a:solidFill>
                        <a:prstClr val="black">
                          <a:lumMod val="50000"/>
                          <a:lumOff val="50000"/>
                        </a:prstClr>
                      </a:solidFill>
                      <a:prstDash val="solid"/>
                      <a:round/>
                      <a:headEnd type="none" w="med" len="med"/>
                      <a:tailEnd type="none" w="med" len="med"/>
                    </a:lnL>
                    <a:lnR w="3175" cap="flat" cmpd="sng" algn="ctr">
                      <a:solidFill>
                        <a:prstClr val="black">
                          <a:lumMod val="50000"/>
                          <a:lumOff val="50000"/>
                        </a:prstClr>
                      </a:solidFill>
                      <a:prstDash val="solid"/>
                      <a:round/>
                      <a:headEnd type="none" w="med" len="med"/>
                      <a:tailEnd type="none" w="med" len="med"/>
                    </a:lnR>
                  </a:tcPr>
                </a:tc>
                <a:extLst>
                  <a:ext uri="{0D108BD9-81ED-4DB2-BD59-A6C34878D82A}">
                    <a16:rowId xmlns:a16="http://schemas.microsoft.com/office/drawing/2014/main" val="10003"/>
                  </a:ext>
                </a:extLst>
              </a:tr>
              <a:tr h="365708">
                <a:tc>
                  <a:txBody>
                    <a:bodyPr/>
                    <a:lstStyle/>
                    <a:p>
                      <a:pPr algn="l"/>
                      <a:r>
                        <a:rPr lang="en-US" sz="1600" dirty="0">
                          <a:solidFill>
                            <a:schemeClr val="tx1"/>
                          </a:solidFill>
                        </a:rPr>
                        <a:t>1.3</a:t>
                      </a:r>
                    </a:p>
                  </a:txBody>
                  <a:tcPr marL="121903" marR="121903" marT="60952" marB="60952" anchor="ctr">
                    <a:lnL w="3175" cap="flat" cmpd="sng" algn="ctr">
                      <a:solidFill>
                        <a:prstClr val="black">
                          <a:lumMod val="50000"/>
                          <a:lumOff val="50000"/>
                        </a:prstClr>
                      </a:solidFill>
                      <a:prstDash val="solid"/>
                      <a:round/>
                      <a:headEnd type="none" w="med" len="med"/>
                      <a:tailEnd type="none" w="med" len="med"/>
                    </a:lnL>
                    <a:lnR w="3175" cap="flat" cmpd="sng" algn="ctr">
                      <a:solidFill>
                        <a:prstClr val="black">
                          <a:lumMod val="50000"/>
                          <a:lumOff val="50000"/>
                        </a:prstClr>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a:solidFill>
                            <a:schemeClr val="tx1"/>
                          </a:solidFill>
                        </a:rPr>
                        <a:t>Console, file system, thread pool, sockets, cryptography, ...</a:t>
                      </a:r>
                    </a:p>
                  </a:txBody>
                  <a:tcPr marL="45713" marR="45713" marT="22857" marB="22857" anchor="ctr">
                    <a:lnL w="3175" cap="flat" cmpd="sng" algn="ctr">
                      <a:solidFill>
                        <a:prstClr val="black">
                          <a:lumMod val="50000"/>
                          <a:lumOff val="50000"/>
                        </a:prstClr>
                      </a:solidFill>
                      <a:prstDash val="solid"/>
                      <a:round/>
                      <a:headEnd type="none" w="med" len="med"/>
                      <a:tailEnd type="none" w="med" len="med"/>
                    </a:lnL>
                    <a:lnR w="3175" cap="flat" cmpd="sng" algn="ctr">
                      <a:solidFill>
                        <a:prstClr val="black">
                          <a:lumMod val="50000"/>
                          <a:lumOff val="50000"/>
                        </a:prstClr>
                      </a:solidFill>
                      <a:prstDash val="solid"/>
                      <a:round/>
                      <a:headEnd type="none" w="med" len="med"/>
                      <a:tailEnd type="none" w="med" len="med"/>
                    </a:lnR>
                  </a:tcPr>
                </a:tc>
                <a:tc>
                  <a:txBody>
                    <a:bodyPr/>
                    <a:lstStyle/>
                    <a:p>
                      <a:pPr algn="ctr"/>
                      <a:r>
                        <a:rPr lang="en-US" sz="1600" kern="1200" dirty="0">
                          <a:solidFill>
                            <a:schemeClr val="tx1"/>
                          </a:solidFill>
                          <a:latin typeface="+mn-lt"/>
                          <a:ea typeface="+mn-ea"/>
                          <a:cs typeface="+mn-cs"/>
                        </a:rPr>
                        <a:t>13,122</a:t>
                      </a:r>
                    </a:p>
                  </a:txBody>
                  <a:tcPr marL="82539" marR="82539" marT="38094" marB="38094" anchor="ctr">
                    <a:lnL w="3175" cap="flat" cmpd="sng" algn="ctr">
                      <a:solidFill>
                        <a:prstClr val="black">
                          <a:lumMod val="50000"/>
                          <a:lumOff val="50000"/>
                        </a:prstClr>
                      </a:solidFill>
                      <a:prstDash val="solid"/>
                      <a:round/>
                      <a:headEnd type="none" w="med" len="med"/>
                      <a:tailEnd type="none" w="med" len="med"/>
                    </a:lnL>
                    <a:lnR w="3175" cap="flat" cmpd="sng" algn="ctr">
                      <a:solidFill>
                        <a:prstClr val="black">
                          <a:lumMod val="50000"/>
                          <a:lumOff val="50000"/>
                        </a:prstClr>
                      </a:solidFill>
                      <a:prstDash val="solid"/>
                      <a:round/>
                      <a:headEnd type="none" w="med" len="med"/>
                      <a:tailEnd type="none" w="med" len="med"/>
                    </a:lnR>
                  </a:tcPr>
                </a:tc>
                <a:extLst>
                  <a:ext uri="{0D108BD9-81ED-4DB2-BD59-A6C34878D82A}">
                    <a16:rowId xmlns:a16="http://schemas.microsoft.com/office/drawing/2014/main" val="10004"/>
                  </a:ext>
                </a:extLst>
              </a:tr>
              <a:tr h="365708">
                <a:tc>
                  <a:txBody>
                    <a:bodyPr/>
                    <a:lstStyle/>
                    <a:p>
                      <a:pPr algn="l"/>
                      <a:r>
                        <a:rPr lang="en-US" sz="1600" dirty="0">
                          <a:solidFill>
                            <a:schemeClr val="tx1"/>
                          </a:solidFill>
                        </a:rPr>
                        <a:t>1.4</a:t>
                      </a:r>
                    </a:p>
                  </a:txBody>
                  <a:tcPr marL="121903" marR="121903" marT="60952" marB="60952" anchor="ctr">
                    <a:lnL w="3175" cap="flat" cmpd="sng" algn="ctr">
                      <a:solidFill>
                        <a:prstClr val="black">
                          <a:lumMod val="50000"/>
                          <a:lumOff val="50000"/>
                        </a:prstClr>
                      </a:solidFill>
                      <a:prstDash val="solid"/>
                      <a:round/>
                      <a:headEnd type="none" w="med" len="med"/>
                      <a:tailEnd type="none" w="med" len="med"/>
                    </a:lnL>
                    <a:lnR w="3175" cap="flat" cmpd="sng" algn="ctr">
                      <a:solidFill>
                        <a:prstClr val="black">
                          <a:lumMod val="50000"/>
                          <a:lumOff val="50000"/>
                        </a:prstClr>
                      </a:solidFill>
                      <a:prstDash val="solid"/>
                      <a:round/>
                      <a:headEnd type="none" w="med" len="med"/>
                      <a:tailEnd type="none" w="med" len="med"/>
                    </a:lnR>
                  </a:tcPr>
                </a:tc>
                <a:tc>
                  <a:txBody>
                    <a:bodyPr/>
                    <a:lstStyle/>
                    <a:p>
                      <a:pPr algn="l"/>
                      <a:r>
                        <a:rPr lang="en-US" sz="1600" dirty="0">
                          <a:solidFill>
                            <a:schemeClr val="tx1"/>
                          </a:solidFill>
                        </a:rPr>
                        <a:t>More cryptography, ...</a:t>
                      </a:r>
                    </a:p>
                  </a:txBody>
                  <a:tcPr marL="45713" marR="45713" marT="22857" marB="22857" anchor="ctr">
                    <a:lnL w="3175" cap="flat" cmpd="sng" algn="ctr">
                      <a:solidFill>
                        <a:prstClr val="black">
                          <a:lumMod val="50000"/>
                          <a:lumOff val="50000"/>
                        </a:prstClr>
                      </a:solidFill>
                      <a:prstDash val="solid"/>
                      <a:round/>
                      <a:headEnd type="none" w="med" len="med"/>
                      <a:tailEnd type="none" w="med" len="med"/>
                    </a:lnL>
                    <a:lnR w="3175" cap="flat" cmpd="sng" algn="ctr">
                      <a:solidFill>
                        <a:prstClr val="black">
                          <a:lumMod val="50000"/>
                          <a:lumOff val="50000"/>
                        </a:prstClr>
                      </a:solidFill>
                      <a:prstDash val="solid"/>
                      <a:round/>
                      <a:headEnd type="none" w="med" len="med"/>
                      <a:tailEnd type="none" w="med" len="med"/>
                    </a:lnR>
                  </a:tcPr>
                </a:tc>
                <a:tc>
                  <a:txBody>
                    <a:bodyPr/>
                    <a:lstStyle/>
                    <a:p>
                      <a:pPr algn="ctr"/>
                      <a:r>
                        <a:rPr lang="en-US" sz="1600" kern="1200" dirty="0">
                          <a:solidFill>
                            <a:schemeClr val="tx1"/>
                          </a:solidFill>
                          <a:latin typeface="+mn-lt"/>
                          <a:ea typeface="+mn-ea"/>
                          <a:cs typeface="+mn-cs"/>
                        </a:rPr>
                        <a:t>13,140</a:t>
                      </a:r>
                    </a:p>
                  </a:txBody>
                  <a:tcPr marL="82539" marR="82539" marT="38094" marB="38094" anchor="ctr">
                    <a:lnL w="3175" cap="flat" cmpd="sng" algn="ctr">
                      <a:solidFill>
                        <a:prstClr val="black">
                          <a:lumMod val="50000"/>
                          <a:lumOff val="50000"/>
                        </a:prstClr>
                      </a:solidFill>
                      <a:prstDash val="solid"/>
                      <a:round/>
                      <a:headEnd type="none" w="med" len="med"/>
                      <a:tailEnd type="none" w="med" len="med"/>
                    </a:lnL>
                    <a:lnR w="3175" cap="flat" cmpd="sng" algn="ctr">
                      <a:solidFill>
                        <a:prstClr val="black">
                          <a:lumMod val="50000"/>
                          <a:lumOff val="50000"/>
                        </a:prstClr>
                      </a:solidFill>
                      <a:prstDash val="solid"/>
                      <a:round/>
                      <a:headEnd type="none" w="med" len="med"/>
                      <a:tailEnd type="none" w="med" len="med"/>
                    </a:lnR>
                  </a:tcPr>
                </a:tc>
                <a:extLst>
                  <a:ext uri="{0D108BD9-81ED-4DB2-BD59-A6C34878D82A}">
                    <a16:rowId xmlns:a16="http://schemas.microsoft.com/office/drawing/2014/main" val="10005"/>
                  </a:ext>
                </a:extLst>
              </a:tr>
              <a:tr h="365708">
                <a:tc>
                  <a:txBody>
                    <a:bodyPr/>
                    <a:lstStyle/>
                    <a:p>
                      <a:pPr algn="l"/>
                      <a:r>
                        <a:rPr lang="en-US" sz="1600" dirty="0">
                          <a:solidFill>
                            <a:schemeClr val="tx1"/>
                          </a:solidFill>
                        </a:rPr>
                        <a:t>1.5</a:t>
                      </a:r>
                    </a:p>
                  </a:txBody>
                  <a:tcPr marL="121903" marR="121903" marT="60952" marB="60952" anchor="ctr">
                    <a:lnL w="3175" cap="flat" cmpd="sng" algn="ctr">
                      <a:solidFill>
                        <a:prstClr val="black">
                          <a:lumMod val="50000"/>
                          <a:lumOff val="50000"/>
                        </a:prstClr>
                      </a:solidFill>
                      <a:prstDash val="solid"/>
                      <a:round/>
                      <a:headEnd type="none" w="med" len="med"/>
                      <a:tailEnd type="none" w="med" len="med"/>
                    </a:lnL>
                    <a:lnR w="3175" cap="flat" cmpd="sng" algn="ctr">
                      <a:solidFill>
                        <a:prstClr val="black">
                          <a:lumMod val="50000"/>
                          <a:lumOff val="50000"/>
                        </a:prstClr>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a:latin typeface="+mn-lt"/>
                        </a:rPr>
                        <a:t>More assembly members, more streams</a:t>
                      </a:r>
                      <a:r>
                        <a:rPr lang="en-US" sz="1600" dirty="0">
                          <a:solidFill>
                            <a:schemeClr val="tx1"/>
                          </a:solidFill>
                        </a:rPr>
                        <a:t>, ...</a:t>
                      </a:r>
                      <a:endParaRPr lang="en-US" sz="1600" dirty="0">
                        <a:latin typeface="Consolas" panose="020B0609020204030204" pitchFamily="49" charset="0"/>
                      </a:endParaRPr>
                    </a:p>
                  </a:txBody>
                  <a:tcPr marL="45713" marR="45713" marT="22857" marB="22857" anchor="ctr">
                    <a:lnL w="3175" cap="flat" cmpd="sng" algn="ctr">
                      <a:solidFill>
                        <a:prstClr val="black">
                          <a:lumMod val="50000"/>
                          <a:lumOff val="50000"/>
                        </a:prstClr>
                      </a:solidFill>
                      <a:prstDash val="solid"/>
                      <a:round/>
                      <a:headEnd type="none" w="med" len="med"/>
                      <a:tailEnd type="none" w="med" len="med"/>
                    </a:lnL>
                    <a:lnR w="3175" cap="flat" cmpd="sng" algn="ctr">
                      <a:solidFill>
                        <a:prstClr val="black">
                          <a:lumMod val="50000"/>
                          <a:lumOff val="50000"/>
                        </a:prstClr>
                      </a:solidFill>
                      <a:prstDash val="solid"/>
                      <a:round/>
                      <a:headEnd type="none" w="med" len="med"/>
                      <a:tailEnd type="none" w="med" len="med"/>
                    </a:lnR>
                  </a:tcPr>
                </a:tc>
                <a:tc>
                  <a:txBody>
                    <a:bodyPr/>
                    <a:lstStyle/>
                    <a:p>
                      <a:pPr algn="ctr"/>
                      <a:r>
                        <a:rPr lang="en-US" sz="1600" kern="1200" dirty="0">
                          <a:solidFill>
                            <a:schemeClr val="tx1"/>
                          </a:solidFill>
                          <a:latin typeface="+mn-lt"/>
                          <a:ea typeface="+mn-ea"/>
                          <a:cs typeface="+mn-cs"/>
                        </a:rPr>
                        <a:t>13,355</a:t>
                      </a:r>
                    </a:p>
                  </a:txBody>
                  <a:tcPr marL="82539" marR="82539" marT="38094" marB="38094" anchor="ctr">
                    <a:lnL w="3175" cap="flat" cmpd="sng" algn="ctr">
                      <a:solidFill>
                        <a:prstClr val="black">
                          <a:lumMod val="50000"/>
                          <a:lumOff val="50000"/>
                        </a:prstClr>
                      </a:solidFill>
                      <a:prstDash val="solid"/>
                      <a:round/>
                      <a:headEnd type="none" w="med" len="med"/>
                      <a:tailEnd type="none" w="med" len="med"/>
                    </a:lnL>
                    <a:lnR w="3175" cap="flat" cmpd="sng" algn="ctr">
                      <a:solidFill>
                        <a:prstClr val="black">
                          <a:lumMod val="50000"/>
                          <a:lumOff val="50000"/>
                        </a:prstClr>
                      </a:solidFill>
                      <a:prstDash val="solid"/>
                      <a:round/>
                      <a:headEnd type="none" w="med" len="med"/>
                      <a:tailEnd type="none" w="med" len="med"/>
                    </a:lnR>
                  </a:tcPr>
                </a:tc>
                <a:extLst>
                  <a:ext uri="{0D108BD9-81ED-4DB2-BD59-A6C34878D82A}">
                    <a16:rowId xmlns:a16="http://schemas.microsoft.com/office/drawing/2014/main" val="10006"/>
                  </a:ext>
                </a:extLst>
              </a:tr>
              <a:tr h="365708">
                <a:tc>
                  <a:txBody>
                    <a:bodyPr/>
                    <a:lstStyle/>
                    <a:p>
                      <a:pPr algn="l"/>
                      <a:r>
                        <a:rPr lang="en-US" sz="1600" dirty="0">
                          <a:solidFill>
                            <a:schemeClr val="tx1"/>
                          </a:solidFill>
                        </a:rPr>
                        <a:t>1.6</a:t>
                      </a:r>
                    </a:p>
                  </a:txBody>
                  <a:tcPr marL="121903" marR="121903" marT="60952" marB="60952" anchor="ctr">
                    <a:lnL w="3175" cap="flat" cmpd="sng" algn="ctr">
                      <a:solidFill>
                        <a:prstClr val="black">
                          <a:lumMod val="50000"/>
                          <a:lumOff val="50000"/>
                        </a:prstClr>
                      </a:solidFill>
                      <a:prstDash val="solid"/>
                      <a:round/>
                      <a:headEnd type="none" w="med" len="med"/>
                      <a:tailEnd type="none" w="med" len="med"/>
                    </a:lnL>
                    <a:lnR w="3175" cap="flat" cmpd="sng" algn="ctr">
                      <a:solidFill>
                        <a:prstClr val="black">
                          <a:lumMod val="50000"/>
                          <a:lumOff val="50000"/>
                        </a:prstClr>
                      </a:solidFill>
                      <a:prstDash val="solid"/>
                      <a:round/>
                      <a:headEnd type="none" w="med" len="med"/>
                      <a:tailEnd type="none" w="med" len="med"/>
                    </a:ln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a:latin typeface="+mn-lt"/>
                        </a:rPr>
                        <a:t>Even more cryptography, more regex, expression compiling</a:t>
                      </a:r>
                      <a:r>
                        <a:rPr lang="en-US" sz="1600" dirty="0">
                          <a:solidFill>
                            <a:schemeClr val="tx1"/>
                          </a:solidFill>
                        </a:rPr>
                        <a:t>, ...</a:t>
                      </a:r>
                      <a:endParaRPr lang="en-US" sz="1600" dirty="0">
                        <a:latin typeface="+mn-lt"/>
                      </a:endParaRPr>
                    </a:p>
                  </a:txBody>
                  <a:tcPr marL="45713" marR="45713" marT="22857" marB="22857" anchor="ctr">
                    <a:lnL w="3175" cap="flat" cmpd="sng" algn="ctr">
                      <a:solidFill>
                        <a:prstClr val="black">
                          <a:lumMod val="50000"/>
                          <a:lumOff val="50000"/>
                        </a:prstClr>
                      </a:solidFill>
                      <a:prstDash val="solid"/>
                      <a:round/>
                      <a:headEnd type="none" w="med" len="med"/>
                      <a:tailEnd type="none" w="med" len="med"/>
                    </a:lnL>
                    <a:lnR w="3175" cap="flat" cmpd="sng" algn="ctr">
                      <a:solidFill>
                        <a:prstClr val="black">
                          <a:lumMod val="50000"/>
                          <a:lumOff val="50000"/>
                        </a:prstClr>
                      </a:solidFill>
                      <a:prstDash val="solid"/>
                      <a:round/>
                      <a:headEnd type="none" w="med" len="med"/>
                      <a:tailEnd type="none" w="med" len="med"/>
                    </a:lnR>
                  </a:tcPr>
                </a:tc>
                <a:tc>
                  <a:txBody>
                    <a:bodyPr/>
                    <a:lstStyle/>
                    <a:p>
                      <a:pPr algn="ctr"/>
                      <a:r>
                        <a:rPr lang="en-US" sz="1600" kern="1200" dirty="0">
                          <a:solidFill>
                            <a:schemeClr val="tx1"/>
                          </a:solidFill>
                          <a:latin typeface="+mn-lt"/>
                          <a:ea typeface="+mn-ea"/>
                          <a:cs typeface="+mn-cs"/>
                        </a:rPr>
                        <a:t>13,501</a:t>
                      </a:r>
                    </a:p>
                  </a:txBody>
                  <a:tcPr marL="82539" marR="82539" marT="38094" marB="38094" anchor="ctr">
                    <a:lnL w="3175" cap="flat" cmpd="sng" algn="ctr">
                      <a:solidFill>
                        <a:prstClr val="black">
                          <a:lumMod val="50000"/>
                          <a:lumOff val="50000"/>
                        </a:prstClr>
                      </a:solidFill>
                      <a:prstDash val="solid"/>
                      <a:round/>
                      <a:headEnd type="none" w="med" len="med"/>
                      <a:tailEnd type="none" w="med" len="med"/>
                    </a:lnL>
                    <a:lnR w="3175" cap="flat" cmpd="sng" algn="ctr">
                      <a:solidFill>
                        <a:prstClr val="black">
                          <a:lumMod val="50000"/>
                          <a:lumOff val="50000"/>
                        </a:prstClr>
                      </a:solidFill>
                      <a:prstDash val="solid"/>
                      <a:round/>
                      <a:headEnd type="none" w="med" len="med"/>
                      <a:tailEnd type="none" w="med" len="med"/>
                    </a:lnR>
                  </a:tcPr>
                </a:tc>
                <a:extLst>
                  <a:ext uri="{0D108BD9-81ED-4DB2-BD59-A6C34878D82A}">
                    <a16:rowId xmlns:a16="http://schemas.microsoft.com/office/drawing/2014/main" val="3346156173"/>
                  </a:ext>
                </a:extLst>
              </a:tr>
              <a:tr h="609514">
                <a:tc>
                  <a:txBody>
                    <a:bodyPr/>
                    <a:lstStyle/>
                    <a:p>
                      <a:pPr algn="l"/>
                      <a:r>
                        <a:rPr lang="en-US" sz="1600" dirty="0">
                          <a:solidFill>
                            <a:schemeClr val="tx1"/>
                          </a:solidFill>
                        </a:rPr>
                        <a:t>2.0 (Q3 2017)</a:t>
                      </a:r>
                    </a:p>
                  </a:txBody>
                  <a:tcPr marL="121903" marR="121903" marT="60952" marB="60952" anchor="ctr">
                    <a:lnL w="3175" cap="flat" cmpd="sng" algn="ctr">
                      <a:solidFill>
                        <a:prstClr val="black">
                          <a:lumMod val="50000"/>
                          <a:lumOff val="50000"/>
                        </a:prstClr>
                      </a:solidFill>
                      <a:prstDash val="solid"/>
                      <a:round/>
                      <a:headEnd type="none" w="med" len="med"/>
                      <a:tailEnd type="none" w="med" len="med"/>
                    </a:lnL>
                    <a:lnR w="3175" cap="flat" cmpd="sng" algn="ctr">
                      <a:solidFill>
                        <a:prstClr val="black">
                          <a:lumMod val="50000"/>
                          <a:lumOff val="50000"/>
                        </a:prstClr>
                      </a:solidFill>
                      <a:prstDash val="solid"/>
                      <a:round/>
                      <a:headEnd type="none" w="med" len="med"/>
                      <a:tailEnd type="none" w="med" len="med"/>
                    </a:lnR>
                    <a:lnB w="3175" cap="flat" cmpd="sng" algn="ctr">
                      <a:solidFill>
                        <a:prstClr val="black">
                          <a:lumMod val="50000"/>
                          <a:lumOff val="50000"/>
                        </a:prstClr>
                      </a:solidFill>
                      <a:prstDash val="solid"/>
                      <a:round/>
                      <a:headEnd type="none" w="med" len="med"/>
                      <a:tailEnd type="none" w="med" len="med"/>
                    </a:lnB>
                  </a:tcPr>
                </a:tc>
                <a:tc>
                  <a:txBody>
                    <a:bodyPr/>
                    <a:lstStyle/>
                    <a:p>
                      <a:pPr algn="l"/>
                      <a:r>
                        <a:rPr lang="en-US" sz="1600" dirty="0">
                          <a:solidFill>
                            <a:schemeClr val="tx1"/>
                          </a:solidFill>
                        </a:rPr>
                        <a:t>Data classes, drawing, pipes, caching, SMTP, web sockets, more serialization, XPath, expanded many existing classes, …</a:t>
                      </a:r>
                    </a:p>
                  </a:txBody>
                  <a:tcPr marL="45713" marR="45713" marT="22857" marB="22857" anchor="ctr">
                    <a:lnL w="3175" cap="flat" cmpd="sng" algn="ctr">
                      <a:solidFill>
                        <a:prstClr val="black">
                          <a:lumMod val="50000"/>
                          <a:lumOff val="50000"/>
                        </a:prstClr>
                      </a:solidFill>
                      <a:prstDash val="solid"/>
                      <a:round/>
                      <a:headEnd type="none" w="med" len="med"/>
                      <a:tailEnd type="none" w="med" len="med"/>
                    </a:lnL>
                    <a:lnR w="3175" cap="flat" cmpd="sng" algn="ctr">
                      <a:solidFill>
                        <a:prstClr val="black">
                          <a:lumMod val="50000"/>
                          <a:lumOff val="50000"/>
                        </a:prstClr>
                      </a:solidFill>
                      <a:prstDash val="solid"/>
                      <a:round/>
                      <a:headEnd type="none" w="med" len="med"/>
                      <a:tailEnd type="none" w="med" len="med"/>
                    </a:lnR>
                    <a:lnB w="3175" cap="flat" cmpd="sng" algn="ctr">
                      <a:solidFill>
                        <a:prstClr val="black">
                          <a:lumMod val="50000"/>
                          <a:lumOff val="50000"/>
                        </a:prstClr>
                      </a:solidFill>
                      <a:prstDash val="solid"/>
                      <a:round/>
                      <a:headEnd type="none" w="med" len="med"/>
                      <a:tailEnd type="none" w="med" len="med"/>
                    </a:lnB>
                  </a:tcPr>
                </a:tc>
                <a:tc>
                  <a:txBody>
                    <a:bodyPr/>
                    <a:lstStyle/>
                    <a:p>
                      <a:pPr algn="ctr"/>
                      <a:r>
                        <a:rPr lang="en-US" sz="1600" kern="1200" dirty="0">
                          <a:solidFill>
                            <a:schemeClr val="tx1"/>
                          </a:solidFill>
                          <a:latin typeface="+mn-lt"/>
                          <a:ea typeface="+mn-ea"/>
                          <a:cs typeface="+mn-cs"/>
                        </a:rPr>
                        <a:t>32,638</a:t>
                      </a:r>
                    </a:p>
                  </a:txBody>
                  <a:tcPr marL="82539" marR="82539" marT="38094" marB="38094" anchor="ctr">
                    <a:lnL w="3175" cap="flat" cmpd="sng" algn="ctr">
                      <a:solidFill>
                        <a:prstClr val="black">
                          <a:lumMod val="50000"/>
                          <a:lumOff val="50000"/>
                        </a:prstClr>
                      </a:solidFill>
                      <a:prstDash val="solid"/>
                      <a:round/>
                      <a:headEnd type="none" w="med" len="med"/>
                      <a:tailEnd type="none" w="med" len="med"/>
                    </a:lnL>
                    <a:lnR w="3175" cap="flat" cmpd="sng" algn="ctr">
                      <a:solidFill>
                        <a:prstClr val="black">
                          <a:lumMod val="50000"/>
                          <a:lumOff val="50000"/>
                        </a:prstClr>
                      </a:solidFill>
                      <a:prstDash val="solid"/>
                      <a:round/>
                      <a:headEnd type="none" w="med" len="med"/>
                      <a:tailEnd type="none" w="med" len="med"/>
                    </a:lnR>
                    <a:lnB w="3175" cap="flat" cmpd="sng" algn="ctr">
                      <a:solidFill>
                        <a:prstClr val="black">
                          <a:lumMod val="50000"/>
                          <a:lumOff val="50000"/>
                        </a:prstClr>
                      </a:solidFill>
                      <a:prstDash val="solid"/>
                      <a:round/>
                      <a:headEnd type="none" w="med" len="med"/>
                      <a:tailEnd type="none" w="med" len="med"/>
                    </a:lnB>
                  </a:tcPr>
                </a:tc>
                <a:extLst>
                  <a:ext uri="{0D108BD9-81ED-4DB2-BD59-A6C34878D82A}">
                    <a16:rowId xmlns:a16="http://schemas.microsoft.com/office/drawing/2014/main" val="400200826"/>
                  </a:ext>
                </a:extLst>
              </a:tr>
            </a:tbl>
          </a:graphicData>
        </a:graphic>
      </p:graphicFrame>
    </p:spTree>
    <p:custDataLst>
      <p:tags r:id="rId1"/>
    </p:custDataLst>
    <p:extLst>
      <p:ext uri="{BB962C8B-B14F-4D97-AF65-F5344CB8AC3E}">
        <p14:creationId xmlns:p14="http://schemas.microsoft.com/office/powerpoint/2010/main" val="363454532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.NET Standard API use</a:t>
            </a:r>
          </a:p>
        </p:txBody>
      </p:sp>
      <p:sp>
        <p:nvSpPr>
          <p:cNvPr id="7" name="Content Placeholder 6"/>
          <p:cNvSpPr>
            <a:spLocks noGrp="1"/>
          </p:cNvSpPr>
          <p:nvPr>
            <p:ph type="body" sz="quarter" idx="10"/>
          </p:nvPr>
        </p:nvSpPr>
        <p:spPr>
          <a:xfrm>
            <a:off x="269239" y="1189177"/>
            <a:ext cx="11653523" cy="1270732"/>
          </a:xfrm>
        </p:spPr>
        <p:txBody>
          <a:bodyPr/>
          <a:lstStyle/>
          <a:p>
            <a:r>
              <a:rPr lang="en-US" dirty="0"/>
              <a:t>Your library can use .NET Standard APIs added in versions less than or equal to your target version</a:t>
            </a:r>
          </a:p>
        </p:txBody>
      </p:sp>
      <p:sp>
        <p:nvSpPr>
          <p:cNvPr id="12" name="Rectangle 11"/>
          <p:cNvSpPr/>
          <p:nvPr/>
        </p:nvSpPr>
        <p:spPr>
          <a:xfrm>
            <a:off x="319452" y="4800452"/>
            <a:ext cx="1584735" cy="7314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lstStyle/>
          <a:p>
            <a:pPr algn="ctr" defTabSz="914367"/>
            <a:r>
              <a:rPr lang="en-US" sz="1467" dirty="0">
                <a:solidFill>
                  <a:srgbClr val="FFFFFF"/>
                </a:solidFill>
                <a:latin typeface="Segoe UI"/>
              </a:rPr>
              <a:t>.NET Standard</a:t>
            </a:r>
          </a:p>
          <a:p>
            <a:pPr algn="ctr" defTabSz="914367"/>
            <a:r>
              <a:rPr lang="en-US" sz="2133" dirty="0">
                <a:solidFill>
                  <a:srgbClr val="FFFFFF"/>
                </a:solidFill>
                <a:latin typeface="Segoe UI"/>
              </a:rPr>
              <a:t>v1.0 APIs</a:t>
            </a:r>
          </a:p>
        </p:txBody>
      </p:sp>
      <p:sp>
        <p:nvSpPr>
          <p:cNvPr id="15" name="Rectangle 14"/>
          <p:cNvSpPr/>
          <p:nvPr/>
        </p:nvSpPr>
        <p:spPr>
          <a:xfrm>
            <a:off x="1982175" y="4800452"/>
            <a:ext cx="1584735" cy="7314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lstStyle/>
          <a:p>
            <a:pPr algn="ctr" defTabSz="914367"/>
            <a:r>
              <a:rPr lang="en-US" sz="1467" dirty="0">
                <a:solidFill>
                  <a:srgbClr val="FFFFFF"/>
                </a:solidFill>
                <a:latin typeface="Segoe UI"/>
              </a:rPr>
              <a:t>.NET Standard</a:t>
            </a:r>
          </a:p>
          <a:p>
            <a:pPr algn="ctr" defTabSz="914367"/>
            <a:r>
              <a:rPr lang="en-US" sz="2133" dirty="0">
                <a:solidFill>
                  <a:srgbClr val="FFFFFF"/>
                </a:solidFill>
                <a:latin typeface="Segoe UI"/>
              </a:rPr>
              <a:t>v1.1 APIs</a:t>
            </a:r>
          </a:p>
        </p:txBody>
      </p:sp>
      <p:sp>
        <p:nvSpPr>
          <p:cNvPr id="16" name="Rectangle 15"/>
          <p:cNvSpPr/>
          <p:nvPr/>
        </p:nvSpPr>
        <p:spPr>
          <a:xfrm>
            <a:off x="3644898" y="4800452"/>
            <a:ext cx="1584735" cy="7314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lstStyle/>
          <a:p>
            <a:pPr algn="ctr" defTabSz="914367"/>
            <a:r>
              <a:rPr lang="en-US" sz="1467" dirty="0">
                <a:solidFill>
                  <a:srgbClr val="FFFFFF"/>
                </a:solidFill>
                <a:latin typeface="Segoe UI"/>
              </a:rPr>
              <a:t>.NET Standard</a:t>
            </a:r>
          </a:p>
          <a:p>
            <a:pPr algn="ctr" defTabSz="914367"/>
            <a:r>
              <a:rPr lang="en-US" sz="2133" dirty="0">
                <a:solidFill>
                  <a:srgbClr val="FFFFFF"/>
                </a:solidFill>
                <a:latin typeface="Segoe UI"/>
              </a:rPr>
              <a:t>v1.2 APIs</a:t>
            </a:r>
          </a:p>
        </p:txBody>
      </p:sp>
      <p:sp>
        <p:nvSpPr>
          <p:cNvPr id="17" name="Rectangle 16"/>
          <p:cNvSpPr/>
          <p:nvPr/>
        </p:nvSpPr>
        <p:spPr>
          <a:xfrm>
            <a:off x="5307620" y="4800452"/>
            <a:ext cx="1584735" cy="7314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lstStyle/>
          <a:p>
            <a:pPr algn="ctr" defTabSz="914367"/>
            <a:r>
              <a:rPr lang="en-US" sz="1467" dirty="0">
                <a:solidFill>
                  <a:srgbClr val="FFFFFF"/>
                </a:solidFill>
                <a:latin typeface="Segoe UI"/>
              </a:rPr>
              <a:t>.NET Standard</a:t>
            </a:r>
          </a:p>
          <a:p>
            <a:pPr algn="ctr" defTabSz="914367"/>
            <a:r>
              <a:rPr lang="en-US" sz="2133" dirty="0">
                <a:solidFill>
                  <a:srgbClr val="FFFFFF"/>
                </a:solidFill>
                <a:latin typeface="Segoe UI"/>
              </a:rPr>
              <a:t>v1.3 APIs</a:t>
            </a:r>
          </a:p>
        </p:txBody>
      </p:sp>
      <p:sp>
        <p:nvSpPr>
          <p:cNvPr id="18" name="Rectangle 17"/>
          <p:cNvSpPr/>
          <p:nvPr/>
        </p:nvSpPr>
        <p:spPr>
          <a:xfrm>
            <a:off x="6970342" y="4800452"/>
            <a:ext cx="1584735" cy="7314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lstStyle/>
          <a:p>
            <a:pPr algn="ctr" defTabSz="914367"/>
            <a:r>
              <a:rPr lang="en-US" sz="1467" dirty="0">
                <a:solidFill>
                  <a:srgbClr val="FFFFFF"/>
                </a:solidFill>
                <a:latin typeface="Segoe UI"/>
              </a:rPr>
              <a:t>.NET Standard</a:t>
            </a:r>
          </a:p>
          <a:p>
            <a:pPr algn="ctr" defTabSz="914367"/>
            <a:r>
              <a:rPr lang="en-US" sz="2133" dirty="0">
                <a:solidFill>
                  <a:srgbClr val="FFFFFF"/>
                </a:solidFill>
                <a:latin typeface="Segoe UI"/>
              </a:rPr>
              <a:t>v1.4 APIs</a:t>
            </a:r>
          </a:p>
        </p:txBody>
      </p:sp>
      <p:sp>
        <p:nvSpPr>
          <p:cNvPr id="19" name="Rectangle 18"/>
          <p:cNvSpPr/>
          <p:nvPr/>
        </p:nvSpPr>
        <p:spPr>
          <a:xfrm>
            <a:off x="8633065" y="4800452"/>
            <a:ext cx="1584735" cy="7314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lstStyle/>
          <a:p>
            <a:pPr algn="ctr" defTabSz="914367"/>
            <a:r>
              <a:rPr lang="en-US" sz="1467" dirty="0">
                <a:solidFill>
                  <a:srgbClr val="FFFFFF"/>
                </a:solidFill>
                <a:latin typeface="Segoe UI"/>
              </a:rPr>
              <a:t>.NET Standard</a:t>
            </a:r>
          </a:p>
          <a:p>
            <a:pPr algn="ctr" defTabSz="914367"/>
            <a:r>
              <a:rPr lang="en-US" sz="2133" dirty="0">
                <a:solidFill>
                  <a:srgbClr val="FFFFFF"/>
                </a:solidFill>
                <a:latin typeface="Segoe UI"/>
              </a:rPr>
              <a:t>v1.5 APIs</a:t>
            </a:r>
          </a:p>
        </p:txBody>
      </p:sp>
      <p:sp>
        <p:nvSpPr>
          <p:cNvPr id="23" name="Rectangle 22"/>
          <p:cNvSpPr/>
          <p:nvPr/>
        </p:nvSpPr>
        <p:spPr>
          <a:xfrm>
            <a:off x="10295785" y="4800452"/>
            <a:ext cx="1584735" cy="7314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lstStyle/>
          <a:p>
            <a:pPr algn="ctr" defTabSz="914367"/>
            <a:r>
              <a:rPr lang="en-US" sz="1600" dirty="0">
                <a:solidFill>
                  <a:srgbClr val="FFFFFF"/>
                </a:solidFill>
                <a:latin typeface="Segoe UI"/>
              </a:rPr>
              <a:t>.</a:t>
            </a:r>
            <a:r>
              <a:rPr lang="en-US" sz="1467" dirty="0">
                <a:solidFill>
                  <a:srgbClr val="FFFFFF"/>
                </a:solidFill>
                <a:latin typeface="Segoe UI"/>
              </a:rPr>
              <a:t>NET Standard</a:t>
            </a:r>
          </a:p>
          <a:p>
            <a:pPr algn="ctr" defTabSz="914367"/>
            <a:r>
              <a:rPr lang="en-US" sz="2133" dirty="0">
                <a:solidFill>
                  <a:srgbClr val="FFFFFF"/>
                </a:solidFill>
                <a:latin typeface="Segoe UI"/>
              </a:rPr>
              <a:t>v1.6 APIs</a:t>
            </a:r>
          </a:p>
        </p:txBody>
      </p:sp>
      <p:grpSp>
        <p:nvGrpSpPr>
          <p:cNvPr id="39" name="Group 38"/>
          <p:cNvGrpSpPr/>
          <p:nvPr/>
        </p:nvGrpSpPr>
        <p:grpSpPr>
          <a:xfrm>
            <a:off x="807062" y="4024243"/>
            <a:ext cx="609514" cy="731417"/>
            <a:chOff x="4889443" y="2577804"/>
            <a:chExt cx="457200" cy="548640"/>
          </a:xfrm>
        </p:grpSpPr>
        <p:sp>
          <p:nvSpPr>
            <p:cNvPr id="40" name="Arrow: Down 39"/>
            <p:cNvSpPr/>
            <p:nvPr/>
          </p:nvSpPr>
          <p:spPr>
            <a:xfrm>
              <a:off x="4889443" y="2577804"/>
              <a:ext cx="457200" cy="54864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400">
                <a:solidFill>
                  <a:srgbClr val="FFFFFF"/>
                </a:solidFill>
                <a:latin typeface="Segoe UI"/>
              </a:endParaRPr>
            </a:p>
          </p:txBody>
        </p:sp>
        <p:pic>
          <p:nvPicPr>
            <p:cNvPr id="41" name="Graphic 40" descr="Checkmark"/>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0909" y="2876017"/>
              <a:ext cx="134269" cy="134269"/>
            </a:xfrm>
            <a:prstGeom prst="rect">
              <a:avLst/>
            </a:prstGeom>
          </p:spPr>
        </p:pic>
      </p:grpSp>
      <p:grpSp>
        <p:nvGrpSpPr>
          <p:cNvPr id="42" name="Group 41"/>
          <p:cNvGrpSpPr/>
          <p:nvPr/>
        </p:nvGrpSpPr>
        <p:grpSpPr>
          <a:xfrm>
            <a:off x="2469785" y="4024242"/>
            <a:ext cx="609514" cy="731417"/>
            <a:chOff x="4889443" y="2577804"/>
            <a:chExt cx="457200" cy="548640"/>
          </a:xfrm>
        </p:grpSpPr>
        <p:sp>
          <p:nvSpPr>
            <p:cNvPr id="43" name="Arrow: Down 42"/>
            <p:cNvSpPr/>
            <p:nvPr/>
          </p:nvSpPr>
          <p:spPr>
            <a:xfrm>
              <a:off x="4889443" y="2577804"/>
              <a:ext cx="457200" cy="54864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400">
                <a:solidFill>
                  <a:srgbClr val="FFFFFF"/>
                </a:solidFill>
                <a:latin typeface="Segoe UI"/>
              </a:endParaRPr>
            </a:p>
          </p:txBody>
        </p:sp>
        <p:pic>
          <p:nvPicPr>
            <p:cNvPr id="44" name="Graphic 43" descr="Checkmark"/>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0909" y="2876017"/>
              <a:ext cx="134269" cy="134269"/>
            </a:xfrm>
            <a:prstGeom prst="rect">
              <a:avLst/>
            </a:prstGeom>
          </p:spPr>
        </p:pic>
      </p:grpSp>
      <p:grpSp>
        <p:nvGrpSpPr>
          <p:cNvPr id="45" name="Group 44"/>
          <p:cNvGrpSpPr/>
          <p:nvPr/>
        </p:nvGrpSpPr>
        <p:grpSpPr>
          <a:xfrm>
            <a:off x="4132508" y="4024242"/>
            <a:ext cx="609514" cy="731417"/>
            <a:chOff x="4889443" y="2577804"/>
            <a:chExt cx="457200" cy="548640"/>
          </a:xfrm>
        </p:grpSpPr>
        <p:sp>
          <p:nvSpPr>
            <p:cNvPr id="46" name="Arrow: Down 45"/>
            <p:cNvSpPr/>
            <p:nvPr/>
          </p:nvSpPr>
          <p:spPr>
            <a:xfrm>
              <a:off x="4889443" y="2577804"/>
              <a:ext cx="457200" cy="54864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400">
                <a:solidFill>
                  <a:srgbClr val="FFFFFF"/>
                </a:solidFill>
                <a:latin typeface="Segoe UI"/>
              </a:endParaRPr>
            </a:p>
          </p:txBody>
        </p:sp>
        <p:pic>
          <p:nvPicPr>
            <p:cNvPr id="47" name="Graphic 46" descr="Checkmark"/>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0909" y="2876017"/>
              <a:ext cx="134269" cy="134269"/>
            </a:xfrm>
            <a:prstGeom prst="rect">
              <a:avLst/>
            </a:prstGeom>
          </p:spPr>
        </p:pic>
      </p:grpSp>
      <p:grpSp>
        <p:nvGrpSpPr>
          <p:cNvPr id="48" name="Group 47"/>
          <p:cNvGrpSpPr/>
          <p:nvPr/>
        </p:nvGrpSpPr>
        <p:grpSpPr>
          <a:xfrm>
            <a:off x="5795230" y="4024242"/>
            <a:ext cx="609514" cy="731417"/>
            <a:chOff x="4889443" y="2577804"/>
            <a:chExt cx="457200" cy="548640"/>
          </a:xfrm>
        </p:grpSpPr>
        <p:sp>
          <p:nvSpPr>
            <p:cNvPr id="49" name="Arrow: Down 48"/>
            <p:cNvSpPr/>
            <p:nvPr/>
          </p:nvSpPr>
          <p:spPr>
            <a:xfrm>
              <a:off x="4889443" y="2577804"/>
              <a:ext cx="457200" cy="54864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400">
                <a:solidFill>
                  <a:srgbClr val="FFFFFF"/>
                </a:solidFill>
                <a:latin typeface="Segoe UI"/>
              </a:endParaRPr>
            </a:p>
          </p:txBody>
        </p:sp>
        <p:pic>
          <p:nvPicPr>
            <p:cNvPr id="50" name="Graphic 49" descr="Checkmark"/>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0909" y="2876017"/>
              <a:ext cx="134269" cy="134269"/>
            </a:xfrm>
            <a:prstGeom prst="rect">
              <a:avLst/>
            </a:prstGeom>
          </p:spPr>
        </p:pic>
      </p:grpSp>
      <p:grpSp>
        <p:nvGrpSpPr>
          <p:cNvPr id="51" name="Group 50"/>
          <p:cNvGrpSpPr/>
          <p:nvPr/>
        </p:nvGrpSpPr>
        <p:grpSpPr>
          <a:xfrm>
            <a:off x="7457953" y="4024242"/>
            <a:ext cx="609514" cy="731417"/>
            <a:chOff x="4889443" y="2577804"/>
            <a:chExt cx="457200" cy="548640"/>
          </a:xfrm>
        </p:grpSpPr>
        <p:sp>
          <p:nvSpPr>
            <p:cNvPr id="52" name="Arrow: Down 51"/>
            <p:cNvSpPr/>
            <p:nvPr/>
          </p:nvSpPr>
          <p:spPr>
            <a:xfrm>
              <a:off x="4889443" y="2577804"/>
              <a:ext cx="457200" cy="54864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400">
                <a:solidFill>
                  <a:srgbClr val="FFFFFF"/>
                </a:solidFill>
                <a:latin typeface="Segoe UI"/>
              </a:endParaRPr>
            </a:p>
          </p:txBody>
        </p:sp>
        <p:pic>
          <p:nvPicPr>
            <p:cNvPr id="53" name="Graphic 52" descr="Checkmark"/>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0909" y="2876017"/>
              <a:ext cx="134269" cy="134269"/>
            </a:xfrm>
            <a:prstGeom prst="rect">
              <a:avLst/>
            </a:prstGeom>
          </p:spPr>
        </p:pic>
      </p:grpSp>
      <p:pic>
        <p:nvPicPr>
          <p:cNvPr id="54" name="Graphic 53" descr="No sign"/>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51162" y="4808122"/>
            <a:ext cx="219425" cy="219425"/>
          </a:xfrm>
          <a:prstGeom prst="rect">
            <a:avLst/>
          </a:prstGeom>
        </p:spPr>
      </p:pic>
      <p:pic>
        <p:nvPicPr>
          <p:cNvPr id="55" name="Graphic 54" descr="No sign"/>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14637" y="4810231"/>
            <a:ext cx="219425" cy="219425"/>
          </a:xfrm>
          <a:prstGeom prst="rect">
            <a:avLst/>
          </a:prstGeom>
        </p:spPr>
      </p:pic>
      <p:sp>
        <p:nvSpPr>
          <p:cNvPr id="5" name="Rectangle 4"/>
          <p:cNvSpPr/>
          <p:nvPr/>
        </p:nvSpPr>
        <p:spPr>
          <a:xfrm>
            <a:off x="319452" y="3298470"/>
            <a:ext cx="8235627" cy="7349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Ins="1828541" rtlCol="0" anchor="ctr" anchorCtr="0"/>
          <a:lstStyle/>
          <a:p>
            <a:pPr algn="ctr" defTabSz="914367"/>
            <a:r>
              <a:rPr lang="en-US" sz="2400" dirty="0">
                <a:solidFill>
                  <a:srgbClr val="FFFFFF"/>
                </a:solidFill>
                <a:latin typeface="Segoe UI"/>
              </a:rPr>
              <a:t>My .NET Standard lib</a:t>
            </a:r>
          </a:p>
        </p:txBody>
      </p:sp>
      <p:grpSp>
        <p:nvGrpSpPr>
          <p:cNvPr id="36" name="Group 35"/>
          <p:cNvGrpSpPr/>
          <p:nvPr/>
        </p:nvGrpSpPr>
        <p:grpSpPr>
          <a:xfrm>
            <a:off x="5143071" y="3361172"/>
            <a:ext cx="1584735" cy="609514"/>
            <a:chOff x="626955" y="3138863"/>
            <a:chExt cx="1188720" cy="457200"/>
          </a:xfrm>
        </p:grpSpPr>
        <p:sp>
          <p:nvSpPr>
            <p:cNvPr id="37" name="Rectangle 36"/>
            <p:cNvSpPr/>
            <p:nvPr/>
          </p:nvSpPr>
          <p:spPr>
            <a:xfrm>
              <a:off x="626955" y="3138863"/>
              <a:ext cx="1188720" cy="4572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7522" rIns="60952" rtlCol="0" anchor="t" anchorCtr="0"/>
            <a:lstStyle/>
            <a:p>
              <a:pPr defTabSz="914367"/>
              <a:r>
                <a:rPr lang="en-US" sz="1200" dirty="0">
                  <a:solidFill>
                    <a:srgbClr val="505050"/>
                  </a:solidFill>
                  <a:latin typeface="Calibri" panose="020F0502020204030204" pitchFamily="34" charset="0"/>
                  <a:cs typeface="Calibri" panose="020F0502020204030204" pitchFamily="34" charset="0"/>
                </a:rPr>
                <a:t>Target framework:</a:t>
              </a:r>
            </a:p>
          </p:txBody>
        </p:sp>
        <p:sp>
          <p:nvSpPr>
            <p:cNvPr id="38" name="Rectangle 37"/>
            <p:cNvSpPr/>
            <p:nvPr/>
          </p:nvSpPr>
          <p:spPr>
            <a:xfrm>
              <a:off x="672675" y="3349525"/>
              <a:ext cx="1097280" cy="182880"/>
            </a:xfrm>
            <a:prstGeom prst="rect">
              <a:avLst/>
            </a:prstGeom>
            <a:solidFill>
              <a:srgbClr val="E1E1E1"/>
            </a:solidFill>
            <a:ln w="6350">
              <a:solidFill>
                <a:srgbClr val="AFAFAF"/>
              </a:solid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defTabSz="914367"/>
              <a:r>
                <a:rPr lang="en-US" sz="1200" dirty="0">
                  <a:solidFill>
                    <a:srgbClr val="505050"/>
                  </a:solidFill>
                  <a:latin typeface="Calibri" panose="020F0502020204030204" pitchFamily="34" charset="0"/>
                  <a:cs typeface="Calibri" panose="020F0502020204030204" pitchFamily="34" charset="0"/>
                </a:rPr>
                <a:t>.</a:t>
              </a:r>
              <a:r>
                <a:rPr lang="en-US" sz="1200" dirty="0" err="1">
                  <a:solidFill>
                    <a:srgbClr val="505050"/>
                  </a:solidFill>
                  <a:latin typeface="Calibri" panose="020F0502020204030204" pitchFamily="34" charset="0"/>
                  <a:cs typeface="Calibri" panose="020F0502020204030204" pitchFamily="34" charset="0"/>
                </a:rPr>
                <a:t>NETStandard</a:t>
              </a:r>
              <a:r>
                <a:rPr lang="en-US" sz="1200" dirty="0">
                  <a:solidFill>
                    <a:srgbClr val="505050"/>
                  </a:solidFill>
                  <a:latin typeface="Calibri" panose="020F0502020204030204" pitchFamily="34" charset="0"/>
                  <a:cs typeface="Calibri" panose="020F0502020204030204" pitchFamily="34" charset="0"/>
                </a:rPr>
                <a:t> 1.4     </a:t>
              </a:r>
              <a:r>
                <a:rPr lang="en-US" sz="2133" baseline="-25000" dirty="0">
                  <a:solidFill>
                    <a:srgbClr val="505050"/>
                  </a:solidFill>
                  <a:latin typeface="Consolas" panose="020B0609020204030204" pitchFamily="49" charset="0"/>
                  <a:cs typeface="Calibri" panose="020F0502020204030204" pitchFamily="34" charset="0"/>
                </a:rPr>
                <a:t>˅</a:t>
              </a:r>
            </a:p>
          </p:txBody>
        </p:sp>
      </p:grpSp>
    </p:spTree>
    <p:custDataLst>
      <p:tags r:id="rId1"/>
    </p:custDataLst>
    <p:extLst>
      <p:ext uri="{BB962C8B-B14F-4D97-AF65-F5344CB8AC3E}">
        <p14:creationId xmlns:p14="http://schemas.microsoft.com/office/powerpoint/2010/main" val="2826130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par>
                                <p:cTn id="26" presetID="10" presetClass="entr" presetSubtype="0" fill="hold"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par>
                                <p:cTn id="46" presetID="10" presetClass="entr" presetSubtype="0" fill="hold"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8" grpId="0" animBg="1"/>
      <p:bldP spid="19"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431378" y="3504052"/>
            <a:ext cx="3657081" cy="1584735"/>
            <a:chOff x="247464" y="3485589"/>
            <a:chExt cx="2743200" cy="1188720"/>
          </a:xfrm>
        </p:grpSpPr>
        <p:sp>
          <p:nvSpPr>
            <p:cNvPr id="24" name="Rectangle 23"/>
            <p:cNvSpPr/>
            <p:nvPr/>
          </p:nvSpPr>
          <p:spPr>
            <a:xfrm>
              <a:off x="247464" y="3485589"/>
              <a:ext cx="2743200" cy="1188720"/>
            </a:xfrm>
            <a:prstGeom prst="rect">
              <a:avLst/>
            </a:prstGeom>
            <a:solidFill>
              <a:srgbClr val="50CAE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nchorCtr="1"/>
            <a:lstStyle/>
            <a:p>
              <a:pPr algn="ctr" defTabSz="914367"/>
              <a:r>
                <a:rPr lang="en-US" sz="2400" b="1" dirty="0">
                  <a:solidFill>
                    <a:srgbClr val="FFFFFF"/>
                  </a:solidFill>
                  <a:latin typeface="Segoe UI"/>
                </a:rPr>
                <a:t>.NET Framework v4.6.2</a:t>
              </a:r>
            </a:p>
          </p:txBody>
        </p:sp>
        <p:sp>
          <p:nvSpPr>
            <p:cNvPr id="25" name="Rectangle 24"/>
            <p:cNvSpPr/>
            <p:nvPr/>
          </p:nvSpPr>
          <p:spPr>
            <a:xfrm>
              <a:off x="320889" y="3744653"/>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400" dirty="0">
                  <a:solidFill>
                    <a:srgbClr val="FFFFFF"/>
                  </a:solidFill>
                  <a:latin typeface="Segoe UI"/>
                </a:rPr>
                <a:t>Tools</a:t>
              </a:r>
            </a:p>
          </p:txBody>
        </p:sp>
        <p:sp>
          <p:nvSpPr>
            <p:cNvPr id="26" name="Rectangle 25"/>
            <p:cNvSpPr/>
            <p:nvPr/>
          </p:nvSpPr>
          <p:spPr>
            <a:xfrm>
              <a:off x="1207584" y="3737742"/>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400" dirty="0">
                  <a:solidFill>
                    <a:srgbClr val="FFFFFF"/>
                  </a:solidFill>
                  <a:latin typeface="Segoe UI"/>
                </a:rPr>
                <a:t>Runtime</a:t>
              </a:r>
            </a:p>
          </p:txBody>
        </p:sp>
        <p:sp>
          <p:nvSpPr>
            <p:cNvPr id="31" name="Rectangle 30"/>
            <p:cNvSpPr/>
            <p:nvPr/>
          </p:nvSpPr>
          <p:spPr>
            <a:xfrm>
              <a:off x="2094279" y="3737742"/>
              <a:ext cx="822960" cy="457200"/>
            </a:xfrm>
            <a:prstGeom prst="rect">
              <a:avLst/>
            </a:prstGeom>
            <a:solidFill>
              <a:srgbClr val="BC3D2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400" dirty="0">
                  <a:solidFill>
                    <a:srgbClr val="FFFFFF"/>
                  </a:solidFill>
                  <a:latin typeface="Segoe UI"/>
                </a:rPr>
                <a:t>v1.5</a:t>
              </a:r>
            </a:p>
          </p:txBody>
        </p:sp>
      </p:grpSp>
      <p:grpSp>
        <p:nvGrpSpPr>
          <p:cNvPr id="32" name="Group 31"/>
          <p:cNvGrpSpPr/>
          <p:nvPr/>
        </p:nvGrpSpPr>
        <p:grpSpPr>
          <a:xfrm>
            <a:off x="4267460" y="3504052"/>
            <a:ext cx="3657081" cy="1584735"/>
            <a:chOff x="247464" y="3485589"/>
            <a:chExt cx="2743200" cy="1188720"/>
          </a:xfrm>
        </p:grpSpPr>
        <p:sp>
          <p:nvSpPr>
            <p:cNvPr id="33" name="Rectangle 32"/>
            <p:cNvSpPr/>
            <p:nvPr/>
          </p:nvSpPr>
          <p:spPr>
            <a:xfrm>
              <a:off x="247464" y="3485589"/>
              <a:ext cx="2743200" cy="1188720"/>
            </a:xfrm>
            <a:prstGeom prst="rect">
              <a:avLst/>
            </a:prstGeom>
            <a:solidFill>
              <a:srgbClr val="50CAE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nchorCtr="1"/>
            <a:lstStyle/>
            <a:p>
              <a:pPr algn="ctr" defTabSz="914367"/>
              <a:r>
                <a:rPr lang="en-US" sz="2400" b="1" dirty="0">
                  <a:solidFill>
                    <a:srgbClr val="FFFFFF"/>
                  </a:solidFill>
                  <a:latin typeface="Segoe UI"/>
                </a:rPr>
                <a:t>.NET Core v1.0</a:t>
              </a:r>
            </a:p>
          </p:txBody>
        </p:sp>
        <p:sp>
          <p:nvSpPr>
            <p:cNvPr id="36" name="Rectangle 35"/>
            <p:cNvSpPr/>
            <p:nvPr/>
          </p:nvSpPr>
          <p:spPr>
            <a:xfrm>
              <a:off x="320889" y="3744653"/>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400" dirty="0">
                  <a:solidFill>
                    <a:srgbClr val="FFFFFF"/>
                  </a:solidFill>
                  <a:latin typeface="Segoe UI"/>
                </a:rPr>
                <a:t>Tools</a:t>
              </a:r>
            </a:p>
          </p:txBody>
        </p:sp>
        <p:sp>
          <p:nvSpPr>
            <p:cNvPr id="37" name="Rectangle 36"/>
            <p:cNvSpPr/>
            <p:nvPr/>
          </p:nvSpPr>
          <p:spPr>
            <a:xfrm>
              <a:off x="1207584" y="3737742"/>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400" dirty="0">
                  <a:solidFill>
                    <a:srgbClr val="FFFFFF"/>
                  </a:solidFill>
                  <a:latin typeface="Segoe UI"/>
                </a:rPr>
                <a:t>Runtime</a:t>
              </a:r>
            </a:p>
          </p:txBody>
        </p:sp>
        <p:sp>
          <p:nvSpPr>
            <p:cNvPr id="38" name="Rectangle 37"/>
            <p:cNvSpPr/>
            <p:nvPr/>
          </p:nvSpPr>
          <p:spPr>
            <a:xfrm>
              <a:off x="2094279" y="3737742"/>
              <a:ext cx="822960" cy="457200"/>
            </a:xfrm>
            <a:prstGeom prst="rect">
              <a:avLst/>
            </a:prstGeom>
            <a:solidFill>
              <a:srgbClr val="BC3D2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400" dirty="0">
                  <a:solidFill>
                    <a:srgbClr val="FFFFFF"/>
                  </a:solidFill>
                  <a:latin typeface="Segoe UI"/>
                </a:rPr>
                <a:t>v1.6</a:t>
              </a:r>
            </a:p>
          </p:txBody>
        </p:sp>
      </p:grpSp>
      <p:grpSp>
        <p:nvGrpSpPr>
          <p:cNvPr id="39" name="Group 38"/>
          <p:cNvGrpSpPr/>
          <p:nvPr/>
        </p:nvGrpSpPr>
        <p:grpSpPr>
          <a:xfrm>
            <a:off x="8103707" y="3504052"/>
            <a:ext cx="3657081" cy="1584735"/>
            <a:chOff x="247464" y="3485589"/>
            <a:chExt cx="2743200" cy="1188720"/>
          </a:xfrm>
        </p:grpSpPr>
        <p:sp>
          <p:nvSpPr>
            <p:cNvPr id="40" name="Rectangle 39"/>
            <p:cNvSpPr/>
            <p:nvPr/>
          </p:nvSpPr>
          <p:spPr>
            <a:xfrm>
              <a:off x="247464" y="3485589"/>
              <a:ext cx="2743200" cy="1188720"/>
            </a:xfrm>
            <a:prstGeom prst="rect">
              <a:avLst/>
            </a:prstGeom>
            <a:solidFill>
              <a:srgbClr val="50CAE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nchorCtr="1"/>
            <a:lstStyle/>
            <a:p>
              <a:pPr algn="ctr" defTabSz="914367"/>
              <a:r>
                <a:rPr lang="en-US" sz="2400" b="1" dirty="0">
                  <a:solidFill>
                    <a:srgbClr val="FFFFFF"/>
                  </a:solidFill>
                  <a:latin typeface="Segoe UI"/>
                </a:rPr>
                <a:t>Xamarin Cycle 9</a:t>
              </a:r>
            </a:p>
          </p:txBody>
        </p:sp>
        <p:sp>
          <p:nvSpPr>
            <p:cNvPr id="41" name="Rectangle 40"/>
            <p:cNvSpPr/>
            <p:nvPr/>
          </p:nvSpPr>
          <p:spPr>
            <a:xfrm>
              <a:off x="320889" y="3744653"/>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400" dirty="0">
                  <a:solidFill>
                    <a:srgbClr val="FFFFFF"/>
                  </a:solidFill>
                  <a:latin typeface="Segoe UI"/>
                </a:rPr>
                <a:t>Tools</a:t>
              </a:r>
            </a:p>
          </p:txBody>
        </p:sp>
        <p:sp>
          <p:nvSpPr>
            <p:cNvPr id="42" name="Rectangle 41"/>
            <p:cNvSpPr/>
            <p:nvPr/>
          </p:nvSpPr>
          <p:spPr>
            <a:xfrm>
              <a:off x="1207584" y="3737742"/>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400" dirty="0">
                  <a:solidFill>
                    <a:srgbClr val="FFFFFF"/>
                  </a:solidFill>
                  <a:latin typeface="Segoe UI"/>
                </a:rPr>
                <a:t>Runtime</a:t>
              </a:r>
            </a:p>
          </p:txBody>
        </p:sp>
        <p:sp>
          <p:nvSpPr>
            <p:cNvPr id="43" name="Rectangle 42"/>
            <p:cNvSpPr/>
            <p:nvPr/>
          </p:nvSpPr>
          <p:spPr>
            <a:xfrm>
              <a:off x="2094279" y="3737742"/>
              <a:ext cx="822960" cy="457200"/>
            </a:xfrm>
            <a:prstGeom prst="rect">
              <a:avLst/>
            </a:prstGeom>
            <a:solidFill>
              <a:srgbClr val="BC3D2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400" dirty="0">
                  <a:solidFill>
                    <a:srgbClr val="FFFFFF"/>
                  </a:solidFill>
                  <a:latin typeface="Segoe UI"/>
                </a:rPr>
                <a:t>v1.6</a:t>
              </a:r>
            </a:p>
          </p:txBody>
        </p:sp>
      </p:grpSp>
      <p:sp>
        <p:nvSpPr>
          <p:cNvPr id="2" name="Title 1"/>
          <p:cNvSpPr>
            <a:spLocks noGrp="1"/>
          </p:cNvSpPr>
          <p:nvPr>
            <p:ph type="title"/>
          </p:nvPr>
        </p:nvSpPr>
        <p:spPr/>
        <p:txBody>
          <a:bodyPr/>
          <a:lstStyle/>
          <a:p>
            <a:r>
              <a:rPr lang="en-US" dirty="0"/>
              <a:t>Platform support</a:t>
            </a:r>
          </a:p>
        </p:txBody>
      </p:sp>
      <p:sp>
        <p:nvSpPr>
          <p:cNvPr id="3" name="Content Placeholder 2"/>
          <p:cNvSpPr>
            <a:spLocks noGrp="1"/>
          </p:cNvSpPr>
          <p:nvPr>
            <p:ph type="body" sz="quarter" idx="10"/>
          </p:nvPr>
        </p:nvSpPr>
        <p:spPr>
          <a:xfrm>
            <a:off x="269239" y="1189177"/>
            <a:ext cx="11653523" cy="1270732"/>
          </a:xfrm>
        </p:spPr>
        <p:txBody>
          <a:bodyPr/>
          <a:lstStyle/>
          <a:p>
            <a:r>
              <a:rPr lang="en-US" dirty="0"/>
              <a:t>Each platform can support its preferred version of .NET Standard</a:t>
            </a:r>
          </a:p>
        </p:txBody>
      </p:sp>
    </p:spTree>
    <p:custDataLst>
      <p:tags r:id="rId1"/>
    </p:custDataLst>
    <p:extLst>
      <p:ext uri="{BB962C8B-B14F-4D97-AF65-F5344CB8AC3E}">
        <p14:creationId xmlns:p14="http://schemas.microsoft.com/office/powerpoint/2010/main" val="390469681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Where can your library be used?</a:t>
            </a:r>
          </a:p>
        </p:txBody>
      </p:sp>
      <p:sp>
        <p:nvSpPr>
          <p:cNvPr id="2" name="Content Placeholder 1"/>
          <p:cNvSpPr>
            <a:spLocks noGrp="1"/>
          </p:cNvSpPr>
          <p:nvPr>
            <p:ph type="body" sz="quarter" idx="10"/>
          </p:nvPr>
        </p:nvSpPr>
        <p:spPr>
          <a:xfrm>
            <a:off x="269239" y="1189177"/>
            <a:ext cx="11653523" cy="1270732"/>
          </a:xfrm>
        </p:spPr>
        <p:txBody>
          <a:bodyPr/>
          <a:lstStyle/>
          <a:p>
            <a:r>
              <a:rPr lang="en-US" dirty="0"/>
              <a:t>Your library can be used by platforms supporting your targeted .NET Standard version or higher</a:t>
            </a:r>
          </a:p>
        </p:txBody>
      </p:sp>
      <p:grpSp>
        <p:nvGrpSpPr>
          <p:cNvPr id="4" name="Group 3"/>
          <p:cNvGrpSpPr/>
          <p:nvPr/>
        </p:nvGrpSpPr>
        <p:grpSpPr>
          <a:xfrm>
            <a:off x="469650" y="4512574"/>
            <a:ext cx="3657081" cy="1584735"/>
            <a:chOff x="247464" y="3485589"/>
            <a:chExt cx="2743200" cy="1188720"/>
          </a:xfrm>
        </p:grpSpPr>
        <p:sp>
          <p:nvSpPr>
            <p:cNvPr id="5" name="Rectangle 4"/>
            <p:cNvSpPr/>
            <p:nvPr/>
          </p:nvSpPr>
          <p:spPr>
            <a:xfrm>
              <a:off x="247464" y="3485589"/>
              <a:ext cx="2743200" cy="1188720"/>
            </a:xfrm>
            <a:prstGeom prst="rect">
              <a:avLst/>
            </a:prstGeom>
            <a:solidFill>
              <a:srgbClr val="50CAE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nchorCtr="1"/>
            <a:lstStyle/>
            <a:p>
              <a:pPr algn="ctr" defTabSz="914367"/>
              <a:r>
                <a:rPr lang="en-US" sz="2400" b="1" dirty="0">
                  <a:solidFill>
                    <a:srgbClr val="FFFFFF"/>
                  </a:solidFill>
                  <a:latin typeface="Segoe UI"/>
                </a:rPr>
                <a:t>.NET Framework v4.5.1</a:t>
              </a:r>
            </a:p>
          </p:txBody>
        </p:sp>
        <p:sp>
          <p:nvSpPr>
            <p:cNvPr id="6" name="Rectangle 5"/>
            <p:cNvSpPr/>
            <p:nvPr/>
          </p:nvSpPr>
          <p:spPr>
            <a:xfrm>
              <a:off x="320889" y="3744653"/>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400" dirty="0">
                  <a:solidFill>
                    <a:srgbClr val="FFFFFF"/>
                  </a:solidFill>
                  <a:latin typeface="Segoe UI"/>
                </a:rPr>
                <a:t>Tools</a:t>
              </a:r>
            </a:p>
          </p:txBody>
        </p:sp>
        <p:sp>
          <p:nvSpPr>
            <p:cNvPr id="7" name="Rectangle 6"/>
            <p:cNvSpPr/>
            <p:nvPr/>
          </p:nvSpPr>
          <p:spPr>
            <a:xfrm>
              <a:off x="1207584" y="3737742"/>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400" dirty="0">
                  <a:solidFill>
                    <a:srgbClr val="FFFFFF"/>
                  </a:solidFill>
                  <a:latin typeface="Segoe UI"/>
                </a:rPr>
                <a:t>Runtime</a:t>
              </a:r>
            </a:p>
          </p:txBody>
        </p:sp>
        <p:sp>
          <p:nvSpPr>
            <p:cNvPr id="8" name="Rectangle 7"/>
            <p:cNvSpPr/>
            <p:nvPr/>
          </p:nvSpPr>
          <p:spPr>
            <a:xfrm>
              <a:off x="2094279" y="3737742"/>
              <a:ext cx="822960" cy="457200"/>
            </a:xfrm>
            <a:prstGeom prst="rect">
              <a:avLst/>
            </a:prstGeom>
            <a:solidFill>
              <a:srgbClr val="BC3D2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400" dirty="0">
                  <a:solidFill>
                    <a:srgbClr val="FFFFFF"/>
                  </a:solidFill>
                  <a:latin typeface="Segoe UI"/>
                </a:rPr>
                <a:t>v1.2</a:t>
              </a:r>
            </a:p>
          </p:txBody>
        </p:sp>
      </p:grpSp>
      <p:grpSp>
        <p:nvGrpSpPr>
          <p:cNvPr id="9" name="Group 8"/>
          <p:cNvGrpSpPr/>
          <p:nvPr/>
        </p:nvGrpSpPr>
        <p:grpSpPr>
          <a:xfrm>
            <a:off x="4305733" y="4512574"/>
            <a:ext cx="3657081" cy="1584735"/>
            <a:chOff x="247464" y="3485589"/>
            <a:chExt cx="2743200" cy="1188720"/>
          </a:xfrm>
        </p:grpSpPr>
        <p:sp>
          <p:nvSpPr>
            <p:cNvPr id="10" name="Rectangle 9"/>
            <p:cNvSpPr/>
            <p:nvPr/>
          </p:nvSpPr>
          <p:spPr>
            <a:xfrm>
              <a:off x="247464" y="3485589"/>
              <a:ext cx="2743200" cy="1188720"/>
            </a:xfrm>
            <a:prstGeom prst="rect">
              <a:avLst/>
            </a:prstGeom>
            <a:solidFill>
              <a:srgbClr val="50CAE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nchorCtr="1"/>
            <a:lstStyle/>
            <a:p>
              <a:pPr algn="ctr" defTabSz="914367"/>
              <a:r>
                <a:rPr lang="en-US" sz="2400" b="1" dirty="0">
                  <a:solidFill>
                    <a:srgbClr val="FFFFFF"/>
                  </a:solidFill>
                  <a:latin typeface="Segoe UI"/>
                </a:rPr>
                <a:t>.NET Core v1.0</a:t>
              </a:r>
            </a:p>
          </p:txBody>
        </p:sp>
        <p:sp>
          <p:nvSpPr>
            <p:cNvPr id="11" name="Rectangle 10"/>
            <p:cNvSpPr/>
            <p:nvPr/>
          </p:nvSpPr>
          <p:spPr>
            <a:xfrm>
              <a:off x="320889" y="3744653"/>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400" dirty="0">
                  <a:solidFill>
                    <a:srgbClr val="FFFFFF"/>
                  </a:solidFill>
                  <a:latin typeface="Segoe UI"/>
                </a:rPr>
                <a:t>Tools</a:t>
              </a:r>
            </a:p>
          </p:txBody>
        </p:sp>
        <p:sp>
          <p:nvSpPr>
            <p:cNvPr id="12" name="Rectangle 11"/>
            <p:cNvSpPr/>
            <p:nvPr/>
          </p:nvSpPr>
          <p:spPr>
            <a:xfrm>
              <a:off x="1207584" y="3737742"/>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400" dirty="0">
                  <a:solidFill>
                    <a:srgbClr val="FFFFFF"/>
                  </a:solidFill>
                  <a:latin typeface="Segoe UI"/>
                </a:rPr>
                <a:t>Runtime</a:t>
              </a:r>
            </a:p>
          </p:txBody>
        </p:sp>
        <p:sp>
          <p:nvSpPr>
            <p:cNvPr id="13" name="Rectangle 12"/>
            <p:cNvSpPr/>
            <p:nvPr/>
          </p:nvSpPr>
          <p:spPr>
            <a:xfrm>
              <a:off x="2094279" y="3737742"/>
              <a:ext cx="822960" cy="457200"/>
            </a:xfrm>
            <a:prstGeom prst="rect">
              <a:avLst/>
            </a:prstGeom>
            <a:solidFill>
              <a:srgbClr val="BC3D2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400" dirty="0">
                  <a:solidFill>
                    <a:srgbClr val="FFFFFF"/>
                  </a:solidFill>
                  <a:latin typeface="Segoe UI"/>
                </a:rPr>
                <a:t>v1.6</a:t>
              </a:r>
            </a:p>
          </p:txBody>
        </p:sp>
      </p:grpSp>
      <p:grpSp>
        <p:nvGrpSpPr>
          <p:cNvPr id="14" name="Group 13"/>
          <p:cNvGrpSpPr/>
          <p:nvPr/>
        </p:nvGrpSpPr>
        <p:grpSpPr>
          <a:xfrm>
            <a:off x="8141979" y="4512574"/>
            <a:ext cx="3657081" cy="1584735"/>
            <a:chOff x="247464" y="3485589"/>
            <a:chExt cx="2743200" cy="1188720"/>
          </a:xfrm>
        </p:grpSpPr>
        <p:sp>
          <p:nvSpPr>
            <p:cNvPr id="15" name="Rectangle 14"/>
            <p:cNvSpPr/>
            <p:nvPr/>
          </p:nvSpPr>
          <p:spPr>
            <a:xfrm>
              <a:off x="247464" y="3485589"/>
              <a:ext cx="2743200" cy="1188720"/>
            </a:xfrm>
            <a:prstGeom prst="rect">
              <a:avLst/>
            </a:prstGeom>
            <a:solidFill>
              <a:srgbClr val="50CAE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b" anchorCtr="1"/>
            <a:lstStyle/>
            <a:p>
              <a:pPr algn="ctr" defTabSz="914367"/>
              <a:r>
                <a:rPr lang="en-US" sz="2400" b="1" dirty="0">
                  <a:solidFill>
                    <a:srgbClr val="FFFFFF"/>
                  </a:solidFill>
                  <a:latin typeface="Segoe UI"/>
                </a:rPr>
                <a:t>Xamarin Cycle 9</a:t>
              </a:r>
            </a:p>
          </p:txBody>
        </p:sp>
        <p:sp>
          <p:nvSpPr>
            <p:cNvPr id="16" name="Rectangle 15"/>
            <p:cNvSpPr/>
            <p:nvPr/>
          </p:nvSpPr>
          <p:spPr>
            <a:xfrm>
              <a:off x="320889" y="3744653"/>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400" dirty="0">
                  <a:solidFill>
                    <a:srgbClr val="FFFFFF"/>
                  </a:solidFill>
                  <a:latin typeface="Segoe UI"/>
                </a:rPr>
                <a:t>Tools</a:t>
              </a:r>
            </a:p>
          </p:txBody>
        </p:sp>
        <p:sp>
          <p:nvSpPr>
            <p:cNvPr id="17" name="Rectangle 16"/>
            <p:cNvSpPr/>
            <p:nvPr/>
          </p:nvSpPr>
          <p:spPr>
            <a:xfrm>
              <a:off x="1207584" y="3737742"/>
              <a:ext cx="822960" cy="457200"/>
            </a:xfrm>
            <a:prstGeom prst="rect">
              <a:avLst/>
            </a:prstGeom>
            <a:solidFill>
              <a:srgbClr val="3292B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400" dirty="0">
                  <a:solidFill>
                    <a:srgbClr val="FFFFFF"/>
                  </a:solidFill>
                  <a:latin typeface="Segoe UI"/>
                </a:rPr>
                <a:t>Runtime</a:t>
              </a:r>
            </a:p>
          </p:txBody>
        </p:sp>
        <p:sp>
          <p:nvSpPr>
            <p:cNvPr id="18" name="Rectangle 17"/>
            <p:cNvSpPr/>
            <p:nvPr/>
          </p:nvSpPr>
          <p:spPr>
            <a:xfrm>
              <a:off x="2094279" y="3737742"/>
              <a:ext cx="822960" cy="457200"/>
            </a:xfrm>
            <a:prstGeom prst="rect">
              <a:avLst/>
            </a:prstGeom>
            <a:solidFill>
              <a:srgbClr val="BC3D27"/>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algn="ctr" defTabSz="914367"/>
              <a:r>
                <a:rPr lang="en-US" sz="2400" dirty="0">
                  <a:solidFill>
                    <a:srgbClr val="FFFFFF"/>
                  </a:solidFill>
                  <a:latin typeface="Segoe UI"/>
                </a:rPr>
                <a:t>v1.6</a:t>
              </a:r>
            </a:p>
          </p:txBody>
        </p:sp>
      </p:grpSp>
      <p:grpSp>
        <p:nvGrpSpPr>
          <p:cNvPr id="22" name="Group 21"/>
          <p:cNvGrpSpPr/>
          <p:nvPr/>
        </p:nvGrpSpPr>
        <p:grpSpPr>
          <a:xfrm>
            <a:off x="5791243" y="3730176"/>
            <a:ext cx="609514" cy="731417"/>
            <a:chOff x="4889443" y="2577804"/>
            <a:chExt cx="457200" cy="548640"/>
          </a:xfrm>
        </p:grpSpPr>
        <p:sp>
          <p:nvSpPr>
            <p:cNvPr id="23" name="Arrow: Down 22"/>
            <p:cNvSpPr/>
            <p:nvPr/>
          </p:nvSpPr>
          <p:spPr>
            <a:xfrm>
              <a:off x="4889443" y="2577804"/>
              <a:ext cx="457200" cy="54864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400">
                <a:solidFill>
                  <a:srgbClr val="FFFFFF"/>
                </a:solidFill>
                <a:latin typeface="Segoe UI"/>
              </a:endParaRPr>
            </a:p>
          </p:txBody>
        </p:sp>
        <p:pic>
          <p:nvPicPr>
            <p:cNvPr id="24" name="Graphic 23" descr="Checkmark"/>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0909" y="2876017"/>
              <a:ext cx="134269" cy="134269"/>
            </a:xfrm>
            <a:prstGeom prst="rect">
              <a:avLst/>
            </a:prstGeom>
          </p:spPr>
        </p:pic>
      </p:grpSp>
      <p:grpSp>
        <p:nvGrpSpPr>
          <p:cNvPr id="25" name="Group 24"/>
          <p:cNvGrpSpPr/>
          <p:nvPr/>
        </p:nvGrpSpPr>
        <p:grpSpPr>
          <a:xfrm>
            <a:off x="8141979" y="3730176"/>
            <a:ext cx="609514" cy="731417"/>
            <a:chOff x="4889443" y="2577804"/>
            <a:chExt cx="457200" cy="548640"/>
          </a:xfrm>
        </p:grpSpPr>
        <p:sp>
          <p:nvSpPr>
            <p:cNvPr id="26" name="Arrow: Down 25"/>
            <p:cNvSpPr/>
            <p:nvPr/>
          </p:nvSpPr>
          <p:spPr>
            <a:xfrm>
              <a:off x="4889443" y="2577804"/>
              <a:ext cx="457200" cy="54864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400">
                <a:solidFill>
                  <a:srgbClr val="FFFFFF"/>
                </a:solidFill>
                <a:latin typeface="Segoe UI"/>
              </a:endParaRPr>
            </a:p>
          </p:txBody>
        </p:sp>
        <p:pic>
          <p:nvPicPr>
            <p:cNvPr id="27" name="Graphic 26" descr="Checkmark"/>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0909" y="2876017"/>
              <a:ext cx="134269" cy="134269"/>
            </a:xfrm>
            <a:prstGeom prst="rect">
              <a:avLst/>
            </a:prstGeom>
          </p:spPr>
        </p:pic>
      </p:grpSp>
      <p:grpSp>
        <p:nvGrpSpPr>
          <p:cNvPr id="32" name="Group 31"/>
          <p:cNvGrpSpPr/>
          <p:nvPr/>
        </p:nvGrpSpPr>
        <p:grpSpPr>
          <a:xfrm>
            <a:off x="3383239" y="3730176"/>
            <a:ext cx="609514" cy="731417"/>
            <a:chOff x="4889443" y="3734046"/>
            <a:chExt cx="457200" cy="548640"/>
          </a:xfrm>
        </p:grpSpPr>
        <p:sp>
          <p:nvSpPr>
            <p:cNvPr id="33" name="Arrow: Down 32"/>
            <p:cNvSpPr/>
            <p:nvPr/>
          </p:nvSpPr>
          <p:spPr>
            <a:xfrm>
              <a:off x="4889443" y="3734046"/>
              <a:ext cx="457200" cy="5486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400">
                <a:solidFill>
                  <a:srgbClr val="FFFFFF"/>
                </a:solidFill>
                <a:latin typeface="Segoe UI"/>
              </a:endParaRPr>
            </a:p>
          </p:txBody>
        </p:sp>
        <p:pic>
          <p:nvPicPr>
            <p:cNvPr id="34" name="Graphic 33" descr="No sign"/>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35747" y="4037293"/>
              <a:ext cx="164592" cy="164592"/>
            </a:xfrm>
            <a:prstGeom prst="rect">
              <a:avLst/>
            </a:prstGeom>
          </p:spPr>
        </p:pic>
      </p:grpSp>
      <p:sp>
        <p:nvSpPr>
          <p:cNvPr id="35" name="Rectangle 34"/>
          <p:cNvSpPr/>
          <p:nvPr/>
        </p:nvSpPr>
        <p:spPr>
          <a:xfrm>
            <a:off x="1987476" y="3002129"/>
            <a:ext cx="8235627" cy="7349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Ins="1828541" rtlCol="0" anchor="ctr" anchorCtr="0"/>
          <a:lstStyle/>
          <a:p>
            <a:pPr algn="ctr" defTabSz="914367"/>
            <a:r>
              <a:rPr lang="en-US" sz="2400" dirty="0">
                <a:solidFill>
                  <a:srgbClr val="FFFFFF"/>
                </a:solidFill>
                <a:latin typeface="Segoe UI"/>
              </a:rPr>
              <a:t>My .NET Standard lib</a:t>
            </a:r>
          </a:p>
        </p:txBody>
      </p:sp>
      <p:grpSp>
        <p:nvGrpSpPr>
          <p:cNvPr id="36" name="Group 35"/>
          <p:cNvGrpSpPr/>
          <p:nvPr/>
        </p:nvGrpSpPr>
        <p:grpSpPr>
          <a:xfrm>
            <a:off x="6811096" y="3064831"/>
            <a:ext cx="1584735" cy="609514"/>
            <a:chOff x="626955" y="3138863"/>
            <a:chExt cx="1188720" cy="457200"/>
          </a:xfrm>
        </p:grpSpPr>
        <p:sp>
          <p:nvSpPr>
            <p:cNvPr id="37" name="Rectangle 36"/>
            <p:cNvSpPr/>
            <p:nvPr/>
          </p:nvSpPr>
          <p:spPr>
            <a:xfrm>
              <a:off x="626955" y="3138863"/>
              <a:ext cx="1188720" cy="4572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7522" rIns="60952" rtlCol="0" anchor="t" anchorCtr="0"/>
            <a:lstStyle/>
            <a:p>
              <a:pPr defTabSz="914367"/>
              <a:r>
                <a:rPr lang="en-US" sz="1200" dirty="0">
                  <a:solidFill>
                    <a:srgbClr val="505050"/>
                  </a:solidFill>
                  <a:latin typeface="Calibri" panose="020F0502020204030204" pitchFamily="34" charset="0"/>
                  <a:cs typeface="Calibri" panose="020F0502020204030204" pitchFamily="34" charset="0"/>
                </a:rPr>
                <a:t>Target framework:</a:t>
              </a:r>
            </a:p>
          </p:txBody>
        </p:sp>
        <p:sp>
          <p:nvSpPr>
            <p:cNvPr id="38" name="Rectangle 37"/>
            <p:cNvSpPr/>
            <p:nvPr/>
          </p:nvSpPr>
          <p:spPr>
            <a:xfrm>
              <a:off x="672675" y="3349525"/>
              <a:ext cx="1097280" cy="182880"/>
            </a:xfrm>
            <a:prstGeom prst="rect">
              <a:avLst/>
            </a:prstGeom>
            <a:solidFill>
              <a:srgbClr val="E1E1E1"/>
            </a:solidFill>
            <a:ln w="6350">
              <a:solidFill>
                <a:srgbClr val="AFAFAF"/>
              </a:solid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defTabSz="914367"/>
              <a:r>
                <a:rPr lang="en-US" sz="1200" dirty="0">
                  <a:solidFill>
                    <a:srgbClr val="505050"/>
                  </a:solidFill>
                  <a:latin typeface="Calibri" panose="020F0502020204030204" pitchFamily="34" charset="0"/>
                  <a:cs typeface="Calibri" panose="020F0502020204030204" pitchFamily="34" charset="0"/>
                </a:rPr>
                <a:t>.</a:t>
              </a:r>
              <a:r>
                <a:rPr lang="en-US" sz="1200" dirty="0" err="1">
                  <a:solidFill>
                    <a:srgbClr val="505050"/>
                  </a:solidFill>
                  <a:latin typeface="Calibri" panose="020F0502020204030204" pitchFamily="34" charset="0"/>
                  <a:cs typeface="Calibri" panose="020F0502020204030204" pitchFamily="34" charset="0"/>
                </a:rPr>
                <a:t>NETStandard</a:t>
              </a:r>
              <a:r>
                <a:rPr lang="en-US" sz="1200" dirty="0">
                  <a:solidFill>
                    <a:srgbClr val="505050"/>
                  </a:solidFill>
                  <a:latin typeface="Calibri" panose="020F0502020204030204" pitchFamily="34" charset="0"/>
                  <a:cs typeface="Calibri" panose="020F0502020204030204" pitchFamily="34" charset="0"/>
                </a:rPr>
                <a:t> 1.4     </a:t>
              </a:r>
              <a:r>
                <a:rPr lang="en-US" sz="2133" baseline="-25000" dirty="0">
                  <a:solidFill>
                    <a:srgbClr val="505050"/>
                  </a:solidFill>
                  <a:latin typeface="Consolas" panose="020B0609020204030204" pitchFamily="49" charset="0"/>
                  <a:cs typeface="Calibri" panose="020F0502020204030204" pitchFamily="34" charset="0"/>
                </a:rPr>
                <a:t>˅</a:t>
              </a:r>
            </a:p>
          </p:txBody>
        </p:sp>
      </p:grpSp>
    </p:spTree>
    <p:custDataLst>
      <p:tags r:id="rId1"/>
    </p:custDataLst>
    <p:extLst>
      <p:ext uri="{BB962C8B-B14F-4D97-AF65-F5344CB8AC3E}">
        <p14:creationId xmlns:p14="http://schemas.microsoft.com/office/powerpoint/2010/main" val="3099897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3848633" y="4037674"/>
            <a:ext cx="609514" cy="731417"/>
            <a:chOff x="3663142" y="3704826"/>
            <a:chExt cx="457200" cy="548640"/>
          </a:xfrm>
        </p:grpSpPr>
        <p:sp>
          <p:nvSpPr>
            <p:cNvPr id="20" name="Arrow: Down 19"/>
            <p:cNvSpPr/>
            <p:nvPr/>
          </p:nvSpPr>
          <p:spPr>
            <a:xfrm>
              <a:off x="3663142" y="3704826"/>
              <a:ext cx="457200" cy="54864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400">
                <a:solidFill>
                  <a:srgbClr val="FFFFFF"/>
                </a:solidFill>
                <a:latin typeface="Segoe UI"/>
              </a:endParaRPr>
            </a:p>
          </p:txBody>
        </p:sp>
        <p:pic>
          <p:nvPicPr>
            <p:cNvPr id="14" name="Graphic 13" descr="Checkmark"/>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4608" y="4027357"/>
              <a:ext cx="134269" cy="134269"/>
            </a:xfrm>
            <a:prstGeom prst="rect">
              <a:avLst/>
            </a:prstGeom>
          </p:spPr>
        </p:pic>
      </p:grpSp>
      <p:sp>
        <p:nvSpPr>
          <p:cNvPr id="6" name="Title 5"/>
          <p:cNvSpPr>
            <a:spLocks noGrp="1"/>
          </p:cNvSpPr>
          <p:nvPr>
            <p:ph type="title"/>
          </p:nvPr>
        </p:nvSpPr>
        <p:spPr/>
        <p:txBody>
          <a:bodyPr/>
          <a:lstStyle/>
          <a:p>
            <a:r>
              <a:rPr lang="en-US" dirty="0"/>
              <a:t>Which libraries can you reference?</a:t>
            </a:r>
          </a:p>
        </p:txBody>
      </p:sp>
      <p:sp>
        <p:nvSpPr>
          <p:cNvPr id="7" name="Content Placeholder 6"/>
          <p:cNvSpPr>
            <a:spLocks noGrp="1"/>
          </p:cNvSpPr>
          <p:nvPr>
            <p:ph type="body" sz="quarter" idx="10"/>
          </p:nvPr>
        </p:nvSpPr>
        <p:spPr>
          <a:xfrm>
            <a:off x="269239" y="1189177"/>
            <a:ext cx="11653523" cy="1813766"/>
          </a:xfrm>
        </p:spPr>
        <p:txBody>
          <a:bodyPr/>
          <a:lstStyle/>
          <a:p>
            <a:r>
              <a:rPr lang="en-US" dirty="0"/>
              <a:t>A library targeting .NET Standard can reference a library targeting the same .NET Standard version or lower</a:t>
            </a:r>
          </a:p>
        </p:txBody>
      </p:sp>
      <p:grpSp>
        <p:nvGrpSpPr>
          <p:cNvPr id="65" name="Group 64"/>
          <p:cNvGrpSpPr/>
          <p:nvPr/>
        </p:nvGrpSpPr>
        <p:grpSpPr>
          <a:xfrm>
            <a:off x="5791243" y="4037672"/>
            <a:ext cx="609514" cy="731417"/>
            <a:chOff x="4889443" y="2577804"/>
            <a:chExt cx="457200" cy="548640"/>
          </a:xfrm>
        </p:grpSpPr>
        <p:sp>
          <p:nvSpPr>
            <p:cNvPr id="26" name="Arrow: Down 25"/>
            <p:cNvSpPr/>
            <p:nvPr/>
          </p:nvSpPr>
          <p:spPr>
            <a:xfrm>
              <a:off x="4889443" y="2577804"/>
              <a:ext cx="457200" cy="548640"/>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400">
                <a:solidFill>
                  <a:srgbClr val="FFFFFF"/>
                </a:solidFill>
                <a:latin typeface="Segoe UI"/>
              </a:endParaRPr>
            </a:p>
          </p:txBody>
        </p:sp>
        <p:pic>
          <p:nvPicPr>
            <p:cNvPr id="23" name="Graphic 22" descr="Checkmark"/>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0909" y="2909098"/>
              <a:ext cx="134269" cy="134269"/>
            </a:xfrm>
            <a:prstGeom prst="rect">
              <a:avLst/>
            </a:prstGeom>
          </p:spPr>
        </p:pic>
      </p:grpSp>
      <p:grpSp>
        <p:nvGrpSpPr>
          <p:cNvPr id="16" name="Group 15"/>
          <p:cNvGrpSpPr/>
          <p:nvPr/>
        </p:nvGrpSpPr>
        <p:grpSpPr>
          <a:xfrm>
            <a:off x="7775337" y="4817925"/>
            <a:ext cx="3047568" cy="731417"/>
            <a:chOff x="1821382" y="2061240"/>
            <a:chExt cx="2286000" cy="548640"/>
          </a:xfrm>
        </p:grpSpPr>
        <p:sp>
          <p:nvSpPr>
            <p:cNvPr id="17" name="Rectangle 16"/>
            <p:cNvSpPr/>
            <p:nvPr/>
          </p:nvSpPr>
          <p:spPr>
            <a:xfrm>
              <a:off x="1821382" y="2061240"/>
              <a:ext cx="2286000" cy="5486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67"/>
              <a:r>
                <a:rPr lang="en-US" sz="2400" dirty="0">
                  <a:solidFill>
                    <a:srgbClr val="FFFFFF"/>
                  </a:solidFill>
                  <a:latin typeface="Segoe UI"/>
                </a:rPr>
                <a:t>Library D</a:t>
              </a:r>
            </a:p>
          </p:txBody>
        </p:sp>
        <p:grpSp>
          <p:nvGrpSpPr>
            <p:cNvPr id="15" name="Group 14"/>
            <p:cNvGrpSpPr/>
            <p:nvPr/>
          </p:nvGrpSpPr>
          <p:grpSpPr>
            <a:xfrm>
              <a:off x="2869553" y="2106960"/>
              <a:ext cx="1188720" cy="457200"/>
              <a:chOff x="626955" y="3138863"/>
              <a:chExt cx="1188720" cy="457200"/>
            </a:xfrm>
          </p:grpSpPr>
          <p:sp>
            <p:nvSpPr>
              <p:cNvPr id="8" name="Rectangle 7"/>
              <p:cNvSpPr/>
              <p:nvPr/>
            </p:nvSpPr>
            <p:spPr>
              <a:xfrm>
                <a:off x="626955" y="3138863"/>
                <a:ext cx="1188720" cy="4572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7522" rIns="60952" rtlCol="0" anchor="t" anchorCtr="0"/>
              <a:lstStyle/>
              <a:p>
                <a:pPr defTabSz="914367"/>
                <a:r>
                  <a:rPr lang="en-US" sz="1200" dirty="0">
                    <a:solidFill>
                      <a:srgbClr val="505050"/>
                    </a:solidFill>
                    <a:latin typeface="Calibri" panose="020F0502020204030204" pitchFamily="34" charset="0"/>
                    <a:cs typeface="Calibri" panose="020F0502020204030204" pitchFamily="34" charset="0"/>
                  </a:rPr>
                  <a:t>Target framework:</a:t>
                </a:r>
              </a:p>
            </p:txBody>
          </p:sp>
          <p:sp>
            <p:nvSpPr>
              <p:cNvPr id="28" name="Rectangle 27"/>
              <p:cNvSpPr/>
              <p:nvPr/>
            </p:nvSpPr>
            <p:spPr>
              <a:xfrm>
                <a:off x="672675" y="3349525"/>
                <a:ext cx="1097280" cy="182880"/>
              </a:xfrm>
              <a:prstGeom prst="rect">
                <a:avLst/>
              </a:prstGeom>
              <a:solidFill>
                <a:srgbClr val="E1E1E1"/>
              </a:solidFill>
              <a:ln w="6350">
                <a:solidFill>
                  <a:srgbClr val="AFAFAF"/>
                </a:solid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defTabSz="914367"/>
                <a:r>
                  <a:rPr lang="en-US" sz="1200" dirty="0">
                    <a:solidFill>
                      <a:srgbClr val="505050"/>
                    </a:solidFill>
                    <a:latin typeface="Calibri" panose="020F0502020204030204" pitchFamily="34" charset="0"/>
                    <a:cs typeface="Calibri" panose="020F0502020204030204" pitchFamily="34" charset="0"/>
                  </a:rPr>
                  <a:t>.</a:t>
                </a:r>
                <a:r>
                  <a:rPr lang="en-US" sz="1200" dirty="0" err="1">
                    <a:solidFill>
                      <a:srgbClr val="505050"/>
                    </a:solidFill>
                    <a:latin typeface="Calibri" panose="020F0502020204030204" pitchFamily="34" charset="0"/>
                    <a:cs typeface="Calibri" panose="020F0502020204030204" pitchFamily="34" charset="0"/>
                  </a:rPr>
                  <a:t>NETStandard</a:t>
                </a:r>
                <a:r>
                  <a:rPr lang="en-US" sz="1200" dirty="0">
                    <a:solidFill>
                      <a:srgbClr val="505050"/>
                    </a:solidFill>
                    <a:latin typeface="Calibri" panose="020F0502020204030204" pitchFamily="34" charset="0"/>
                    <a:cs typeface="Calibri" panose="020F0502020204030204" pitchFamily="34" charset="0"/>
                  </a:rPr>
                  <a:t> 1.6     </a:t>
                </a:r>
                <a:r>
                  <a:rPr lang="en-US" sz="2133" baseline="-25000" dirty="0">
                    <a:solidFill>
                      <a:srgbClr val="505050"/>
                    </a:solidFill>
                    <a:latin typeface="Consolas" panose="020B0609020204030204" pitchFamily="49" charset="0"/>
                    <a:cs typeface="Calibri" panose="020F0502020204030204" pitchFamily="34" charset="0"/>
                  </a:rPr>
                  <a:t>˅</a:t>
                </a:r>
              </a:p>
            </p:txBody>
          </p:sp>
        </p:grpSp>
      </p:grpSp>
      <p:grpSp>
        <p:nvGrpSpPr>
          <p:cNvPr id="44" name="Group 43"/>
          <p:cNvGrpSpPr/>
          <p:nvPr/>
        </p:nvGrpSpPr>
        <p:grpSpPr>
          <a:xfrm>
            <a:off x="1369094" y="4817925"/>
            <a:ext cx="3047568" cy="731417"/>
            <a:chOff x="1821382" y="2061240"/>
            <a:chExt cx="2286000" cy="548640"/>
          </a:xfrm>
        </p:grpSpPr>
        <p:sp>
          <p:nvSpPr>
            <p:cNvPr id="45" name="Rectangle 44"/>
            <p:cNvSpPr/>
            <p:nvPr/>
          </p:nvSpPr>
          <p:spPr>
            <a:xfrm>
              <a:off x="1821382" y="2061240"/>
              <a:ext cx="2286000" cy="5486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67"/>
              <a:r>
                <a:rPr lang="en-US" sz="2400" dirty="0">
                  <a:solidFill>
                    <a:srgbClr val="FFFFFF"/>
                  </a:solidFill>
                  <a:latin typeface="Segoe UI"/>
                </a:rPr>
                <a:t>Library B</a:t>
              </a:r>
            </a:p>
          </p:txBody>
        </p:sp>
        <p:grpSp>
          <p:nvGrpSpPr>
            <p:cNvPr id="46" name="Group 45"/>
            <p:cNvGrpSpPr/>
            <p:nvPr/>
          </p:nvGrpSpPr>
          <p:grpSpPr>
            <a:xfrm>
              <a:off x="2869553" y="2106960"/>
              <a:ext cx="1188720" cy="457200"/>
              <a:chOff x="626955" y="3138863"/>
              <a:chExt cx="1188720" cy="457200"/>
            </a:xfrm>
          </p:grpSpPr>
          <p:sp>
            <p:nvSpPr>
              <p:cNvPr id="47" name="Rectangle 46"/>
              <p:cNvSpPr/>
              <p:nvPr/>
            </p:nvSpPr>
            <p:spPr>
              <a:xfrm>
                <a:off x="626955" y="3138863"/>
                <a:ext cx="1188720" cy="4572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7522" rIns="60952" rtlCol="0" anchor="t" anchorCtr="0"/>
              <a:lstStyle/>
              <a:p>
                <a:pPr defTabSz="914367"/>
                <a:r>
                  <a:rPr lang="en-US" sz="1200" dirty="0">
                    <a:solidFill>
                      <a:srgbClr val="505050"/>
                    </a:solidFill>
                    <a:latin typeface="Calibri" panose="020F0502020204030204" pitchFamily="34" charset="0"/>
                    <a:cs typeface="Calibri" panose="020F0502020204030204" pitchFamily="34" charset="0"/>
                  </a:rPr>
                  <a:t>Target framework:</a:t>
                </a:r>
              </a:p>
            </p:txBody>
          </p:sp>
          <p:sp>
            <p:nvSpPr>
              <p:cNvPr id="48" name="Rectangle 47"/>
              <p:cNvSpPr/>
              <p:nvPr/>
            </p:nvSpPr>
            <p:spPr>
              <a:xfrm>
                <a:off x="672675" y="3349525"/>
                <a:ext cx="1097280" cy="182880"/>
              </a:xfrm>
              <a:prstGeom prst="rect">
                <a:avLst/>
              </a:prstGeom>
              <a:solidFill>
                <a:srgbClr val="E1E1E1"/>
              </a:solidFill>
              <a:ln w="6350">
                <a:solidFill>
                  <a:srgbClr val="AFAFAF"/>
                </a:solid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defTabSz="914367"/>
                <a:r>
                  <a:rPr lang="en-US" sz="1200" dirty="0">
                    <a:solidFill>
                      <a:srgbClr val="505050"/>
                    </a:solidFill>
                    <a:latin typeface="Calibri" panose="020F0502020204030204" pitchFamily="34" charset="0"/>
                    <a:cs typeface="Calibri" panose="020F0502020204030204" pitchFamily="34" charset="0"/>
                  </a:rPr>
                  <a:t>.</a:t>
                </a:r>
                <a:r>
                  <a:rPr lang="en-US" sz="1200" dirty="0" err="1">
                    <a:solidFill>
                      <a:srgbClr val="505050"/>
                    </a:solidFill>
                    <a:latin typeface="Calibri" panose="020F0502020204030204" pitchFamily="34" charset="0"/>
                    <a:cs typeface="Calibri" panose="020F0502020204030204" pitchFamily="34" charset="0"/>
                  </a:rPr>
                  <a:t>NETStandard</a:t>
                </a:r>
                <a:r>
                  <a:rPr lang="en-US" sz="1200" dirty="0">
                    <a:solidFill>
                      <a:srgbClr val="505050"/>
                    </a:solidFill>
                    <a:latin typeface="Calibri" panose="020F0502020204030204" pitchFamily="34" charset="0"/>
                    <a:cs typeface="Calibri" panose="020F0502020204030204" pitchFamily="34" charset="0"/>
                  </a:rPr>
                  <a:t> 1.1     </a:t>
                </a:r>
                <a:r>
                  <a:rPr lang="en-US" sz="2133" baseline="-25000" dirty="0">
                    <a:solidFill>
                      <a:srgbClr val="505050"/>
                    </a:solidFill>
                    <a:latin typeface="Consolas" panose="020B0609020204030204" pitchFamily="49" charset="0"/>
                    <a:cs typeface="Calibri" panose="020F0502020204030204" pitchFamily="34" charset="0"/>
                  </a:rPr>
                  <a:t>˅</a:t>
                </a:r>
              </a:p>
            </p:txBody>
          </p:sp>
        </p:grpSp>
      </p:grpSp>
      <p:grpSp>
        <p:nvGrpSpPr>
          <p:cNvPr id="54" name="Group 53"/>
          <p:cNvGrpSpPr/>
          <p:nvPr/>
        </p:nvGrpSpPr>
        <p:grpSpPr>
          <a:xfrm>
            <a:off x="4572215" y="4817925"/>
            <a:ext cx="3047568" cy="731417"/>
            <a:chOff x="1821382" y="2061240"/>
            <a:chExt cx="2286000" cy="548640"/>
          </a:xfrm>
        </p:grpSpPr>
        <p:sp>
          <p:nvSpPr>
            <p:cNvPr id="55" name="Rectangle 54"/>
            <p:cNvSpPr/>
            <p:nvPr/>
          </p:nvSpPr>
          <p:spPr>
            <a:xfrm>
              <a:off x="1821382" y="2061240"/>
              <a:ext cx="2286000" cy="5486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67"/>
              <a:r>
                <a:rPr lang="en-US" sz="2400" dirty="0">
                  <a:solidFill>
                    <a:srgbClr val="FFFFFF"/>
                  </a:solidFill>
                  <a:latin typeface="Segoe UI"/>
                </a:rPr>
                <a:t>Library C</a:t>
              </a:r>
            </a:p>
          </p:txBody>
        </p:sp>
        <p:grpSp>
          <p:nvGrpSpPr>
            <p:cNvPr id="56" name="Group 55"/>
            <p:cNvGrpSpPr/>
            <p:nvPr/>
          </p:nvGrpSpPr>
          <p:grpSpPr>
            <a:xfrm>
              <a:off x="2869553" y="2106960"/>
              <a:ext cx="1188720" cy="457200"/>
              <a:chOff x="626955" y="3138863"/>
              <a:chExt cx="1188720" cy="457200"/>
            </a:xfrm>
          </p:grpSpPr>
          <p:sp>
            <p:nvSpPr>
              <p:cNvPr id="57" name="Rectangle 56"/>
              <p:cNvSpPr/>
              <p:nvPr/>
            </p:nvSpPr>
            <p:spPr>
              <a:xfrm>
                <a:off x="626955" y="3138863"/>
                <a:ext cx="1188720" cy="4572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7522" rIns="60952" rtlCol="0" anchor="t" anchorCtr="0"/>
              <a:lstStyle/>
              <a:p>
                <a:pPr defTabSz="914367"/>
                <a:r>
                  <a:rPr lang="en-US" sz="1200" dirty="0">
                    <a:solidFill>
                      <a:srgbClr val="505050"/>
                    </a:solidFill>
                    <a:latin typeface="Calibri" panose="020F0502020204030204" pitchFamily="34" charset="0"/>
                    <a:cs typeface="Calibri" panose="020F0502020204030204" pitchFamily="34" charset="0"/>
                  </a:rPr>
                  <a:t>Target framework:</a:t>
                </a:r>
              </a:p>
            </p:txBody>
          </p:sp>
          <p:sp>
            <p:nvSpPr>
              <p:cNvPr id="58" name="Rectangle 57"/>
              <p:cNvSpPr/>
              <p:nvPr/>
            </p:nvSpPr>
            <p:spPr>
              <a:xfrm>
                <a:off x="672675" y="3349525"/>
                <a:ext cx="1097280" cy="182880"/>
              </a:xfrm>
              <a:prstGeom prst="rect">
                <a:avLst/>
              </a:prstGeom>
              <a:solidFill>
                <a:srgbClr val="E1E1E1"/>
              </a:solidFill>
              <a:ln w="6350">
                <a:solidFill>
                  <a:srgbClr val="AFAFAF"/>
                </a:solid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defTabSz="914367"/>
                <a:r>
                  <a:rPr lang="en-US" sz="1200" dirty="0">
                    <a:solidFill>
                      <a:srgbClr val="505050"/>
                    </a:solidFill>
                    <a:latin typeface="Calibri" panose="020F0502020204030204" pitchFamily="34" charset="0"/>
                    <a:cs typeface="Calibri" panose="020F0502020204030204" pitchFamily="34" charset="0"/>
                  </a:rPr>
                  <a:t>.</a:t>
                </a:r>
                <a:r>
                  <a:rPr lang="en-US" sz="1200" dirty="0" err="1">
                    <a:solidFill>
                      <a:srgbClr val="505050"/>
                    </a:solidFill>
                    <a:latin typeface="Calibri" panose="020F0502020204030204" pitchFamily="34" charset="0"/>
                    <a:cs typeface="Calibri" panose="020F0502020204030204" pitchFamily="34" charset="0"/>
                  </a:rPr>
                  <a:t>NETStandard</a:t>
                </a:r>
                <a:r>
                  <a:rPr lang="en-US" sz="1200" dirty="0">
                    <a:solidFill>
                      <a:srgbClr val="505050"/>
                    </a:solidFill>
                    <a:latin typeface="Calibri" panose="020F0502020204030204" pitchFamily="34" charset="0"/>
                    <a:cs typeface="Calibri" panose="020F0502020204030204" pitchFamily="34" charset="0"/>
                  </a:rPr>
                  <a:t> 1.4     </a:t>
                </a:r>
                <a:r>
                  <a:rPr lang="en-US" sz="2133" baseline="-25000" dirty="0">
                    <a:solidFill>
                      <a:srgbClr val="505050"/>
                    </a:solidFill>
                    <a:latin typeface="Consolas" panose="020B0609020204030204" pitchFamily="49" charset="0"/>
                    <a:cs typeface="Calibri" panose="020F0502020204030204" pitchFamily="34" charset="0"/>
                  </a:rPr>
                  <a:t>˅</a:t>
                </a:r>
              </a:p>
            </p:txBody>
          </p:sp>
        </p:grpSp>
      </p:grpSp>
      <p:grpSp>
        <p:nvGrpSpPr>
          <p:cNvPr id="70" name="Group 69"/>
          <p:cNvGrpSpPr/>
          <p:nvPr/>
        </p:nvGrpSpPr>
        <p:grpSpPr>
          <a:xfrm>
            <a:off x="7775336" y="4037674"/>
            <a:ext cx="609514" cy="731417"/>
            <a:chOff x="4889443" y="3734046"/>
            <a:chExt cx="457200" cy="548640"/>
          </a:xfrm>
        </p:grpSpPr>
        <p:sp>
          <p:nvSpPr>
            <p:cNvPr id="27" name="Arrow: Down 26"/>
            <p:cNvSpPr/>
            <p:nvPr/>
          </p:nvSpPr>
          <p:spPr>
            <a:xfrm>
              <a:off x="4889443" y="3734046"/>
              <a:ext cx="457200" cy="54864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2400">
                <a:solidFill>
                  <a:srgbClr val="FFFFFF"/>
                </a:solidFill>
                <a:latin typeface="Segoe UI"/>
              </a:endParaRPr>
            </a:p>
          </p:txBody>
        </p:sp>
        <p:pic>
          <p:nvPicPr>
            <p:cNvPr id="69" name="Graphic 68" descr="No sign"/>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35747" y="4037293"/>
              <a:ext cx="164592" cy="164592"/>
            </a:xfrm>
            <a:prstGeom prst="rect">
              <a:avLst/>
            </a:prstGeom>
          </p:spPr>
        </p:pic>
      </p:grpSp>
      <p:sp>
        <p:nvSpPr>
          <p:cNvPr id="50" name="Rectangle 49"/>
          <p:cNvSpPr/>
          <p:nvPr/>
        </p:nvSpPr>
        <p:spPr>
          <a:xfrm>
            <a:off x="3840801" y="3311359"/>
            <a:ext cx="4510400" cy="7314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67"/>
            <a:r>
              <a:rPr lang="en-US" sz="2400" dirty="0">
                <a:solidFill>
                  <a:srgbClr val="FFFFFF"/>
                </a:solidFill>
                <a:latin typeface="Segoe UI"/>
              </a:rPr>
              <a:t>Library A</a:t>
            </a:r>
          </a:p>
        </p:txBody>
      </p:sp>
      <p:grpSp>
        <p:nvGrpSpPr>
          <p:cNvPr id="51" name="Group 50"/>
          <p:cNvGrpSpPr/>
          <p:nvPr/>
        </p:nvGrpSpPr>
        <p:grpSpPr>
          <a:xfrm>
            <a:off x="5303632" y="3372311"/>
            <a:ext cx="2963759" cy="609514"/>
            <a:chOff x="626955" y="3138863"/>
            <a:chExt cx="1188720" cy="457200"/>
          </a:xfrm>
        </p:grpSpPr>
        <p:sp>
          <p:nvSpPr>
            <p:cNvPr id="52" name="Rectangle 51"/>
            <p:cNvSpPr/>
            <p:nvPr/>
          </p:nvSpPr>
          <p:spPr>
            <a:xfrm>
              <a:off x="626955" y="3138863"/>
              <a:ext cx="1188720" cy="4572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7522" rIns="60952" rtlCol="0" anchor="t" anchorCtr="0"/>
            <a:lstStyle/>
            <a:p>
              <a:pPr defTabSz="914367"/>
              <a:r>
                <a:rPr lang="en-US" sz="1200" dirty="0">
                  <a:solidFill>
                    <a:srgbClr val="505050"/>
                  </a:solidFill>
                  <a:latin typeface="Calibri" panose="020F0502020204030204" pitchFamily="34" charset="0"/>
                  <a:cs typeface="Calibri" panose="020F0502020204030204" pitchFamily="34" charset="0"/>
                </a:rPr>
                <a:t>Target framework:</a:t>
              </a:r>
            </a:p>
          </p:txBody>
        </p:sp>
        <p:sp>
          <p:nvSpPr>
            <p:cNvPr id="53" name="Rectangle 52"/>
            <p:cNvSpPr/>
            <p:nvPr/>
          </p:nvSpPr>
          <p:spPr>
            <a:xfrm>
              <a:off x="672675" y="3349525"/>
              <a:ext cx="1097280" cy="182880"/>
            </a:xfrm>
            <a:prstGeom prst="rect">
              <a:avLst/>
            </a:prstGeom>
            <a:solidFill>
              <a:srgbClr val="E1E1E1"/>
            </a:solidFill>
            <a:ln w="6350">
              <a:solidFill>
                <a:srgbClr val="AFAFAF"/>
              </a:solid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defTabSz="914367"/>
              <a:r>
                <a:rPr lang="en-US" sz="1200" dirty="0">
                  <a:solidFill>
                    <a:srgbClr val="505050"/>
                  </a:solidFill>
                  <a:latin typeface="Calibri" panose="020F0502020204030204" pitchFamily="34" charset="0"/>
                  <a:cs typeface="Calibri" panose="020F0502020204030204" pitchFamily="34" charset="0"/>
                </a:rPr>
                <a:t>.</a:t>
              </a:r>
              <a:r>
                <a:rPr lang="en-US" sz="1200" dirty="0" err="1">
                  <a:solidFill>
                    <a:srgbClr val="505050"/>
                  </a:solidFill>
                  <a:latin typeface="Calibri" panose="020F0502020204030204" pitchFamily="34" charset="0"/>
                  <a:cs typeface="Calibri" panose="020F0502020204030204" pitchFamily="34" charset="0"/>
                </a:rPr>
                <a:t>NETStandard</a:t>
              </a:r>
              <a:r>
                <a:rPr lang="en-US" sz="1200" dirty="0">
                  <a:solidFill>
                    <a:srgbClr val="505050"/>
                  </a:solidFill>
                  <a:latin typeface="Calibri" panose="020F0502020204030204" pitchFamily="34" charset="0"/>
                  <a:cs typeface="Calibri" panose="020F0502020204030204" pitchFamily="34" charset="0"/>
                </a:rPr>
                <a:t> 1.4                                          </a:t>
              </a:r>
              <a:r>
                <a:rPr lang="en-US" sz="2133" baseline="-25000" dirty="0">
                  <a:solidFill>
                    <a:srgbClr val="505050"/>
                  </a:solidFill>
                  <a:latin typeface="Consolas" panose="020B0609020204030204" pitchFamily="49" charset="0"/>
                  <a:cs typeface="Calibri" panose="020F0502020204030204" pitchFamily="34" charset="0"/>
                </a:rPr>
                <a:t>˅</a:t>
              </a:r>
            </a:p>
          </p:txBody>
        </p:sp>
      </p:grpSp>
    </p:spTree>
    <p:custDataLst>
      <p:tags r:id="rId1"/>
    </p:custDataLst>
    <p:extLst>
      <p:ext uri="{BB962C8B-B14F-4D97-AF65-F5344CB8AC3E}">
        <p14:creationId xmlns:p14="http://schemas.microsoft.com/office/powerpoint/2010/main" val="3341105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500"/>
                                        <p:tgtEl>
                                          <p:spTgt spid="6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500"/>
                                        <p:tgtEl>
                                          <p:spTgt spid="6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How to choose target version</a:t>
            </a:r>
          </a:p>
        </p:txBody>
      </p:sp>
      <p:sp>
        <p:nvSpPr>
          <p:cNvPr id="7" name="Content Placeholder 6"/>
          <p:cNvSpPr>
            <a:spLocks noGrp="1"/>
          </p:cNvSpPr>
          <p:nvPr>
            <p:ph type="body" sz="quarter" idx="10"/>
          </p:nvPr>
        </p:nvSpPr>
        <p:spPr>
          <a:xfrm>
            <a:off x="269239" y="1189177"/>
            <a:ext cx="11653523" cy="1813766"/>
          </a:xfrm>
        </p:spPr>
        <p:txBody>
          <a:bodyPr/>
          <a:lstStyle/>
          <a:p>
            <a:r>
              <a:rPr lang="en-US" dirty="0"/>
              <a:t>You should target the lowest .NET Standard version that gives you all the APIs you need </a:t>
            </a:r>
            <a:r>
              <a:rPr lang="mr-IN" dirty="0"/>
              <a:t>–</a:t>
            </a:r>
            <a:r>
              <a:rPr lang="en-US" dirty="0"/>
              <a:t> this maximizes the number of platforms you can run on</a:t>
            </a:r>
          </a:p>
        </p:txBody>
      </p:sp>
      <p:grpSp>
        <p:nvGrpSpPr>
          <p:cNvPr id="28" name="Group 27"/>
          <p:cNvGrpSpPr/>
          <p:nvPr/>
        </p:nvGrpSpPr>
        <p:grpSpPr>
          <a:xfrm>
            <a:off x="940033" y="3668078"/>
            <a:ext cx="3291373" cy="731417"/>
            <a:chOff x="1821382" y="2061240"/>
            <a:chExt cx="2468880" cy="548640"/>
          </a:xfrm>
        </p:grpSpPr>
        <p:sp>
          <p:nvSpPr>
            <p:cNvPr id="29" name="Rectangle 28"/>
            <p:cNvSpPr/>
            <p:nvPr/>
          </p:nvSpPr>
          <p:spPr>
            <a:xfrm>
              <a:off x="1821382" y="2061240"/>
              <a:ext cx="2468880" cy="5486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67"/>
              <a:r>
                <a:rPr lang="en-US" sz="2400">
                  <a:solidFill>
                    <a:srgbClr val="FFFFFF"/>
                  </a:solidFill>
                  <a:latin typeface="Segoe UI"/>
                </a:rPr>
                <a:t>My Library</a:t>
              </a:r>
              <a:endParaRPr lang="en-US" sz="2400" dirty="0">
                <a:solidFill>
                  <a:srgbClr val="FFFFFF"/>
                </a:solidFill>
                <a:latin typeface="Segoe UI"/>
              </a:endParaRPr>
            </a:p>
          </p:txBody>
        </p:sp>
        <p:grpSp>
          <p:nvGrpSpPr>
            <p:cNvPr id="30" name="Group 29"/>
            <p:cNvGrpSpPr/>
            <p:nvPr/>
          </p:nvGrpSpPr>
          <p:grpSpPr>
            <a:xfrm>
              <a:off x="3055669" y="2106960"/>
              <a:ext cx="1188720" cy="457200"/>
              <a:chOff x="813071" y="3138863"/>
              <a:chExt cx="1188720" cy="457200"/>
            </a:xfrm>
          </p:grpSpPr>
          <p:sp>
            <p:nvSpPr>
              <p:cNvPr id="31" name="Rectangle 30"/>
              <p:cNvSpPr/>
              <p:nvPr/>
            </p:nvSpPr>
            <p:spPr>
              <a:xfrm>
                <a:off x="813071" y="3138863"/>
                <a:ext cx="1188720" cy="4572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7522" rIns="60952" rtlCol="0" anchor="t" anchorCtr="0"/>
              <a:lstStyle/>
              <a:p>
                <a:pPr defTabSz="914367"/>
                <a:r>
                  <a:rPr lang="en-US" sz="1200" dirty="0">
                    <a:solidFill>
                      <a:srgbClr val="505050"/>
                    </a:solidFill>
                    <a:latin typeface="Calibri" panose="020F0502020204030204" pitchFamily="34" charset="0"/>
                    <a:cs typeface="Calibri" panose="020F0502020204030204" pitchFamily="34" charset="0"/>
                  </a:rPr>
                  <a:t>Target framework:</a:t>
                </a:r>
              </a:p>
            </p:txBody>
          </p:sp>
          <p:sp>
            <p:nvSpPr>
              <p:cNvPr id="32" name="Rectangle 31"/>
              <p:cNvSpPr/>
              <p:nvPr/>
            </p:nvSpPr>
            <p:spPr>
              <a:xfrm>
                <a:off x="858791" y="3349525"/>
                <a:ext cx="1097280" cy="182880"/>
              </a:xfrm>
              <a:prstGeom prst="rect">
                <a:avLst/>
              </a:prstGeom>
              <a:solidFill>
                <a:srgbClr val="E1E1E1"/>
              </a:solidFill>
              <a:ln w="6350">
                <a:solidFill>
                  <a:srgbClr val="AFAFAF"/>
                </a:solid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defTabSz="914367"/>
                <a:r>
                  <a:rPr lang="en-US" sz="1200" dirty="0">
                    <a:solidFill>
                      <a:srgbClr val="505050"/>
                    </a:solidFill>
                    <a:latin typeface="Calibri" panose="020F0502020204030204" pitchFamily="34" charset="0"/>
                    <a:cs typeface="Calibri" panose="020F0502020204030204" pitchFamily="34" charset="0"/>
                  </a:rPr>
                  <a:t>.</a:t>
                </a:r>
                <a:r>
                  <a:rPr lang="en-US" sz="1200" dirty="0" err="1">
                    <a:solidFill>
                      <a:srgbClr val="505050"/>
                    </a:solidFill>
                    <a:latin typeface="Calibri" panose="020F0502020204030204" pitchFamily="34" charset="0"/>
                    <a:cs typeface="Calibri" panose="020F0502020204030204" pitchFamily="34" charset="0"/>
                  </a:rPr>
                  <a:t>NETStandard</a:t>
                </a:r>
                <a:r>
                  <a:rPr lang="en-US" sz="1200" dirty="0">
                    <a:solidFill>
                      <a:srgbClr val="505050"/>
                    </a:solidFill>
                    <a:latin typeface="Calibri" panose="020F0502020204030204" pitchFamily="34" charset="0"/>
                    <a:cs typeface="Calibri" panose="020F0502020204030204" pitchFamily="34" charset="0"/>
                  </a:rPr>
                  <a:t> 1.6    </a:t>
                </a:r>
                <a:r>
                  <a:rPr lang="en-US" sz="2133" baseline="-25000" dirty="0">
                    <a:solidFill>
                      <a:srgbClr val="505050"/>
                    </a:solidFill>
                    <a:latin typeface="Consolas" panose="020B0609020204030204" pitchFamily="49" charset="0"/>
                    <a:cs typeface="Calibri" panose="020F0502020204030204" pitchFamily="34" charset="0"/>
                  </a:rPr>
                  <a:t>˅</a:t>
                </a:r>
              </a:p>
            </p:txBody>
          </p:sp>
        </p:grpSp>
      </p:grpSp>
      <p:grpSp>
        <p:nvGrpSpPr>
          <p:cNvPr id="40" name="Group 39"/>
          <p:cNvGrpSpPr/>
          <p:nvPr/>
        </p:nvGrpSpPr>
        <p:grpSpPr>
          <a:xfrm>
            <a:off x="7960596" y="3668078"/>
            <a:ext cx="3291373" cy="731417"/>
            <a:chOff x="1821382" y="2061240"/>
            <a:chExt cx="2468880" cy="548640"/>
          </a:xfrm>
        </p:grpSpPr>
        <p:sp>
          <p:nvSpPr>
            <p:cNvPr id="41" name="Rectangle 40"/>
            <p:cNvSpPr/>
            <p:nvPr/>
          </p:nvSpPr>
          <p:spPr>
            <a:xfrm>
              <a:off x="1821382" y="2061240"/>
              <a:ext cx="2468880" cy="5486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67"/>
              <a:r>
                <a:rPr lang="en-US" sz="2400">
                  <a:solidFill>
                    <a:srgbClr val="FFFFFF"/>
                  </a:solidFill>
                  <a:latin typeface="Segoe UI"/>
                </a:rPr>
                <a:t>My Library</a:t>
              </a:r>
              <a:endParaRPr lang="en-US" sz="2400" dirty="0">
                <a:solidFill>
                  <a:srgbClr val="FFFFFF"/>
                </a:solidFill>
                <a:latin typeface="Segoe UI"/>
              </a:endParaRPr>
            </a:p>
          </p:txBody>
        </p:sp>
        <p:grpSp>
          <p:nvGrpSpPr>
            <p:cNvPr id="42" name="Group 41"/>
            <p:cNvGrpSpPr/>
            <p:nvPr/>
          </p:nvGrpSpPr>
          <p:grpSpPr>
            <a:xfrm>
              <a:off x="3055669" y="2106960"/>
              <a:ext cx="1188720" cy="457200"/>
              <a:chOff x="813071" y="3138863"/>
              <a:chExt cx="1188720" cy="457200"/>
            </a:xfrm>
          </p:grpSpPr>
          <p:sp>
            <p:nvSpPr>
              <p:cNvPr id="43" name="Rectangle 42"/>
              <p:cNvSpPr/>
              <p:nvPr/>
            </p:nvSpPr>
            <p:spPr>
              <a:xfrm>
                <a:off x="813071" y="3138863"/>
                <a:ext cx="1188720" cy="4572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97522" rIns="60952" rtlCol="0" anchor="t" anchorCtr="0"/>
              <a:lstStyle/>
              <a:p>
                <a:pPr defTabSz="914367"/>
                <a:r>
                  <a:rPr lang="en-US" sz="1200" dirty="0">
                    <a:solidFill>
                      <a:srgbClr val="505050"/>
                    </a:solidFill>
                    <a:latin typeface="Calibri" panose="020F0502020204030204" pitchFamily="34" charset="0"/>
                    <a:cs typeface="Calibri" panose="020F0502020204030204" pitchFamily="34" charset="0"/>
                  </a:rPr>
                  <a:t>Target framework:</a:t>
                </a:r>
              </a:p>
            </p:txBody>
          </p:sp>
          <p:sp>
            <p:nvSpPr>
              <p:cNvPr id="44" name="Rectangle 43"/>
              <p:cNvSpPr/>
              <p:nvPr/>
            </p:nvSpPr>
            <p:spPr>
              <a:xfrm>
                <a:off x="858791" y="3349525"/>
                <a:ext cx="1097280" cy="182880"/>
              </a:xfrm>
              <a:prstGeom prst="rect">
                <a:avLst/>
              </a:prstGeom>
              <a:solidFill>
                <a:srgbClr val="E1E1E1"/>
              </a:solidFill>
              <a:ln w="6350">
                <a:solidFill>
                  <a:srgbClr val="AFAFAF"/>
                </a:solidFill>
              </a:ln>
            </p:spPr>
            <p:style>
              <a:lnRef idx="2">
                <a:schemeClr val="accent1">
                  <a:shade val="50000"/>
                </a:schemeClr>
              </a:lnRef>
              <a:fillRef idx="1">
                <a:schemeClr val="accent1"/>
              </a:fillRef>
              <a:effectRef idx="0">
                <a:schemeClr val="accent1"/>
              </a:effectRef>
              <a:fontRef idx="minor">
                <a:schemeClr val="lt1"/>
              </a:fontRef>
            </p:style>
            <p:txBody>
              <a:bodyPr wrap="none" lIns="60952" rIns="60952" rtlCol="0" anchor="ctr"/>
              <a:lstStyle/>
              <a:p>
                <a:pPr defTabSz="914367"/>
                <a:r>
                  <a:rPr lang="en-US" sz="1200" dirty="0">
                    <a:solidFill>
                      <a:srgbClr val="505050"/>
                    </a:solidFill>
                    <a:latin typeface="Calibri" panose="020F0502020204030204" pitchFamily="34" charset="0"/>
                    <a:cs typeface="Calibri" panose="020F0502020204030204" pitchFamily="34" charset="0"/>
                  </a:rPr>
                  <a:t>.</a:t>
                </a:r>
                <a:r>
                  <a:rPr lang="en-US" sz="1200" dirty="0" err="1">
                    <a:solidFill>
                      <a:srgbClr val="505050"/>
                    </a:solidFill>
                    <a:latin typeface="Calibri" panose="020F0502020204030204" pitchFamily="34" charset="0"/>
                    <a:cs typeface="Calibri" panose="020F0502020204030204" pitchFamily="34" charset="0"/>
                  </a:rPr>
                  <a:t>NETStandard</a:t>
                </a:r>
                <a:r>
                  <a:rPr lang="en-US" sz="1200" dirty="0">
                    <a:solidFill>
                      <a:srgbClr val="505050"/>
                    </a:solidFill>
                    <a:latin typeface="Calibri" panose="020F0502020204030204" pitchFamily="34" charset="0"/>
                    <a:cs typeface="Calibri" panose="020F0502020204030204" pitchFamily="34" charset="0"/>
                  </a:rPr>
                  <a:t> 1.2    </a:t>
                </a:r>
                <a:r>
                  <a:rPr lang="en-US" sz="2133" baseline="-25000" dirty="0">
                    <a:solidFill>
                      <a:srgbClr val="505050"/>
                    </a:solidFill>
                    <a:latin typeface="Consolas" panose="020B0609020204030204" pitchFamily="49" charset="0"/>
                    <a:cs typeface="Calibri" panose="020F0502020204030204" pitchFamily="34" charset="0"/>
                  </a:rPr>
                  <a:t>˅</a:t>
                </a:r>
              </a:p>
            </p:txBody>
          </p:sp>
        </p:grpSp>
      </p:grpSp>
      <p:sp>
        <p:nvSpPr>
          <p:cNvPr id="8" name="Left-Right Arrow 7"/>
          <p:cNvSpPr/>
          <p:nvPr/>
        </p:nvSpPr>
        <p:spPr>
          <a:xfrm>
            <a:off x="4273399" y="3177925"/>
            <a:ext cx="3645204" cy="1711722"/>
          </a:xfrm>
          <a:prstGeom prst="lef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60952" rIns="0" bIns="60952" rtlCol="0" anchor="ctr">
            <a:spAutoFit/>
          </a:bodyPr>
          <a:lstStyle/>
          <a:p>
            <a:pPr algn="ctr" defTabSz="914367"/>
            <a:r>
              <a:rPr lang="en-US" sz="2400" dirty="0">
                <a:solidFill>
                  <a:srgbClr val="FFFFFF"/>
                </a:solidFill>
                <a:latin typeface="Segoe UI"/>
              </a:rPr>
              <a:t>Which target version</a:t>
            </a:r>
          </a:p>
          <a:p>
            <a:pPr algn="ctr" defTabSz="914367"/>
            <a:r>
              <a:rPr lang="en-US" sz="2400" dirty="0">
                <a:solidFill>
                  <a:srgbClr val="FFFFFF"/>
                </a:solidFill>
                <a:latin typeface="Segoe UI"/>
              </a:rPr>
              <a:t>should you choose?</a:t>
            </a:r>
          </a:p>
        </p:txBody>
      </p:sp>
      <p:sp>
        <p:nvSpPr>
          <p:cNvPr id="45" name="TextBox 44"/>
          <p:cNvSpPr txBox="1"/>
          <p:nvPr/>
        </p:nvSpPr>
        <p:spPr>
          <a:xfrm>
            <a:off x="1060337" y="4814275"/>
            <a:ext cx="3372169" cy="1567720"/>
          </a:xfrm>
          <a:prstGeom prst="rect">
            <a:avLst/>
          </a:prstGeom>
          <a:noFill/>
        </p:spPr>
        <p:txBody>
          <a:bodyPr wrap="none" rtlCol="0">
            <a:spAutoFit/>
          </a:bodyPr>
          <a:lstStyle/>
          <a:p>
            <a:pPr defTabSz="914367"/>
            <a:r>
              <a:rPr lang="en-US" sz="2400" dirty="0">
                <a:solidFill>
                  <a:srgbClr val="505050"/>
                </a:solidFill>
                <a:latin typeface="Segoe UI"/>
                <a:cs typeface="Segoe UI Light"/>
              </a:rPr>
              <a:t>Targeting higher means</a:t>
            </a:r>
          </a:p>
          <a:p>
            <a:pPr defTabSz="914367"/>
            <a:r>
              <a:rPr lang="en-US" sz="2400" dirty="0">
                <a:solidFill>
                  <a:srgbClr val="505050"/>
                </a:solidFill>
                <a:latin typeface="Segoe UI"/>
                <a:cs typeface="Segoe UI Light"/>
              </a:rPr>
              <a:t>you can use more APIs</a:t>
            </a:r>
          </a:p>
          <a:p>
            <a:pPr defTabSz="914367"/>
            <a:r>
              <a:rPr lang="en-US" sz="2400" dirty="0">
                <a:solidFill>
                  <a:srgbClr val="505050"/>
                </a:solidFill>
                <a:latin typeface="Segoe UI"/>
                <a:cs typeface="Segoe UI Light"/>
              </a:rPr>
              <a:t>(e.g. any APIs added</a:t>
            </a:r>
          </a:p>
          <a:p>
            <a:pPr defTabSz="914367"/>
            <a:r>
              <a:rPr lang="en-US" sz="2400" dirty="0">
                <a:solidFill>
                  <a:srgbClr val="505050"/>
                </a:solidFill>
                <a:latin typeface="Segoe UI"/>
                <a:cs typeface="Segoe UI Light"/>
              </a:rPr>
              <a:t>in 1.0 through 1.6)</a:t>
            </a:r>
          </a:p>
        </p:txBody>
      </p:sp>
      <p:cxnSp>
        <p:nvCxnSpPr>
          <p:cNvPr id="46" name="Straight Arrow Connector 45"/>
          <p:cNvCxnSpPr>
            <a:cxnSpLocks/>
          </p:cNvCxnSpPr>
          <p:nvPr/>
        </p:nvCxnSpPr>
        <p:spPr>
          <a:xfrm flipV="1">
            <a:off x="3686876" y="4429756"/>
            <a:ext cx="0" cy="48761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cxnSpLocks/>
          </p:cNvCxnSpPr>
          <p:nvPr/>
        </p:nvCxnSpPr>
        <p:spPr>
          <a:xfrm flipV="1">
            <a:off x="10690380" y="4429756"/>
            <a:ext cx="0" cy="487610"/>
          </a:xfrm>
          <a:prstGeom prst="straightConnector1">
            <a:avLst/>
          </a:prstGeom>
          <a:ln w="28575" cmpd="sng">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7763683" y="4814275"/>
            <a:ext cx="3832742" cy="1567720"/>
          </a:xfrm>
          <a:prstGeom prst="rect">
            <a:avLst/>
          </a:prstGeom>
          <a:noFill/>
        </p:spPr>
        <p:txBody>
          <a:bodyPr wrap="none" rtlCol="0">
            <a:spAutoFit/>
          </a:bodyPr>
          <a:lstStyle/>
          <a:p>
            <a:pPr defTabSz="914367"/>
            <a:r>
              <a:rPr lang="en-US" sz="2400" dirty="0">
                <a:solidFill>
                  <a:srgbClr val="505050"/>
                </a:solidFill>
                <a:latin typeface="Segoe UI"/>
                <a:cs typeface="Segoe UI Light"/>
              </a:rPr>
              <a:t>Targeting lower means you</a:t>
            </a:r>
          </a:p>
          <a:p>
            <a:pPr defTabSz="914367"/>
            <a:r>
              <a:rPr lang="en-US" sz="2400" dirty="0">
                <a:solidFill>
                  <a:srgbClr val="505050"/>
                </a:solidFill>
                <a:latin typeface="Segoe UI"/>
                <a:cs typeface="Segoe UI Light"/>
              </a:rPr>
              <a:t>are compatible with more</a:t>
            </a:r>
          </a:p>
          <a:p>
            <a:pPr defTabSz="914367"/>
            <a:r>
              <a:rPr lang="en-US" sz="2400" dirty="0">
                <a:solidFill>
                  <a:srgbClr val="505050"/>
                </a:solidFill>
                <a:latin typeface="Segoe UI"/>
                <a:cs typeface="Segoe UI Light"/>
              </a:rPr>
              <a:t>platforms (e.g. all that</a:t>
            </a:r>
          </a:p>
          <a:p>
            <a:pPr defTabSz="914367"/>
            <a:r>
              <a:rPr lang="en-US" sz="2400" dirty="0">
                <a:solidFill>
                  <a:srgbClr val="505050"/>
                </a:solidFill>
                <a:latin typeface="Segoe UI"/>
                <a:cs typeface="Segoe UI Light"/>
              </a:rPr>
              <a:t>support at least 1.2)</a:t>
            </a:r>
          </a:p>
        </p:txBody>
      </p:sp>
    </p:spTree>
    <p:custDataLst>
      <p:tags r:id="rId1"/>
    </p:custDataLst>
    <p:extLst>
      <p:ext uri="{BB962C8B-B14F-4D97-AF65-F5344CB8AC3E}">
        <p14:creationId xmlns:p14="http://schemas.microsoft.com/office/powerpoint/2010/main" val="3663342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61AB0-FB52-4452-9825-4353AF8117A3}"/>
              </a:ext>
            </a:extLst>
          </p:cNvPr>
          <p:cNvSpPr>
            <a:spLocks noGrp="1"/>
          </p:cNvSpPr>
          <p:nvPr>
            <p:ph type="title"/>
          </p:nvPr>
        </p:nvSpPr>
        <p:spPr/>
        <p:txBody>
          <a:bodyPr/>
          <a:lstStyle/>
          <a:p>
            <a:r>
              <a:rPr lang="en-US" dirty="0"/>
              <a:t>.NET Before – Reuse Code!</a:t>
            </a:r>
          </a:p>
        </p:txBody>
      </p:sp>
      <p:sp>
        <p:nvSpPr>
          <p:cNvPr id="3" name="Slide Number Placeholder 2">
            <a:extLst>
              <a:ext uri="{FF2B5EF4-FFF2-40B4-BE49-F238E27FC236}">
                <a16:creationId xmlns:a16="http://schemas.microsoft.com/office/drawing/2014/main" id="{249B477F-4E00-4F75-BD1E-4F9BE4D1FCCE}"/>
              </a:ext>
            </a:extLst>
          </p:cNvPr>
          <p:cNvSpPr>
            <a:spLocks noGrp="1"/>
          </p:cNvSpPr>
          <p:nvPr>
            <p:ph type="sldNum" sz="quarter" idx="12"/>
          </p:nvPr>
        </p:nvSpPr>
        <p:spPr/>
        <p:txBody>
          <a:bodyPr/>
          <a:lstStyle/>
          <a:p>
            <a:pPr defTabSz="914225"/>
            <a:fld id="{AFFF257A-30C5-4AFB-911B-BE4CEEA1EA82}" type="slidenum">
              <a:rPr lang="en-US" kern="0">
                <a:solidFill>
                  <a:sysClr val="windowText" lastClr="000000"/>
                </a:solidFill>
              </a:rPr>
              <a:pPr defTabSz="914225"/>
              <a:t>36</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557F6E73-4DF3-4637-AA11-6C16DED9C175}"/>
              </a:ext>
            </a:extLst>
          </p:cNvPr>
          <p:cNvSpPr>
            <a:spLocks noGrp="1"/>
          </p:cNvSpPr>
          <p:nvPr>
            <p:ph type="body" sz="quarter" idx="13"/>
          </p:nvPr>
        </p:nvSpPr>
        <p:spPr>
          <a:xfrm>
            <a:off x="402338" y="1143325"/>
            <a:ext cx="11173968" cy="575229"/>
          </a:xfrm>
        </p:spPr>
        <p:txBody>
          <a:bodyPr/>
          <a:lstStyle/>
          <a:p>
            <a:endParaRPr lang="en-US" dirty="0"/>
          </a:p>
        </p:txBody>
      </p:sp>
      <p:grpSp>
        <p:nvGrpSpPr>
          <p:cNvPr id="5" name="Group 4">
            <a:extLst>
              <a:ext uri="{FF2B5EF4-FFF2-40B4-BE49-F238E27FC236}">
                <a16:creationId xmlns:a16="http://schemas.microsoft.com/office/drawing/2014/main" id="{DDD12379-1512-4615-BD51-71E1FE72458A}"/>
              </a:ext>
            </a:extLst>
          </p:cNvPr>
          <p:cNvGrpSpPr/>
          <p:nvPr/>
        </p:nvGrpSpPr>
        <p:grpSpPr>
          <a:xfrm>
            <a:off x="1181101" y="1325066"/>
            <a:ext cx="3373620" cy="4773603"/>
            <a:chOff x="1310177" y="1733467"/>
            <a:chExt cx="3374098" cy="4774280"/>
          </a:xfrm>
        </p:grpSpPr>
        <p:grpSp>
          <p:nvGrpSpPr>
            <p:cNvPr id="6" name="Group 5">
              <a:extLst>
                <a:ext uri="{FF2B5EF4-FFF2-40B4-BE49-F238E27FC236}">
                  <a16:creationId xmlns:a16="http://schemas.microsoft.com/office/drawing/2014/main" id="{CBC5E20B-6B96-45E5-8207-931D51111DCC}"/>
                </a:ext>
              </a:extLst>
            </p:cNvPr>
            <p:cNvGrpSpPr/>
            <p:nvPr/>
          </p:nvGrpSpPr>
          <p:grpSpPr>
            <a:xfrm>
              <a:off x="1310177" y="1733467"/>
              <a:ext cx="3374098" cy="4774280"/>
              <a:chOff x="1719261" y="1582078"/>
              <a:chExt cx="2869373" cy="3945389"/>
            </a:xfrm>
          </p:grpSpPr>
          <p:sp>
            <p:nvSpPr>
              <p:cNvPr id="13" name="Rectangle 12">
                <a:extLst>
                  <a:ext uri="{FF2B5EF4-FFF2-40B4-BE49-F238E27FC236}">
                    <a16:creationId xmlns:a16="http://schemas.microsoft.com/office/drawing/2014/main" id="{04AECEB5-4487-4F87-8AC2-340EEF2FDD4D}"/>
                  </a:ext>
                </a:extLst>
              </p:cNvPr>
              <p:cNvSpPr/>
              <p:nvPr/>
            </p:nvSpPr>
            <p:spPr bwMode="auto">
              <a:xfrm>
                <a:off x="1719261" y="1582078"/>
                <a:ext cx="2869373" cy="394538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79188" tIns="143350" rIns="179188" bIns="143350" numCol="1" rtlCol="0" anchor="t" anchorCtr="0" compatLnSpc="1">
                <a:prstTxWarp prst="textNoShape">
                  <a:avLst/>
                </a:prstTxWarp>
              </a:bodyPr>
              <a:lstStyle/>
              <a:p>
                <a:pPr algn="ctr" defTabSz="894115">
                  <a:lnSpc>
                    <a:spcPct val="90000"/>
                  </a:lnSpc>
                </a:pPr>
                <a:r>
                  <a:rPr lang="en-US" sz="3600" kern="0" dirty="0">
                    <a:gradFill>
                      <a:gsLst>
                        <a:gs pos="14679">
                          <a:srgbClr val="FFFFFF"/>
                        </a:gs>
                        <a:gs pos="38000">
                          <a:srgbClr val="FFFFFF"/>
                        </a:gs>
                      </a:gsLst>
                      <a:lin ang="5400000" scaled="1"/>
                    </a:gradFill>
                    <a:latin typeface="Segoe UI Light"/>
                  </a:rPr>
                  <a:t> </a:t>
                </a:r>
              </a:p>
            </p:txBody>
          </p:sp>
          <p:sp>
            <p:nvSpPr>
              <p:cNvPr id="14" name="TextBox 13">
                <a:extLst>
                  <a:ext uri="{FF2B5EF4-FFF2-40B4-BE49-F238E27FC236}">
                    <a16:creationId xmlns:a16="http://schemas.microsoft.com/office/drawing/2014/main" id="{F2A1AE14-C610-42EB-9650-431FAA0A95EC}"/>
                  </a:ext>
                </a:extLst>
              </p:cNvPr>
              <p:cNvSpPr txBox="1"/>
              <p:nvPr/>
            </p:nvSpPr>
            <p:spPr>
              <a:xfrm>
                <a:off x="1719261" y="1582078"/>
                <a:ext cx="2869373" cy="627676"/>
              </a:xfrm>
              <a:prstGeom prst="rect">
                <a:avLst/>
              </a:prstGeom>
            </p:spPr>
            <p:style>
              <a:lnRef idx="1">
                <a:schemeClr val="accent1"/>
              </a:lnRef>
              <a:fillRef idx="3">
                <a:schemeClr val="accent1"/>
              </a:fillRef>
              <a:effectRef idx="2">
                <a:schemeClr val="accent1"/>
              </a:effectRef>
              <a:fontRef idx="minor">
                <a:schemeClr val="lt1"/>
              </a:fontRef>
            </p:style>
            <p:txBody>
              <a:bodyPr wrap="square" lIns="179188" tIns="143350" rIns="179188" bIns="143350" rtlCol="0" anchor="ctr">
                <a:noAutofit/>
              </a:bodyPr>
              <a:lstStyle/>
              <a:p>
                <a:pPr algn="ctr" defTabSz="895710">
                  <a:lnSpc>
                    <a:spcPct val="90000"/>
                  </a:lnSpc>
                </a:pPr>
                <a:r>
                  <a:rPr lang="en-US" sz="2800" b="1" kern="0" dirty="0">
                    <a:gradFill>
                      <a:gsLst>
                        <a:gs pos="1250">
                          <a:srgbClr val="FFFFFF"/>
                        </a:gs>
                        <a:gs pos="100000">
                          <a:srgbClr val="FFFFFF"/>
                        </a:gs>
                      </a:gsLst>
                      <a:lin ang="5400000" scaled="0"/>
                    </a:gradFill>
                    <a:latin typeface="Calibri" panose="020F0502020204030204"/>
                    <a:cs typeface="Segoe UI Semibold" panose="020B0702040204020203" pitchFamily="34" charset="0"/>
                  </a:rPr>
                  <a:t>.NET FRAMEWORK</a:t>
                </a:r>
              </a:p>
            </p:txBody>
          </p:sp>
        </p:grpSp>
        <p:sp>
          <p:nvSpPr>
            <p:cNvPr id="7" name="TextBox 6">
              <a:extLst>
                <a:ext uri="{FF2B5EF4-FFF2-40B4-BE49-F238E27FC236}">
                  <a16:creationId xmlns:a16="http://schemas.microsoft.com/office/drawing/2014/main" id="{4AD4B11F-D812-4EFC-923F-AF3DC92B95B2}"/>
                </a:ext>
              </a:extLst>
            </p:cNvPr>
            <p:cNvSpPr txBox="1"/>
            <p:nvPr/>
          </p:nvSpPr>
          <p:spPr>
            <a:xfrm>
              <a:off x="1413995" y="5289985"/>
              <a:ext cx="3166462" cy="674820"/>
            </a:xfrm>
            <a:prstGeom prst="rect">
              <a:avLst/>
            </a:prstGeom>
            <a:solidFill>
              <a:srgbClr val="000000">
                <a:alpha val="25000"/>
              </a:srgbClr>
            </a:solidFill>
          </p:spPr>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.NET Framework BCL</a:t>
              </a:r>
            </a:p>
          </p:txBody>
        </p:sp>
        <p:grpSp>
          <p:nvGrpSpPr>
            <p:cNvPr id="8" name="Group 7">
              <a:extLst>
                <a:ext uri="{FF2B5EF4-FFF2-40B4-BE49-F238E27FC236}">
                  <a16:creationId xmlns:a16="http://schemas.microsoft.com/office/drawing/2014/main" id="{189B22EB-EE39-417B-AC7C-69C9F3613038}"/>
                </a:ext>
              </a:extLst>
            </p:cNvPr>
            <p:cNvGrpSpPr/>
            <p:nvPr/>
          </p:nvGrpSpPr>
          <p:grpSpPr>
            <a:xfrm>
              <a:off x="1413995" y="2891191"/>
              <a:ext cx="3166462" cy="1531408"/>
              <a:chOff x="1188720" y="2356171"/>
              <a:chExt cx="2788920" cy="1348815"/>
            </a:xfrm>
          </p:grpSpPr>
          <p:sp>
            <p:nvSpPr>
              <p:cNvPr id="9" name="TextBox 8">
                <a:extLst>
                  <a:ext uri="{FF2B5EF4-FFF2-40B4-BE49-F238E27FC236}">
                    <a16:creationId xmlns:a16="http://schemas.microsoft.com/office/drawing/2014/main" id="{0DC5C65F-F868-4024-8D5B-9AC4736D27A8}"/>
                  </a:ext>
                </a:extLst>
              </p:cNvPr>
              <p:cNvSpPr txBox="1"/>
              <p:nvPr/>
            </p:nvSpPr>
            <p:spPr>
              <a:xfrm>
                <a:off x="1897380" y="3110626"/>
                <a:ext cx="1371600" cy="594360"/>
              </a:xfrm>
              <a:prstGeom prst="rect">
                <a:avLst/>
              </a:prstGeom>
              <a:solidFill>
                <a:srgbClr val="000000">
                  <a:alpha val="25000"/>
                </a:srgbClr>
              </a:solidFill>
            </p:spPr>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ASP.NET</a:t>
                </a:r>
              </a:p>
            </p:txBody>
          </p:sp>
          <p:grpSp>
            <p:nvGrpSpPr>
              <p:cNvPr id="10" name="Group 9">
                <a:extLst>
                  <a:ext uri="{FF2B5EF4-FFF2-40B4-BE49-F238E27FC236}">
                    <a16:creationId xmlns:a16="http://schemas.microsoft.com/office/drawing/2014/main" id="{E9432204-AACD-4926-B907-B5A9FD3F5BF8}"/>
                  </a:ext>
                </a:extLst>
              </p:cNvPr>
              <p:cNvGrpSpPr/>
              <p:nvPr/>
            </p:nvGrpSpPr>
            <p:grpSpPr>
              <a:xfrm>
                <a:off x="1188720" y="2356171"/>
                <a:ext cx="2788920" cy="594360"/>
                <a:chOff x="1645920" y="2384389"/>
                <a:chExt cx="2417064" cy="594360"/>
              </a:xfrm>
            </p:grpSpPr>
            <p:sp>
              <p:nvSpPr>
                <p:cNvPr id="11" name="TextBox 10">
                  <a:extLst>
                    <a:ext uri="{FF2B5EF4-FFF2-40B4-BE49-F238E27FC236}">
                      <a16:creationId xmlns:a16="http://schemas.microsoft.com/office/drawing/2014/main" id="{DD6430A7-BD75-4421-A2DA-4DC717E4F599}"/>
                    </a:ext>
                  </a:extLst>
                </p:cNvPr>
                <p:cNvSpPr txBox="1"/>
                <p:nvPr/>
              </p:nvSpPr>
              <p:spPr>
                <a:xfrm>
                  <a:off x="2874264" y="2384389"/>
                  <a:ext cx="1188720" cy="594360"/>
                </a:xfrm>
                <a:prstGeom prst="rect">
                  <a:avLst/>
                </a:prstGeom>
                <a:solidFill>
                  <a:srgbClr val="000000">
                    <a:alpha val="25000"/>
                  </a:srgbClr>
                </a:solidFill>
              </p:spPr>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Windows Forms</a:t>
                  </a:r>
                </a:p>
              </p:txBody>
            </p:sp>
            <p:sp>
              <p:nvSpPr>
                <p:cNvPr id="12" name="TextBox 11">
                  <a:extLst>
                    <a:ext uri="{FF2B5EF4-FFF2-40B4-BE49-F238E27FC236}">
                      <a16:creationId xmlns:a16="http://schemas.microsoft.com/office/drawing/2014/main" id="{1458C4F9-CBE7-4200-A95F-DBE875C92BC1}"/>
                    </a:ext>
                  </a:extLst>
                </p:cNvPr>
                <p:cNvSpPr txBox="1"/>
                <p:nvPr/>
              </p:nvSpPr>
              <p:spPr>
                <a:xfrm>
                  <a:off x="1645920" y="2384389"/>
                  <a:ext cx="1188720" cy="594360"/>
                </a:xfrm>
                <a:prstGeom prst="rect">
                  <a:avLst/>
                </a:prstGeom>
                <a:solidFill>
                  <a:srgbClr val="000000">
                    <a:alpha val="25000"/>
                  </a:srgbClr>
                </a:solidFill>
              </p:spPr>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WPF</a:t>
                  </a:r>
                </a:p>
              </p:txBody>
            </p:sp>
          </p:grpSp>
        </p:grpSp>
      </p:grpSp>
      <p:grpSp>
        <p:nvGrpSpPr>
          <p:cNvPr id="15" name="Group 14">
            <a:extLst>
              <a:ext uri="{FF2B5EF4-FFF2-40B4-BE49-F238E27FC236}">
                <a16:creationId xmlns:a16="http://schemas.microsoft.com/office/drawing/2014/main" id="{7EE5786B-9690-4D97-921B-2F9E4DD434BE}"/>
              </a:ext>
            </a:extLst>
          </p:cNvPr>
          <p:cNvGrpSpPr/>
          <p:nvPr/>
        </p:nvGrpSpPr>
        <p:grpSpPr>
          <a:xfrm>
            <a:off x="4835866" y="1325066"/>
            <a:ext cx="3373620" cy="4773603"/>
            <a:chOff x="4965461" y="1733467"/>
            <a:chExt cx="3374098" cy="4774280"/>
          </a:xfrm>
        </p:grpSpPr>
        <p:grpSp>
          <p:nvGrpSpPr>
            <p:cNvPr id="16" name="Group 15">
              <a:extLst>
                <a:ext uri="{FF2B5EF4-FFF2-40B4-BE49-F238E27FC236}">
                  <a16:creationId xmlns:a16="http://schemas.microsoft.com/office/drawing/2014/main" id="{0DE048FA-2520-448B-936E-036B34901F0B}"/>
                </a:ext>
              </a:extLst>
            </p:cNvPr>
            <p:cNvGrpSpPr/>
            <p:nvPr/>
          </p:nvGrpSpPr>
          <p:grpSpPr>
            <a:xfrm>
              <a:off x="4965461" y="1733467"/>
              <a:ext cx="3374098" cy="4774280"/>
              <a:chOff x="4604403" y="1582077"/>
              <a:chExt cx="3013825" cy="3945389"/>
            </a:xfrm>
          </p:grpSpPr>
          <p:sp>
            <p:nvSpPr>
              <p:cNvPr id="21" name="Rectangle 20">
                <a:extLst>
                  <a:ext uri="{FF2B5EF4-FFF2-40B4-BE49-F238E27FC236}">
                    <a16:creationId xmlns:a16="http://schemas.microsoft.com/office/drawing/2014/main" id="{96483A0D-13F4-4648-B5E1-A0EE559FF0B5}"/>
                  </a:ext>
                </a:extLst>
              </p:cNvPr>
              <p:cNvSpPr/>
              <p:nvPr/>
            </p:nvSpPr>
            <p:spPr bwMode="auto">
              <a:xfrm>
                <a:off x="4604403" y="1582077"/>
                <a:ext cx="3013825" cy="3945389"/>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79188" tIns="143350" rIns="179188" bIns="143350" numCol="1" rtlCol="0" anchor="t" anchorCtr="0" compatLnSpc="1">
                <a:prstTxWarp prst="textNoShape">
                  <a:avLst/>
                </a:prstTxWarp>
              </a:bodyPr>
              <a:lstStyle/>
              <a:p>
                <a:pPr algn="ctr" defTabSz="894115">
                  <a:lnSpc>
                    <a:spcPct val="90000"/>
                  </a:lnSpc>
                </a:pPr>
                <a:r>
                  <a:rPr lang="en-US" sz="3600" kern="0" dirty="0">
                    <a:gradFill>
                      <a:gsLst>
                        <a:gs pos="14679">
                          <a:srgbClr val="FFFFFF"/>
                        </a:gs>
                        <a:gs pos="38000">
                          <a:srgbClr val="FFFFFF"/>
                        </a:gs>
                      </a:gsLst>
                      <a:lin ang="5400000" scaled="1"/>
                    </a:gradFill>
                    <a:latin typeface="Segoe UI Light"/>
                  </a:rPr>
                  <a:t> </a:t>
                </a:r>
              </a:p>
            </p:txBody>
          </p:sp>
          <p:sp>
            <p:nvSpPr>
              <p:cNvPr id="22" name="TextBox 21">
                <a:extLst>
                  <a:ext uri="{FF2B5EF4-FFF2-40B4-BE49-F238E27FC236}">
                    <a16:creationId xmlns:a16="http://schemas.microsoft.com/office/drawing/2014/main" id="{651F1A08-D1F7-42B6-8F39-DABCB5E66489}"/>
                  </a:ext>
                </a:extLst>
              </p:cNvPr>
              <p:cNvSpPr txBox="1"/>
              <p:nvPr/>
            </p:nvSpPr>
            <p:spPr>
              <a:xfrm>
                <a:off x="4604403" y="1582077"/>
                <a:ext cx="3013825" cy="627676"/>
              </a:xfrm>
              <a:prstGeom prst="rect">
                <a:avLst/>
              </a:prstGeom>
            </p:spPr>
            <p:style>
              <a:lnRef idx="1">
                <a:schemeClr val="accent2"/>
              </a:lnRef>
              <a:fillRef idx="3">
                <a:schemeClr val="accent2"/>
              </a:fillRef>
              <a:effectRef idx="2">
                <a:schemeClr val="accent2"/>
              </a:effectRef>
              <a:fontRef idx="minor">
                <a:schemeClr val="lt1"/>
              </a:fontRef>
            </p:style>
            <p:txBody>
              <a:bodyPr wrap="square" lIns="179188" tIns="143350" rIns="179188" bIns="143350"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1218278"/>
                <a:r>
                  <a:rPr lang="en-US" sz="2800" b="1" dirty="0">
                    <a:latin typeface="Calibri" panose="020F0502020204030204"/>
                  </a:rPr>
                  <a:t>.NET</a:t>
                </a:r>
              </a:p>
            </p:txBody>
          </p:sp>
        </p:grpSp>
        <p:sp>
          <p:nvSpPr>
            <p:cNvPr id="17" name="TextBox 16">
              <a:extLst>
                <a:ext uri="{FF2B5EF4-FFF2-40B4-BE49-F238E27FC236}">
                  <a16:creationId xmlns:a16="http://schemas.microsoft.com/office/drawing/2014/main" id="{AAC1F1EF-3127-4857-B98A-7A5D252EEB9E}"/>
                </a:ext>
              </a:extLst>
            </p:cNvPr>
            <p:cNvSpPr txBox="1"/>
            <p:nvPr/>
          </p:nvSpPr>
          <p:spPr>
            <a:xfrm>
              <a:off x="5069279" y="5289985"/>
              <a:ext cx="3166462" cy="674820"/>
            </a:xfrm>
            <a:prstGeom prst="rect">
              <a:avLst/>
            </a:prstGeom>
            <a:solidFill>
              <a:srgbClr val="000000">
                <a:alpha val="25000"/>
              </a:srgbClr>
            </a:solidFill>
          </p:spPr>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 .NET BCL</a:t>
              </a:r>
            </a:p>
          </p:txBody>
        </p:sp>
        <p:grpSp>
          <p:nvGrpSpPr>
            <p:cNvPr id="18" name="Group 17">
              <a:extLst>
                <a:ext uri="{FF2B5EF4-FFF2-40B4-BE49-F238E27FC236}">
                  <a16:creationId xmlns:a16="http://schemas.microsoft.com/office/drawing/2014/main" id="{FD51ADC0-A381-4B6D-8B35-BB6CFFDDE6E3}"/>
                </a:ext>
              </a:extLst>
            </p:cNvPr>
            <p:cNvGrpSpPr/>
            <p:nvPr/>
          </p:nvGrpSpPr>
          <p:grpSpPr>
            <a:xfrm>
              <a:off x="5069279" y="2877579"/>
              <a:ext cx="3107452" cy="675550"/>
              <a:chOff x="4206241" y="2090831"/>
              <a:chExt cx="2736946" cy="595003"/>
            </a:xfrm>
          </p:grpSpPr>
          <p:sp>
            <p:nvSpPr>
              <p:cNvPr id="19" name="TextBox 18">
                <a:extLst>
                  <a:ext uri="{FF2B5EF4-FFF2-40B4-BE49-F238E27FC236}">
                    <a16:creationId xmlns:a16="http://schemas.microsoft.com/office/drawing/2014/main" id="{69414D0C-B3F6-4206-90D2-5EAAEEB12682}"/>
                  </a:ext>
                </a:extLst>
              </p:cNvPr>
              <p:cNvSpPr txBox="1"/>
              <p:nvPr/>
            </p:nvSpPr>
            <p:spPr>
              <a:xfrm>
                <a:off x="5652825" y="2090831"/>
                <a:ext cx="1290362" cy="595001"/>
              </a:xfrm>
              <a:prstGeom prst="rect">
                <a:avLst/>
              </a:prstGeom>
              <a:solidFill>
                <a:srgbClr val="000000">
                  <a:alpha val="25000"/>
                </a:srgbClr>
              </a:solidFill>
            </p:spPr>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UWP</a:t>
                </a:r>
              </a:p>
            </p:txBody>
          </p:sp>
          <p:sp>
            <p:nvSpPr>
              <p:cNvPr id="20" name="TextBox 19">
                <a:extLst>
                  <a:ext uri="{FF2B5EF4-FFF2-40B4-BE49-F238E27FC236}">
                    <a16:creationId xmlns:a16="http://schemas.microsoft.com/office/drawing/2014/main" id="{4CA9DB86-07D5-41D0-9689-60555F93B75F}"/>
                  </a:ext>
                </a:extLst>
              </p:cNvPr>
              <p:cNvSpPr txBox="1"/>
              <p:nvPr/>
            </p:nvSpPr>
            <p:spPr>
              <a:xfrm>
                <a:off x="4206241" y="2091474"/>
                <a:ext cx="1356857" cy="594360"/>
              </a:xfrm>
              <a:prstGeom prst="rect">
                <a:avLst/>
              </a:prstGeom>
              <a:solidFill>
                <a:srgbClr val="000000">
                  <a:alpha val="25000"/>
                </a:srgbClr>
              </a:solidFill>
            </p:spPr>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ASP.NET Core</a:t>
                </a:r>
              </a:p>
            </p:txBody>
          </p:sp>
        </p:grpSp>
      </p:grpSp>
      <p:grpSp>
        <p:nvGrpSpPr>
          <p:cNvPr id="23" name="Group 22">
            <a:extLst>
              <a:ext uri="{FF2B5EF4-FFF2-40B4-BE49-F238E27FC236}">
                <a16:creationId xmlns:a16="http://schemas.microsoft.com/office/drawing/2014/main" id="{49EE10D2-AB71-4764-BB2C-4821C683D931}"/>
              </a:ext>
            </a:extLst>
          </p:cNvPr>
          <p:cNvGrpSpPr/>
          <p:nvPr/>
        </p:nvGrpSpPr>
        <p:grpSpPr>
          <a:xfrm>
            <a:off x="8490633" y="1325067"/>
            <a:ext cx="3373620" cy="4773603"/>
            <a:chOff x="8620746" y="1733468"/>
            <a:chExt cx="3374098" cy="4774280"/>
          </a:xfrm>
        </p:grpSpPr>
        <p:grpSp>
          <p:nvGrpSpPr>
            <p:cNvPr id="24" name="Group 23">
              <a:extLst>
                <a:ext uri="{FF2B5EF4-FFF2-40B4-BE49-F238E27FC236}">
                  <a16:creationId xmlns:a16="http://schemas.microsoft.com/office/drawing/2014/main" id="{590B96BE-30FD-40D5-8B36-64E8DCBDCFB6}"/>
                </a:ext>
              </a:extLst>
            </p:cNvPr>
            <p:cNvGrpSpPr/>
            <p:nvPr/>
          </p:nvGrpSpPr>
          <p:grpSpPr>
            <a:xfrm>
              <a:off x="8620746" y="1733468"/>
              <a:ext cx="3374098" cy="4774280"/>
              <a:chOff x="7489548" y="1582078"/>
              <a:chExt cx="2917390" cy="3945389"/>
            </a:xfrm>
            <a:solidFill>
              <a:schemeClr val="accent6"/>
            </a:solidFill>
          </p:grpSpPr>
          <p:sp>
            <p:nvSpPr>
              <p:cNvPr id="30" name="Rectangle 29">
                <a:extLst>
                  <a:ext uri="{FF2B5EF4-FFF2-40B4-BE49-F238E27FC236}">
                    <a16:creationId xmlns:a16="http://schemas.microsoft.com/office/drawing/2014/main" id="{E47B9104-8F54-4B47-8C7A-23512D06C614}"/>
                  </a:ext>
                </a:extLst>
              </p:cNvPr>
              <p:cNvSpPr/>
              <p:nvPr/>
            </p:nvSpPr>
            <p:spPr bwMode="auto">
              <a:xfrm>
                <a:off x="7489548" y="1582078"/>
                <a:ext cx="2917390" cy="3945389"/>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79188" tIns="143350" rIns="179188" bIns="143350" numCol="1" rtlCol="0" anchor="t" anchorCtr="0" compatLnSpc="1">
                <a:prstTxWarp prst="textNoShape">
                  <a:avLst/>
                </a:prstTxWarp>
              </a:bodyPr>
              <a:lstStyle/>
              <a:p>
                <a:pPr algn="ctr" defTabSz="894115">
                  <a:lnSpc>
                    <a:spcPct val="90000"/>
                  </a:lnSpc>
                </a:pPr>
                <a:r>
                  <a:rPr lang="en-US" sz="3600" kern="0" dirty="0">
                    <a:gradFill>
                      <a:gsLst>
                        <a:gs pos="14679">
                          <a:srgbClr val="FFFFFF"/>
                        </a:gs>
                        <a:gs pos="38000">
                          <a:srgbClr val="FFFFFF"/>
                        </a:gs>
                      </a:gsLst>
                      <a:lin ang="5400000" scaled="1"/>
                    </a:gradFill>
                    <a:latin typeface="Segoe UI Light"/>
                  </a:rPr>
                  <a:t> </a:t>
                </a:r>
              </a:p>
            </p:txBody>
          </p:sp>
          <p:sp>
            <p:nvSpPr>
              <p:cNvPr id="31" name="TextBox 30">
                <a:extLst>
                  <a:ext uri="{FF2B5EF4-FFF2-40B4-BE49-F238E27FC236}">
                    <a16:creationId xmlns:a16="http://schemas.microsoft.com/office/drawing/2014/main" id="{C64125AA-C5C7-4F28-A655-8DD5C212F16C}"/>
                  </a:ext>
                </a:extLst>
              </p:cNvPr>
              <p:cNvSpPr txBox="1"/>
              <p:nvPr/>
            </p:nvSpPr>
            <p:spPr>
              <a:xfrm>
                <a:off x="7489548" y="1582078"/>
                <a:ext cx="2917390" cy="627676"/>
              </a:xfrm>
              <a:prstGeom prst="rect">
                <a:avLst/>
              </a:prstGeom>
            </p:spPr>
            <p:style>
              <a:lnRef idx="1">
                <a:schemeClr val="accent6"/>
              </a:lnRef>
              <a:fillRef idx="3">
                <a:schemeClr val="accent6"/>
              </a:fillRef>
              <a:effectRef idx="2">
                <a:schemeClr val="accent6"/>
              </a:effectRef>
              <a:fontRef idx="minor">
                <a:schemeClr val="lt1"/>
              </a:fontRef>
            </p:style>
            <p:txBody>
              <a:bodyPr wrap="square" lIns="179188" tIns="143350" rIns="179188" bIns="143350"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1218278"/>
                <a:r>
                  <a:rPr lang="en-US" sz="2800" b="1" dirty="0">
                    <a:latin typeface="Calibri" panose="020F0502020204030204"/>
                  </a:rPr>
                  <a:t>XAMARIN</a:t>
                </a:r>
              </a:p>
            </p:txBody>
          </p:sp>
        </p:grpSp>
        <p:sp>
          <p:nvSpPr>
            <p:cNvPr id="25" name="TextBox 24">
              <a:extLst>
                <a:ext uri="{FF2B5EF4-FFF2-40B4-BE49-F238E27FC236}">
                  <a16:creationId xmlns:a16="http://schemas.microsoft.com/office/drawing/2014/main" id="{AC08342F-4203-44CC-A933-FA4687164FE5}"/>
                </a:ext>
              </a:extLst>
            </p:cNvPr>
            <p:cNvSpPr txBox="1"/>
            <p:nvPr/>
          </p:nvSpPr>
          <p:spPr>
            <a:xfrm>
              <a:off x="8724564" y="5289985"/>
              <a:ext cx="3166462" cy="674820"/>
            </a:xfrm>
            <a:prstGeom prst="rect">
              <a:avLst/>
            </a:prstGeom>
            <a:solidFill>
              <a:srgbClr val="000000">
                <a:alpha val="25000"/>
              </a:srgbClr>
            </a:solidFill>
          </p:spPr>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Mono BCL</a:t>
              </a:r>
            </a:p>
          </p:txBody>
        </p:sp>
        <p:grpSp>
          <p:nvGrpSpPr>
            <p:cNvPr id="26" name="Group 25">
              <a:extLst>
                <a:ext uri="{FF2B5EF4-FFF2-40B4-BE49-F238E27FC236}">
                  <a16:creationId xmlns:a16="http://schemas.microsoft.com/office/drawing/2014/main" id="{468225AF-734C-4115-89B7-3F8A6A7E7D3B}"/>
                </a:ext>
              </a:extLst>
            </p:cNvPr>
            <p:cNvGrpSpPr/>
            <p:nvPr/>
          </p:nvGrpSpPr>
          <p:grpSpPr>
            <a:xfrm>
              <a:off x="8724564" y="2891192"/>
              <a:ext cx="3166462" cy="1401550"/>
              <a:chOff x="7223760" y="2102819"/>
              <a:chExt cx="2788920" cy="1234440"/>
            </a:xfrm>
          </p:grpSpPr>
          <p:sp>
            <p:nvSpPr>
              <p:cNvPr id="27" name="TextBox 26">
                <a:extLst>
                  <a:ext uri="{FF2B5EF4-FFF2-40B4-BE49-F238E27FC236}">
                    <a16:creationId xmlns:a16="http://schemas.microsoft.com/office/drawing/2014/main" id="{1E0B7573-0BA4-468E-B537-0BC42DB9B83F}"/>
                  </a:ext>
                </a:extLst>
              </p:cNvPr>
              <p:cNvSpPr txBox="1"/>
              <p:nvPr/>
            </p:nvSpPr>
            <p:spPr>
              <a:xfrm>
                <a:off x="7223760" y="2102819"/>
                <a:ext cx="1371600" cy="594360"/>
              </a:xfrm>
              <a:prstGeom prst="rect">
                <a:avLst/>
              </a:prstGeom>
              <a:solidFill>
                <a:srgbClr val="000000">
                  <a:alpha val="25000"/>
                </a:srgbClr>
              </a:solidFill>
            </p:spPr>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iOS</a:t>
                </a:r>
              </a:p>
            </p:txBody>
          </p:sp>
          <p:sp>
            <p:nvSpPr>
              <p:cNvPr id="28" name="TextBox 27">
                <a:extLst>
                  <a:ext uri="{FF2B5EF4-FFF2-40B4-BE49-F238E27FC236}">
                    <a16:creationId xmlns:a16="http://schemas.microsoft.com/office/drawing/2014/main" id="{E4D0AE15-83BD-45B2-8E90-BAB33E9EE07F}"/>
                  </a:ext>
                </a:extLst>
              </p:cNvPr>
              <p:cNvSpPr txBox="1"/>
              <p:nvPr/>
            </p:nvSpPr>
            <p:spPr>
              <a:xfrm>
                <a:off x="8641080" y="2422859"/>
                <a:ext cx="1371600" cy="594360"/>
              </a:xfrm>
              <a:prstGeom prst="rect">
                <a:avLst/>
              </a:prstGeom>
              <a:solidFill>
                <a:srgbClr val="000000">
                  <a:alpha val="25000"/>
                </a:srgbClr>
              </a:solidFill>
            </p:spPr>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Android</a:t>
                </a:r>
              </a:p>
            </p:txBody>
          </p:sp>
          <p:sp>
            <p:nvSpPr>
              <p:cNvPr id="29" name="TextBox 28">
                <a:extLst>
                  <a:ext uri="{FF2B5EF4-FFF2-40B4-BE49-F238E27FC236}">
                    <a16:creationId xmlns:a16="http://schemas.microsoft.com/office/drawing/2014/main" id="{04117E0A-4817-408E-94F5-820117EE8B8C}"/>
                  </a:ext>
                </a:extLst>
              </p:cNvPr>
              <p:cNvSpPr txBox="1"/>
              <p:nvPr/>
            </p:nvSpPr>
            <p:spPr>
              <a:xfrm>
                <a:off x="7223760" y="2742899"/>
                <a:ext cx="1371600" cy="594360"/>
              </a:xfrm>
              <a:prstGeom prst="rect">
                <a:avLst/>
              </a:prstGeom>
              <a:solidFill>
                <a:srgbClr val="000000">
                  <a:alpha val="25000"/>
                </a:srgbClr>
              </a:solidFill>
            </p:spPr>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OS X</a:t>
                </a:r>
              </a:p>
            </p:txBody>
          </p:sp>
        </p:grpSp>
      </p:grpSp>
      <p:sp>
        <p:nvSpPr>
          <p:cNvPr id="32" name="TextBox 31">
            <a:extLst>
              <a:ext uri="{FF2B5EF4-FFF2-40B4-BE49-F238E27FC236}">
                <a16:creationId xmlns:a16="http://schemas.microsoft.com/office/drawing/2014/main" id="{66115110-1B3E-4FF0-A6C7-9D9CA0272C50}"/>
              </a:ext>
            </a:extLst>
          </p:cNvPr>
          <p:cNvSpPr txBox="1"/>
          <p:nvPr/>
        </p:nvSpPr>
        <p:spPr>
          <a:xfrm>
            <a:off x="1203228" y="2316677"/>
            <a:ext cx="10683152" cy="1764664"/>
          </a:xfrm>
          <a:prstGeom prst="rect">
            <a:avLst/>
          </a:prstGeom>
          <a:solidFill>
            <a:srgbClr val="000000">
              <a:alpha val="20000"/>
            </a:srgbClr>
          </a:solidFill>
        </p:spPr>
        <p:txBody>
          <a:bodyPr wrap="square" lIns="179188" tIns="143350" rIns="179188" bIns="143350" rtlCol="0" anchor="ctr">
            <a:noAutofit/>
          </a:bodyPr>
          <a:lstStyle/>
          <a:p>
            <a:pPr algn="ctr" defTabSz="895710">
              <a:lnSpc>
                <a:spcPct val="90000"/>
              </a:lnSpc>
            </a:pPr>
            <a:endParaRPr lang="en-US" sz="2000"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33" name="TextBox 32">
            <a:extLst>
              <a:ext uri="{FF2B5EF4-FFF2-40B4-BE49-F238E27FC236}">
                <a16:creationId xmlns:a16="http://schemas.microsoft.com/office/drawing/2014/main" id="{91DDE21C-9E62-48E3-89FC-1E0571316BFA}"/>
              </a:ext>
            </a:extLst>
          </p:cNvPr>
          <p:cNvSpPr txBox="1"/>
          <p:nvPr/>
        </p:nvSpPr>
        <p:spPr>
          <a:xfrm>
            <a:off x="220918" y="2326921"/>
            <a:ext cx="830429" cy="1764664"/>
          </a:xfrm>
          <a:prstGeom prst="rect">
            <a:avLst/>
          </a:prstGeom>
          <a:solidFill>
            <a:srgbClr val="CFCFCF"/>
          </a:solidFill>
        </p:spPr>
        <p:txBody>
          <a:bodyPr vert="vert270" wrap="square" lIns="179188" tIns="143350" rIns="179188" bIns="143350"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defTabSz="1218278"/>
            <a:r>
              <a:rPr lang="en-US" sz="2000" b="1" dirty="0">
                <a:latin typeface="Calibri" panose="020F0502020204030204"/>
              </a:rPr>
              <a:t>APP</a:t>
            </a:r>
          </a:p>
          <a:p>
            <a:pPr defTabSz="1218278"/>
            <a:r>
              <a:rPr lang="en-US" sz="2000" b="1" dirty="0">
                <a:latin typeface="Calibri" panose="020F0502020204030204"/>
              </a:rPr>
              <a:t>MODELS</a:t>
            </a:r>
          </a:p>
        </p:txBody>
      </p:sp>
      <p:sp>
        <p:nvSpPr>
          <p:cNvPr id="34" name="TextBox 33">
            <a:extLst>
              <a:ext uri="{FF2B5EF4-FFF2-40B4-BE49-F238E27FC236}">
                <a16:creationId xmlns:a16="http://schemas.microsoft.com/office/drawing/2014/main" id="{43EB4115-2808-4DFF-B597-1751FAF9156A}"/>
              </a:ext>
            </a:extLst>
          </p:cNvPr>
          <p:cNvSpPr txBox="1"/>
          <p:nvPr/>
        </p:nvSpPr>
        <p:spPr>
          <a:xfrm>
            <a:off x="220918" y="4336112"/>
            <a:ext cx="830429" cy="1764664"/>
          </a:xfrm>
          <a:prstGeom prst="rect">
            <a:avLst/>
          </a:prstGeom>
          <a:solidFill>
            <a:srgbClr val="CFCFCF"/>
          </a:solidFill>
        </p:spPr>
        <p:txBody>
          <a:bodyPr vert="vert270" wrap="square" lIns="179188" tIns="143350" rIns="179188" bIns="143350"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1218278"/>
            <a:r>
              <a:rPr lang="en-US" sz="2000" dirty="0">
                <a:latin typeface="Calibri" panose="020F0502020204030204"/>
              </a:rPr>
              <a:t>BASE</a:t>
            </a:r>
          </a:p>
          <a:p>
            <a:pPr defTabSz="1218278"/>
            <a:r>
              <a:rPr lang="en-US" sz="2000" dirty="0">
                <a:latin typeface="Calibri" panose="020F0502020204030204"/>
              </a:rPr>
              <a:t>LIBRARIES</a:t>
            </a:r>
          </a:p>
        </p:txBody>
      </p:sp>
      <p:sp>
        <p:nvSpPr>
          <p:cNvPr id="35" name="TextBox 34">
            <a:extLst>
              <a:ext uri="{FF2B5EF4-FFF2-40B4-BE49-F238E27FC236}">
                <a16:creationId xmlns:a16="http://schemas.microsoft.com/office/drawing/2014/main" id="{652CEBCF-1B84-4EF2-9994-3D602206BACA}"/>
              </a:ext>
            </a:extLst>
          </p:cNvPr>
          <p:cNvSpPr txBox="1"/>
          <p:nvPr/>
        </p:nvSpPr>
        <p:spPr>
          <a:xfrm>
            <a:off x="1181101" y="4336111"/>
            <a:ext cx="10683152" cy="1764664"/>
          </a:xfrm>
          <a:prstGeom prst="rect">
            <a:avLst/>
          </a:prstGeom>
          <a:solidFill>
            <a:srgbClr val="000000">
              <a:alpha val="20000"/>
            </a:srgbClr>
          </a:solidFill>
        </p:spPr>
        <p:txBody>
          <a:bodyPr wrap="square" lIns="179188" tIns="143350" rIns="179188" bIns="143350" rtlCol="0" anchor="ctr">
            <a:noAutofit/>
          </a:bodyPr>
          <a:lstStyle/>
          <a:p>
            <a:pPr algn="ctr" defTabSz="895710">
              <a:lnSpc>
                <a:spcPct val="90000"/>
              </a:lnSpc>
            </a:pPr>
            <a:endParaRPr lang="en-US" sz="2000"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37" name="TextBox 36">
            <a:extLst>
              <a:ext uri="{FF2B5EF4-FFF2-40B4-BE49-F238E27FC236}">
                <a16:creationId xmlns:a16="http://schemas.microsoft.com/office/drawing/2014/main" id="{3811D489-03BF-4065-9216-1B0678FE3A1C}"/>
              </a:ext>
            </a:extLst>
          </p:cNvPr>
          <p:cNvSpPr txBox="1"/>
          <p:nvPr/>
        </p:nvSpPr>
        <p:spPr>
          <a:xfrm>
            <a:off x="4937726" y="3396488"/>
            <a:ext cx="1557055" cy="674724"/>
          </a:xfrm>
          <a:prstGeom prst="rect">
            <a:avLst/>
          </a:prstGeom>
          <a:solidFill>
            <a:srgbClr val="000000">
              <a:alpha val="25000"/>
            </a:srgbClr>
          </a:solidFill>
        </p:spPr>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Windows Forms</a:t>
            </a:r>
          </a:p>
        </p:txBody>
      </p:sp>
      <p:sp>
        <p:nvSpPr>
          <p:cNvPr id="39" name="TextBox 38">
            <a:extLst>
              <a:ext uri="{FF2B5EF4-FFF2-40B4-BE49-F238E27FC236}">
                <a16:creationId xmlns:a16="http://schemas.microsoft.com/office/drawing/2014/main" id="{9BC98B5A-BA50-4550-91AC-76AD3B276A94}"/>
              </a:ext>
            </a:extLst>
          </p:cNvPr>
          <p:cNvSpPr txBox="1"/>
          <p:nvPr/>
        </p:nvSpPr>
        <p:spPr>
          <a:xfrm>
            <a:off x="6617139" y="3402928"/>
            <a:ext cx="1455196" cy="674724"/>
          </a:xfrm>
          <a:prstGeom prst="rect">
            <a:avLst/>
          </a:prstGeom>
          <a:solidFill>
            <a:srgbClr val="000000">
              <a:alpha val="25000"/>
            </a:srgbClr>
          </a:solidFill>
        </p:spPr>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WPF</a:t>
            </a:r>
          </a:p>
        </p:txBody>
      </p:sp>
    </p:spTree>
    <p:extLst>
      <p:ext uri="{BB962C8B-B14F-4D97-AF65-F5344CB8AC3E}">
        <p14:creationId xmlns:p14="http://schemas.microsoft.com/office/powerpoint/2010/main" val="268018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0BDD-0E54-498E-9848-7D9DEF2BD053}"/>
              </a:ext>
            </a:extLst>
          </p:cNvPr>
          <p:cNvSpPr>
            <a:spLocks noGrp="1"/>
          </p:cNvSpPr>
          <p:nvPr>
            <p:ph type="title"/>
          </p:nvPr>
        </p:nvSpPr>
        <p:spPr/>
        <p:txBody>
          <a:bodyPr/>
          <a:lstStyle/>
          <a:p>
            <a:r>
              <a:rPr lang="en-US" dirty="0"/>
              <a:t>.NET Now</a:t>
            </a:r>
          </a:p>
        </p:txBody>
      </p:sp>
      <p:sp>
        <p:nvSpPr>
          <p:cNvPr id="3" name="Slide Number Placeholder 2">
            <a:extLst>
              <a:ext uri="{FF2B5EF4-FFF2-40B4-BE49-F238E27FC236}">
                <a16:creationId xmlns:a16="http://schemas.microsoft.com/office/drawing/2014/main" id="{441A4F52-93AC-4860-8D0E-A3E4A0B4A143}"/>
              </a:ext>
            </a:extLst>
          </p:cNvPr>
          <p:cNvSpPr>
            <a:spLocks noGrp="1"/>
          </p:cNvSpPr>
          <p:nvPr>
            <p:ph type="sldNum" sz="quarter" idx="12"/>
          </p:nvPr>
        </p:nvSpPr>
        <p:spPr>
          <a:xfrm>
            <a:off x="8796712" y="6355937"/>
            <a:ext cx="2742811" cy="365074"/>
          </a:xfrm>
        </p:spPr>
        <p:txBody>
          <a:bodyPr/>
          <a:lstStyle/>
          <a:p>
            <a:pPr defTabSz="914225"/>
            <a:fld id="{AFFF257A-30C5-4AFB-911B-BE4CEEA1EA82}" type="slidenum">
              <a:rPr lang="en-US" kern="0">
                <a:solidFill>
                  <a:sysClr val="windowText" lastClr="000000"/>
                </a:solidFill>
              </a:rPr>
              <a:pPr defTabSz="914225"/>
              <a:t>37</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0CDDA275-3F53-46BD-BDC2-7818CF54B652}"/>
              </a:ext>
            </a:extLst>
          </p:cNvPr>
          <p:cNvSpPr>
            <a:spLocks noGrp="1"/>
          </p:cNvSpPr>
          <p:nvPr>
            <p:ph type="body" sz="quarter" idx="13"/>
          </p:nvPr>
        </p:nvSpPr>
        <p:spPr>
          <a:xfrm>
            <a:off x="402338" y="1143325"/>
            <a:ext cx="11173968" cy="575229"/>
          </a:xfrm>
        </p:spPr>
        <p:txBody>
          <a:bodyPr/>
          <a:lstStyle/>
          <a:p>
            <a:endParaRPr lang="en-US" dirty="0"/>
          </a:p>
        </p:txBody>
      </p:sp>
      <p:grpSp>
        <p:nvGrpSpPr>
          <p:cNvPr id="5" name="Group 4">
            <a:extLst>
              <a:ext uri="{FF2B5EF4-FFF2-40B4-BE49-F238E27FC236}">
                <a16:creationId xmlns:a16="http://schemas.microsoft.com/office/drawing/2014/main" id="{36179458-0197-4D92-8E41-6E1D2F1958AE}"/>
              </a:ext>
            </a:extLst>
          </p:cNvPr>
          <p:cNvGrpSpPr/>
          <p:nvPr/>
        </p:nvGrpSpPr>
        <p:grpSpPr>
          <a:xfrm>
            <a:off x="1189616" y="1325066"/>
            <a:ext cx="3373620" cy="4773603"/>
            <a:chOff x="1719261" y="1582078"/>
            <a:chExt cx="2869373" cy="3945389"/>
          </a:xfrm>
        </p:grpSpPr>
        <p:sp>
          <p:nvSpPr>
            <p:cNvPr id="6" name="Rectangle 5">
              <a:extLst>
                <a:ext uri="{FF2B5EF4-FFF2-40B4-BE49-F238E27FC236}">
                  <a16:creationId xmlns:a16="http://schemas.microsoft.com/office/drawing/2014/main" id="{5EBB782F-DD08-4AFD-B1D4-10572C5474FF}"/>
                </a:ext>
              </a:extLst>
            </p:cNvPr>
            <p:cNvSpPr/>
            <p:nvPr/>
          </p:nvSpPr>
          <p:spPr bwMode="auto">
            <a:xfrm>
              <a:off x="1719261" y="1582078"/>
              <a:ext cx="2869373" cy="394538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79188" tIns="143350" rIns="179188" bIns="143350" numCol="1" rtlCol="0" anchor="t" anchorCtr="0" compatLnSpc="1">
              <a:prstTxWarp prst="textNoShape">
                <a:avLst/>
              </a:prstTxWarp>
            </a:bodyPr>
            <a:lstStyle/>
            <a:p>
              <a:pPr algn="ctr" defTabSz="894115">
                <a:lnSpc>
                  <a:spcPct val="90000"/>
                </a:lnSpc>
              </a:pPr>
              <a:r>
                <a:rPr lang="en-US" sz="3600" kern="0" dirty="0">
                  <a:gradFill>
                    <a:gsLst>
                      <a:gs pos="14679">
                        <a:srgbClr val="FFFFFF"/>
                      </a:gs>
                      <a:gs pos="38000">
                        <a:srgbClr val="FFFFFF"/>
                      </a:gs>
                    </a:gsLst>
                    <a:lin ang="5400000" scaled="1"/>
                  </a:gradFill>
                  <a:latin typeface="Segoe UI Light"/>
                </a:rPr>
                <a:t> </a:t>
              </a:r>
            </a:p>
          </p:txBody>
        </p:sp>
        <p:sp>
          <p:nvSpPr>
            <p:cNvPr id="7" name="TextBox 6">
              <a:extLst>
                <a:ext uri="{FF2B5EF4-FFF2-40B4-BE49-F238E27FC236}">
                  <a16:creationId xmlns:a16="http://schemas.microsoft.com/office/drawing/2014/main" id="{4AA4BF48-CA36-4902-A440-341EC037EB02}"/>
                </a:ext>
              </a:extLst>
            </p:cNvPr>
            <p:cNvSpPr txBox="1"/>
            <p:nvPr/>
          </p:nvSpPr>
          <p:spPr>
            <a:xfrm>
              <a:off x="1719261" y="1582078"/>
              <a:ext cx="2869373" cy="627676"/>
            </a:xfrm>
            <a:prstGeom prst="rect">
              <a:avLst/>
            </a:prstGeom>
          </p:spPr>
          <p:style>
            <a:lnRef idx="1">
              <a:schemeClr val="accent1"/>
            </a:lnRef>
            <a:fillRef idx="3">
              <a:schemeClr val="accent1"/>
            </a:fillRef>
            <a:effectRef idx="2">
              <a:schemeClr val="accent1"/>
            </a:effectRef>
            <a:fontRef idx="minor">
              <a:schemeClr val="lt1"/>
            </a:fontRef>
          </p:style>
          <p:txBody>
            <a:bodyPr wrap="square" lIns="179188" tIns="143350" rIns="179188" bIns="143350" rtlCol="0" anchor="ctr">
              <a:noAutofit/>
            </a:bodyPr>
            <a:lstStyle/>
            <a:p>
              <a:pPr algn="ctr" defTabSz="895710">
                <a:lnSpc>
                  <a:spcPct val="90000"/>
                </a:lnSpc>
              </a:pPr>
              <a:r>
                <a:rPr lang="en-US" sz="2800" b="1" kern="0" dirty="0">
                  <a:gradFill>
                    <a:gsLst>
                      <a:gs pos="1250">
                        <a:srgbClr val="FFFFFF"/>
                      </a:gs>
                      <a:gs pos="100000">
                        <a:srgbClr val="FFFFFF"/>
                      </a:gs>
                    </a:gsLst>
                    <a:lin ang="5400000" scaled="0"/>
                  </a:gradFill>
                  <a:latin typeface="Calibri" panose="020F0502020204030204"/>
                  <a:cs typeface="Segoe UI Semibold" panose="020B0702040204020203" pitchFamily="34" charset="0"/>
                </a:rPr>
                <a:t>.NET FRAMEWORK</a:t>
              </a:r>
            </a:p>
          </p:txBody>
        </p:sp>
      </p:grpSp>
      <p:grpSp>
        <p:nvGrpSpPr>
          <p:cNvPr id="8" name="Group 7">
            <a:extLst>
              <a:ext uri="{FF2B5EF4-FFF2-40B4-BE49-F238E27FC236}">
                <a16:creationId xmlns:a16="http://schemas.microsoft.com/office/drawing/2014/main" id="{60EE38CC-58D7-4A79-B151-E08A0660158B}"/>
              </a:ext>
            </a:extLst>
          </p:cNvPr>
          <p:cNvGrpSpPr/>
          <p:nvPr/>
        </p:nvGrpSpPr>
        <p:grpSpPr>
          <a:xfrm>
            <a:off x="4844382" y="1325066"/>
            <a:ext cx="3373620" cy="4773603"/>
            <a:chOff x="4604403" y="1582077"/>
            <a:chExt cx="3013825" cy="3945389"/>
          </a:xfrm>
        </p:grpSpPr>
        <p:sp>
          <p:nvSpPr>
            <p:cNvPr id="9" name="Rectangle 8">
              <a:extLst>
                <a:ext uri="{FF2B5EF4-FFF2-40B4-BE49-F238E27FC236}">
                  <a16:creationId xmlns:a16="http://schemas.microsoft.com/office/drawing/2014/main" id="{44556C6C-6F8C-42F7-BF01-5EC646DF54F7}"/>
                </a:ext>
              </a:extLst>
            </p:cNvPr>
            <p:cNvSpPr/>
            <p:nvPr/>
          </p:nvSpPr>
          <p:spPr bwMode="auto">
            <a:xfrm>
              <a:off x="4604403" y="1582077"/>
              <a:ext cx="3013825" cy="3945389"/>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79188" tIns="143350" rIns="179188" bIns="143350" numCol="1" rtlCol="0" anchor="t" anchorCtr="0" compatLnSpc="1">
              <a:prstTxWarp prst="textNoShape">
                <a:avLst/>
              </a:prstTxWarp>
            </a:bodyPr>
            <a:lstStyle/>
            <a:p>
              <a:pPr algn="ctr" defTabSz="894115">
                <a:lnSpc>
                  <a:spcPct val="90000"/>
                </a:lnSpc>
              </a:pPr>
              <a:r>
                <a:rPr lang="en-US" sz="3600" kern="0" dirty="0">
                  <a:gradFill>
                    <a:gsLst>
                      <a:gs pos="14679">
                        <a:srgbClr val="FFFFFF"/>
                      </a:gs>
                      <a:gs pos="38000">
                        <a:srgbClr val="FFFFFF"/>
                      </a:gs>
                    </a:gsLst>
                    <a:lin ang="5400000" scaled="1"/>
                  </a:gradFill>
                  <a:latin typeface="Segoe UI Light"/>
                </a:rPr>
                <a:t> </a:t>
              </a:r>
            </a:p>
          </p:txBody>
        </p:sp>
        <p:sp>
          <p:nvSpPr>
            <p:cNvPr id="10" name="TextBox 9">
              <a:extLst>
                <a:ext uri="{FF2B5EF4-FFF2-40B4-BE49-F238E27FC236}">
                  <a16:creationId xmlns:a16="http://schemas.microsoft.com/office/drawing/2014/main" id="{FF31E83D-277A-4C4D-8885-7A60AB2CB532}"/>
                </a:ext>
              </a:extLst>
            </p:cNvPr>
            <p:cNvSpPr txBox="1"/>
            <p:nvPr/>
          </p:nvSpPr>
          <p:spPr>
            <a:xfrm>
              <a:off x="4604403" y="1582077"/>
              <a:ext cx="3013825" cy="627676"/>
            </a:xfrm>
            <a:prstGeom prst="rect">
              <a:avLst/>
            </a:prstGeom>
          </p:spPr>
          <p:style>
            <a:lnRef idx="1">
              <a:schemeClr val="accent2"/>
            </a:lnRef>
            <a:fillRef idx="3">
              <a:schemeClr val="accent2"/>
            </a:fillRef>
            <a:effectRef idx="2">
              <a:schemeClr val="accent2"/>
            </a:effectRef>
            <a:fontRef idx="minor">
              <a:schemeClr val="lt1"/>
            </a:fontRef>
          </p:style>
          <p:txBody>
            <a:bodyPr wrap="square" lIns="179188" tIns="143350" rIns="179188" bIns="143350"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1218278"/>
              <a:r>
                <a:rPr lang="en-US" sz="2800" b="1" dirty="0">
                  <a:latin typeface="Calibri" panose="020F0502020204030204"/>
                </a:rPr>
                <a:t>.NET</a:t>
              </a:r>
            </a:p>
          </p:txBody>
        </p:sp>
      </p:grpSp>
      <p:grpSp>
        <p:nvGrpSpPr>
          <p:cNvPr id="11" name="Group 10">
            <a:extLst>
              <a:ext uri="{FF2B5EF4-FFF2-40B4-BE49-F238E27FC236}">
                <a16:creationId xmlns:a16="http://schemas.microsoft.com/office/drawing/2014/main" id="{4E14FF41-2B82-4405-B45F-FBC7894B31C3}"/>
              </a:ext>
            </a:extLst>
          </p:cNvPr>
          <p:cNvGrpSpPr/>
          <p:nvPr/>
        </p:nvGrpSpPr>
        <p:grpSpPr>
          <a:xfrm>
            <a:off x="8499148" y="1325067"/>
            <a:ext cx="3373620" cy="4773603"/>
            <a:chOff x="7489548" y="1582078"/>
            <a:chExt cx="2917390" cy="3945389"/>
          </a:xfrm>
          <a:solidFill>
            <a:schemeClr val="accent6"/>
          </a:solidFill>
        </p:grpSpPr>
        <p:sp>
          <p:nvSpPr>
            <p:cNvPr id="12" name="Rectangle 11">
              <a:extLst>
                <a:ext uri="{FF2B5EF4-FFF2-40B4-BE49-F238E27FC236}">
                  <a16:creationId xmlns:a16="http://schemas.microsoft.com/office/drawing/2014/main" id="{825B1474-3287-4022-B438-DDA08BC242D4}"/>
                </a:ext>
              </a:extLst>
            </p:cNvPr>
            <p:cNvSpPr/>
            <p:nvPr/>
          </p:nvSpPr>
          <p:spPr bwMode="auto">
            <a:xfrm>
              <a:off x="7489548" y="1582078"/>
              <a:ext cx="2917390" cy="3945389"/>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79188" tIns="143350" rIns="179188" bIns="143350" numCol="1" rtlCol="0" anchor="t" anchorCtr="0" compatLnSpc="1">
              <a:prstTxWarp prst="textNoShape">
                <a:avLst/>
              </a:prstTxWarp>
            </a:bodyPr>
            <a:lstStyle/>
            <a:p>
              <a:pPr algn="ctr" defTabSz="894115">
                <a:lnSpc>
                  <a:spcPct val="90000"/>
                </a:lnSpc>
              </a:pPr>
              <a:r>
                <a:rPr lang="en-US" sz="3600" kern="0" dirty="0">
                  <a:gradFill>
                    <a:gsLst>
                      <a:gs pos="14679">
                        <a:srgbClr val="FFFFFF"/>
                      </a:gs>
                      <a:gs pos="38000">
                        <a:srgbClr val="FFFFFF"/>
                      </a:gs>
                    </a:gsLst>
                    <a:lin ang="5400000" scaled="1"/>
                  </a:gradFill>
                  <a:latin typeface="Segoe UI Light"/>
                </a:rPr>
                <a:t> </a:t>
              </a:r>
            </a:p>
          </p:txBody>
        </p:sp>
        <p:sp>
          <p:nvSpPr>
            <p:cNvPr id="13" name="TextBox 12">
              <a:extLst>
                <a:ext uri="{FF2B5EF4-FFF2-40B4-BE49-F238E27FC236}">
                  <a16:creationId xmlns:a16="http://schemas.microsoft.com/office/drawing/2014/main" id="{1DD436D1-7D93-4D7E-837C-42E8B5C7BE4E}"/>
                </a:ext>
              </a:extLst>
            </p:cNvPr>
            <p:cNvSpPr txBox="1"/>
            <p:nvPr/>
          </p:nvSpPr>
          <p:spPr>
            <a:xfrm>
              <a:off x="7489548" y="1582078"/>
              <a:ext cx="2917390" cy="627676"/>
            </a:xfrm>
            <a:prstGeom prst="rect">
              <a:avLst/>
            </a:prstGeom>
          </p:spPr>
          <p:style>
            <a:lnRef idx="1">
              <a:schemeClr val="accent6"/>
            </a:lnRef>
            <a:fillRef idx="3">
              <a:schemeClr val="accent6"/>
            </a:fillRef>
            <a:effectRef idx="2">
              <a:schemeClr val="accent6"/>
            </a:effectRef>
            <a:fontRef idx="minor">
              <a:schemeClr val="lt1"/>
            </a:fontRef>
          </p:style>
          <p:txBody>
            <a:bodyPr wrap="square" lIns="179188" tIns="143350" rIns="179188" bIns="143350"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1218278"/>
              <a:r>
                <a:rPr lang="en-US" sz="2800" b="1" dirty="0">
                  <a:latin typeface="Calibri" panose="020F0502020204030204"/>
                </a:rPr>
                <a:t>XAMARIN</a:t>
              </a:r>
            </a:p>
          </p:txBody>
        </p:sp>
      </p:grpSp>
      <p:sp>
        <p:nvSpPr>
          <p:cNvPr id="14" name="TextBox 13">
            <a:extLst>
              <a:ext uri="{FF2B5EF4-FFF2-40B4-BE49-F238E27FC236}">
                <a16:creationId xmlns:a16="http://schemas.microsoft.com/office/drawing/2014/main" id="{8CC4FE1E-4323-4C11-B743-5D3F8AAAC577}"/>
              </a:ext>
            </a:extLst>
          </p:cNvPr>
          <p:cNvSpPr txBox="1"/>
          <p:nvPr/>
        </p:nvSpPr>
        <p:spPr>
          <a:xfrm>
            <a:off x="1203228" y="2286163"/>
            <a:ext cx="10683152" cy="1764664"/>
          </a:xfrm>
          <a:prstGeom prst="rect">
            <a:avLst/>
          </a:prstGeom>
          <a:solidFill>
            <a:srgbClr val="000000">
              <a:alpha val="20000"/>
            </a:srgbClr>
          </a:solidFill>
        </p:spPr>
        <p:txBody>
          <a:bodyPr wrap="square" lIns="179188" tIns="143350" rIns="179188" bIns="143350" rtlCol="0" anchor="ctr">
            <a:noAutofit/>
          </a:bodyPr>
          <a:lstStyle/>
          <a:p>
            <a:pPr algn="ctr" defTabSz="895710">
              <a:lnSpc>
                <a:spcPct val="90000"/>
              </a:lnSpc>
            </a:pPr>
            <a:endParaRPr lang="en-US" sz="2000"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15" name="TextBox 14">
            <a:extLst>
              <a:ext uri="{FF2B5EF4-FFF2-40B4-BE49-F238E27FC236}">
                <a16:creationId xmlns:a16="http://schemas.microsoft.com/office/drawing/2014/main" id="{AD9B236C-0BA6-4F75-AC1D-C892DE144397}"/>
              </a:ext>
            </a:extLst>
          </p:cNvPr>
          <p:cNvSpPr txBox="1"/>
          <p:nvPr/>
        </p:nvSpPr>
        <p:spPr>
          <a:xfrm>
            <a:off x="229433" y="2326921"/>
            <a:ext cx="830429" cy="1764664"/>
          </a:xfrm>
          <a:prstGeom prst="rect">
            <a:avLst/>
          </a:prstGeom>
          <a:solidFill>
            <a:srgbClr val="CFCFCF"/>
          </a:solidFill>
        </p:spPr>
        <p:txBody>
          <a:bodyPr vert="vert270" wrap="square" lIns="179188" tIns="143350" rIns="179188" bIns="143350"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defTabSz="1218278"/>
            <a:r>
              <a:rPr lang="en-US" sz="2000" b="1" dirty="0">
                <a:latin typeface="Calibri" panose="020F0502020204030204"/>
              </a:rPr>
              <a:t>APP</a:t>
            </a:r>
          </a:p>
          <a:p>
            <a:pPr defTabSz="1218278"/>
            <a:r>
              <a:rPr lang="en-US" sz="2000" b="1" dirty="0">
                <a:latin typeface="Calibri" panose="020F0502020204030204"/>
              </a:rPr>
              <a:t>MODELS</a:t>
            </a:r>
          </a:p>
        </p:txBody>
      </p:sp>
      <p:sp>
        <p:nvSpPr>
          <p:cNvPr id="16" name="TextBox 15">
            <a:extLst>
              <a:ext uri="{FF2B5EF4-FFF2-40B4-BE49-F238E27FC236}">
                <a16:creationId xmlns:a16="http://schemas.microsoft.com/office/drawing/2014/main" id="{4B470079-578E-4E50-9826-0DAD7A72C625}"/>
              </a:ext>
            </a:extLst>
          </p:cNvPr>
          <p:cNvSpPr txBox="1"/>
          <p:nvPr/>
        </p:nvSpPr>
        <p:spPr>
          <a:xfrm>
            <a:off x="229433" y="4336112"/>
            <a:ext cx="830429" cy="1764664"/>
          </a:xfrm>
          <a:prstGeom prst="rect">
            <a:avLst/>
          </a:prstGeom>
          <a:solidFill>
            <a:srgbClr val="CFCFCF"/>
          </a:solidFill>
        </p:spPr>
        <p:txBody>
          <a:bodyPr vert="vert270" wrap="square" lIns="179188" tIns="143350" rIns="179188" bIns="143350"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1218278"/>
            <a:r>
              <a:rPr lang="en-US" sz="2000" dirty="0">
                <a:latin typeface="Calibri" panose="020F0502020204030204"/>
              </a:rPr>
              <a:t>BASE</a:t>
            </a:r>
          </a:p>
          <a:p>
            <a:pPr defTabSz="1218278"/>
            <a:r>
              <a:rPr lang="en-US" sz="2000" dirty="0">
                <a:latin typeface="Calibri" panose="020F0502020204030204"/>
              </a:rPr>
              <a:t>LIBRARIES</a:t>
            </a:r>
          </a:p>
        </p:txBody>
      </p:sp>
      <p:grpSp>
        <p:nvGrpSpPr>
          <p:cNvPr id="17" name="Group 16">
            <a:extLst>
              <a:ext uri="{FF2B5EF4-FFF2-40B4-BE49-F238E27FC236}">
                <a16:creationId xmlns:a16="http://schemas.microsoft.com/office/drawing/2014/main" id="{A2C14EA1-48E5-45AC-A636-18314946BCB5}"/>
              </a:ext>
            </a:extLst>
          </p:cNvPr>
          <p:cNvGrpSpPr/>
          <p:nvPr/>
        </p:nvGrpSpPr>
        <p:grpSpPr>
          <a:xfrm>
            <a:off x="1293420" y="2482627"/>
            <a:ext cx="3166013" cy="1555886"/>
            <a:chOff x="1188720" y="2356171"/>
            <a:chExt cx="2788920" cy="1370569"/>
          </a:xfrm>
        </p:grpSpPr>
        <p:sp>
          <p:nvSpPr>
            <p:cNvPr id="18" name="TextBox 17">
              <a:extLst>
                <a:ext uri="{FF2B5EF4-FFF2-40B4-BE49-F238E27FC236}">
                  <a16:creationId xmlns:a16="http://schemas.microsoft.com/office/drawing/2014/main" id="{01877C17-3058-4D12-A01D-AA46A83011CE}"/>
                </a:ext>
              </a:extLst>
            </p:cNvPr>
            <p:cNvSpPr txBox="1"/>
            <p:nvPr/>
          </p:nvSpPr>
          <p:spPr>
            <a:xfrm>
              <a:off x="1897380" y="3132380"/>
              <a:ext cx="1371600" cy="594360"/>
            </a:xfrm>
            <a:prstGeom prst="rect">
              <a:avLst/>
            </a:prstGeom>
            <a:solidFill>
              <a:srgbClr val="000000">
                <a:alpha val="25000"/>
              </a:srgbClr>
            </a:solidFill>
          </p:spPr>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ASP.NET</a:t>
              </a:r>
            </a:p>
          </p:txBody>
        </p:sp>
        <p:grpSp>
          <p:nvGrpSpPr>
            <p:cNvPr id="19" name="Group 18">
              <a:extLst>
                <a:ext uri="{FF2B5EF4-FFF2-40B4-BE49-F238E27FC236}">
                  <a16:creationId xmlns:a16="http://schemas.microsoft.com/office/drawing/2014/main" id="{2092AECA-619D-4CD0-BF5D-21A6C1F8426C}"/>
                </a:ext>
              </a:extLst>
            </p:cNvPr>
            <p:cNvGrpSpPr/>
            <p:nvPr/>
          </p:nvGrpSpPr>
          <p:grpSpPr>
            <a:xfrm>
              <a:off x="1188720" y="2356171"/>
              <a:ext cx="2788920" cy="594360"/>
              <a:chOff x="1645920" y="2384389"/>
              <a:chExt cx="2417064" cy="594360"/>
            </a:xfrm>
          </p:grpSpPr>
          <p:sp>
            <p:nvSpPr>
              <p:cNvPr id="20" name="TextBox 19">
                <a:extLst>
                  <a:ext uri="{FF2B5EF4-FFF2-40B4-BE49-F238E27FC236}">
                    <a16:creationId xmlns:a16="http://schemas.microsoft.com/office/drawing/2014/main" id="{524D13AD-84D0-4A09-A3C7-6E1A520F0441}"/>
                  </a:ext>
                </a:extLst>
              </p:cNvPr>
              <p:cNvSpPr txBox="1"/>
              <p:nvPr/>
            </p:nvSpPr>
            <p:spPr>
              <a:xfrm>
                <a:off x="2874264" y="2384389"/>
                <a:ext cx="1188720" cy="594360"/>
              </a:xfrm>
              <a:prstGeom prst="rect">
                <a:avLst/>
              </a:prstGeom>
              <a:solidFill>
                <a:srgbClr val="000000">
                  <a:alpha val="25000"/>
                </a:srgbClr>
              </a:solidFill>
            </p:spPr>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Windows Forms</a:t>
                </a:r>
              </a:p>
            </p:txBody>
          </p:sp>
          <p:sp>
            <p:nvSpPr>
              <p:cNvPr id="21" name="TextBox 20">
                <a:extLst>
                  <a:ext uri="{FF2B5EF4-FFF2-40B4-BE49-F238E27FC236}">
                    <a16:creationId xmlns:a16="http://schemas.microsoft.com/office/drawing/2014/main" id="{F7B39932-814E-4940-8C9F-1A27AC1A1DD5}"/>
                  </a:ext>
                </a:extLst>
              </p:cNvPr>
              <p:cNvSpPr txBox="1"/>
              <p:nvPr/>
            </p:nvSpPr>
            <p:spPr>
              <a:xfrm>
                <a:off x="1645920" y="2384389"/>
                <a:ext cx="1188720" cy="594360"/>
              </a:xfrm>
              <a:prstGeom prst="rect">
                <a:avLst/>
              </a:prstGeom>
              <a:solidFill>
                <a:srgbClr val="000000">
                  <a:alpha val="25000"/>
                </a:srgbClr>
              </a:solidFill>
            </p:spPr>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WPF</a:t>
                </a:r>
              </a:p>
            </p:txBody>
          </p:sp>
        </p:grpSp>
      </p:grpSp>
      <p:grpSp>
        <p:nvGrpSpPr>
          <p:cNvPr id="25" name="Group 24">
            <a:extLst>
              <a:ext uri="{FF2B5EF4-FFF2-40B4-BE49-F238E27FC236}">
                <a16:creationId xmlns:a16="http://schemas.microsoft.com/office/drawing/2014/main" id="{FE02A9B2-DB7A-4F73-8B68-9D476614ED99}"/>
              </a:ext>
            </a:extLst>
          </p:cNvPr>
          <p:cNvGrpSpPr/>
          <p:nvPr/>
        </p:nvGrpSpPr>
        <p:grpSpPr>
          <a:xfrm>
            <a:off x="8602951" y="2482628"/>
            <a:ext cx="3166013" cy="1401351"/>
            <a:chOff x="7223760" y="2102819"/>
            <a:chExt cx="2788920" cy="1234440"/>
          </a:xfrm>
        </p:grpSpPr>
        <p:sp>
          <p:nvSpPr>
            <p:cNvPr id="26" name="TextBox 25">
              <a:extLst>
                <a:ext uri="{FF2B5EF4-FFF2-40B4-BE49-F238E27FC236}">
                  <a16:creationId xmlns:a16="http://schemas.microsoft.com/office/drawing/2014/main" id="{FDB07C37-F542-4BC9-8274-90FC0C663BE2}"/>
                </a:ext>
              </a:extLst>
            </p:cNvPr>
            <p:cNvSpPr txBox="1"/>
            <p:nvPr/>
          </p:nvSpPr>
          <p:spPr>
            <a:xfrm>
              <a:off x="7223760" y="2102819"/>
              <a:ext cx="1371600" cy="594360"/>
            </a:xfrm>
            <a:prstGeom prst="rect">
              <a:avLst/>
            </a:prstGeom>
            <a:solidFill>
              <a:srgbClr val="000000">
                <a:alpha val="25000"/>
              </a:srgbClr>
            </a:solidFill>
          </p:spPr>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iOS</a:t>
              </a:r>
            </a:p>
          </p:txBody>
        </p:sp>
        <p:sp>
          <p:nvSpPr>
            <p:cNvPr id="27" name="TextBox 26">
              <a:extLst>
                <a:ext uri="{FF2B5EF4-FFF2-40B4-BE49-F238E27FC236}">
                  <a16:creationId xmlns:a16="http://schemas.microsoft.com/office/drawing/2014/main" id="{68D2C943-A973-4DF7-89F2-CB22F15BB3C4}"/>
                </a:ext>
              </a:extLst>
            </p:cNvPr>
            <p:cNvSpPr txBox="1"/>
            <p:nvPr/>
          </p:nvSpPr>
          <p:spPr>
            <a:xfrm>
              <a:off x="8641080" y="2422859"/>
              <a:ext cx="1371600" cy="594360"/>
            </a:xfrm>
            <a:prstGeom prst="rect">
              <a:avLst/>
            </a:prstGeom>
            <a:solidFill>
              <a:srgbClr val="000000">
                <a:alpha val="25000"/>
              </a:srgbClr>
            </a:solidFill>
          </p:spPr>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Android</a:t>
              </a:r>
            </a:p>
          </p:txBody>
        </p:sp>
        <p:sp>
          <p:nvSpPr>
            <p:cNvPr id="28" name="TextBox 27">
              <a:extLst>
                <a:ext uri="{FF2B5EF4-FFF2-40B4-BE49-F238E27FC236}">
                  <a16:creationId xmlns:a16="http://schemas.microsoft.com/office/drawing/2014/main" id="{683752EA-485A-4C65-8F9D-55BD2DFE5C3C}"/>
                </a:ext>
              </a:extLst>
            </p:cNvPr>
            <p:cNvSpPr txBox="1"/>
            <p:nvPr/>
          </p:nvSpPr>
          <p:spPr>
            <a:xfrm>
              <a:off x="7223760" y="2742899"/>
              <a:ext cx="1371600" cy="594360"/>
            </a:xfrm>
            <a:prstGeom prst="rect">
              <a:avLst/>
            </a:prstGeom>
            <a:solidFill>
              <a:srgbClr val="000000">
                <a:alpha val="25000"/>
              </a:srgbClr>
            </a:solidFill>
          </p:spPr>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OS X</a:t>
              </a:r>
            </a:p>
          </p:txBody>
        </p:sp>
      </p:grpSp>
      <p:sp>
        <p:nvSpPr>
          <p:cNvPr id="29" name="TextBox 28">
            <a:extLst>
              <a:ext uri="{FF2B5EF4-FFF2-40B4-BE49-F238E27FC236}">
                <a16:creationId xmlns:a16="http://schemas.microsoft.com/office/drawing/2014/main" id="{CFDD75D3-BFDC-4C57-B8CA-23456E23C00B}"/>
              </a:ext>
            </a:extLst>
          </p:cNvPr>
          <p:cNvSpPr txBox="1"/>
          <p:nvPr/>
        </p:nvSpPr>
        <p:spPr>
          <a:xfrm>
            <a:off x="1189616" y="4336113"/>
            <a:ext cx="10683152" cy="1762558"/>
          </a:xfrm>
          <a:prstGeom prst="rect">
            <a:avLst/>
          </a:prstGeom>
          <a:solidFill>
            <a:srgbClr val="CFCFCF"/>
          </a:solidFill>
          <a:ln>
            <a:solidFill>
              <a:srgbClr val="CFCFCF"/>
            </a:solidFill>
          </a:ln>
        </p:spPr>
        <p:style>
          <a:lnRef idx="1">
            <a:schemeClr val="accent4"/>
          </a:lnRef>
          <a:fillRef idx="3">
            <a:schemeClr val="accent4"/>
          </a:fillRef>
          <a:effectRef idx="2">
            <a:schemeClr val="accent4"/>
          </a:effectRef>
          <a:fontRef idx="minor">
            <a:schemeClr val="lt1"/>
          </a:fontRef>
        </p:style>
        <p:txBody>
          <a:bodyPr wrap="square" lIns="179188" tIns="143350" rIns="179188" bIns="143350"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1218278"/>
            <a:r>
              <a:rPr lang="en-US" sz="4400" b="1" dirty="0">
                <a:solidFill>
                  <a:srgbClr val="505050"/>
                </a:solidFill>
                <a:latin typeface="Calibri" panose="020F0502020204030204"/>
              </a:rPr>
              <a:t>.NET Standard</a:t>
            </a:r>
          </a:p>
        </p:txBody>
      </p:sp>
      <p:sp>
        <p:nvSpPr>
          <p:cNvPr id="31" name="TextBox 30">
            <a:extLst>
              <a:ext uri="{FF2B5EF4-FFF2-40B4-BE49-F238E27FC236}">
                <a16:creationId xmlns:a16="http://schemas.microsoft.com/office/drawing/2014/main" id="{7FD186F1-5EAB-490D-ABBC-65775906AE0B}"/>
              </a:ext>
            </a:extLst>
          </p:cNvPr>
          <p:cNvSpPr txBox="1"/>
          <p:nvPr/>
        </p:nvSpPr>
        <p:spPr>
          <a:xfrm>
            <a:off x="4937726" y="3396488"/>
            <a:ext cx="1557055" cy="674724"/>
          </a:xfrm>
          <a:prstGeom prst="rect">
            <a:avLst/>
          </a:prstGeom>
          <a:solidFill>
            <a:srgbClr val="000000">
              <a:alpha val="25000"/>
            </a:srgbClr>
          </a:solidFill>
        </p:spPr>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Windows Forms</a:t>
            </a:r>
          </a:p>
        </p:txBody>
      </p:sp>
      <p:sp>
        <p:nvSpPr>
          <p:cNvPr id="33" name="TextBox 32">
            <a:extLst>
              <a:ext uri="{FF2B5EF4-FFF2-40B4-BE49-F238E27FC236}">
                <a16:creationId xmlns:a16="http://schemas.microsoft.com/office/drawing/2014/main" id="{D3002636-02D1-4739-A152-8AC934B0DDD4}"/>
              </a:ext>
            </a:extLst>
          </p:cNvPr>
          <p:cNvSpPr txBox="1"/>
          <p:nvPr/>
        </p:nvSpPr>
        <p:spPr>
          <a:xfrm>
            <a:off x="6617139" y="3402928"/>
            <a:ext cx="1455196" cy="674724"/>
          </a:xfrm>
          <a:prstGeom prst="rect">
            <a:avLst/>
          </a:prstGeom>
          <a:solidFill>
            <a:srgbClr val="000000">
              <a:alpha val="25000"/>
            </a:srgbClr>
          </a:solidFill>
        </p:spPr>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WPF</a:t>
            </a:r>
          </a:p>
        </p:txBody>
      </p:sp>
      <p:sp>
        <p:nvSpPr>
          <p:cNvPr id="35" name="TextBox 34">
            <a:extLst>
              <a:ext uri="{FF2B5EF4-FFF2-40B4-BE49-F238E27FC236}">
                <a16:creationId xmlns:a16="http://schemas.microsoft.com/office/drawing/2014/main" id="{C915EF30-4C72-46BD-99E5-1BD6B059A83D}"/>
              </a:ext>
            </a:extLst>
          </p:cNvPr>
          <p:cNvSpPr txBox="1"/>
          <p:nvPr/>
        </p:nvSpPr>
        <p:spPr>
          <a:xfrm>
            <a:off x="6581849" y="2469017"/>
            <a:ext cx="1464833" cy="675452"/>
          </a:xfrm>
          <a:prstGeom prst="rect">
            <a:avLst/>
          </a:prstGeom>
          <a:solidFill>
            <a:srgbClr val="000000">
              <a:alpha val="25000"/>
            </a:srgbClr>
          </a:solidFill>
        </p:spPr>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UWP</a:t>
            </a:r>
          </a:p>
        </p:txBody>
      </p:sp>
      <p:sp>
        <p:nvSpPr>
          <p:cNvPr id="37" name="TextBox 36">
            <a:extLst>
              <a:ext uri="{FF2B5EF4-FFF2-40B4-BE49-F238E27FC236}">
                <a16:creationId xmlns:a16="http://schemas.microsoft.com/office/drawing/2014/main" id="{47D2C14C-24B5-4D47-82E8-EDF7D25A5584}"/>
              </a:ext>
            </a:extLst>
          </p:cNvPr>
          <p:cNvSpPr txBox="1"/>
          <p:nvPr/>
        </p:nvSpPr>
        <p:spPr>
          <a:xfrm>
            <a:off x="4939670" y="2469746"/>
            <a:ext cx="1540319" cy="674724"/>
          </a:xfrm>
          <a:prstGeom prst="rect">
            <a:avLst/>
          </a:prstGeom>
          <a:solidFill>
            <a:srgbClr val="000000">
              <a:alpha val="25000"/>
            </a:srgbClr>
          </a:solidFill>
        </p:spPr>
        <p:txBody>
          <a:bodyPr wrap="square" lIns="179188" tIns="143350" rIns="179188" bIns="14335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1218278"/>
            <a:r>
              <a:rPr lang="en-US" sz="2000" b="1" dirty="0">
                <a:gradFill>
                  <a:gsLst>
                    <a:gs pos="1250">
                      <a:srgbClr val="FFFFFF"/>
                    </a:gs>
                    <a:gs pos="100000">
                      <a:srgbClr val="FFFFFF"/>
                    </a:gs>
                  </a:gsLst>
                  <a:lin ang="5400000" scaled="0"/>
                </a:gradFill>
                <a:latin typeface="Calibri" panose="020F0502020204030204"/>
              </a:rPr>
              <a:t>ASP.NET Core</a:t>
            </a:r>
          </a:p>
        </p:txBody>
      </p:sp>
    </p:spTree>
    <p:extLst>
      <p:ext uri="{BB962C8B-B14F-4D97-AF65-F5344CB8AC3E}">
        <p14:creationId xmlns:p14="http://schemas.microsoft.com/office/powerpoint/2010/main" val="1728483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Standard Library</a:t>
            </a:r>
          </a:p>
        </p:txBody>
      </p:sp>
      <p:sp>
        <p:nvSpPr>
          <p:cNvPr id="4" name="Slide Number Placeholder 3"/>
          <p:cNvSpPr>
            <a:spLocks noGrp="1"/>
          </p:cNvSpPr>
          <p:nvPr>
            <p:ph type="sldNum" sz="quarter" idx="12"/>
          </p:nvPr>
        </p:nvSpPr>
        <p:spPr/>
        <p:txBody>
          <a:bodyPr/>
          <a:lstStyle/>
          <a:p>
            <a:pPr defTabSz="914367"/>
            <a:fld id="{A0AE9EC9-F182-4A35-8041-CBBE9CFA6E78}" type="slidenum">
              <a:rPr lang="en-US">
                <a:solidFill>
                  <a:srgbClr val="505050"/>
                </a:solidFill>
              </a:rPr>
              <a:pPr defTabSz="914367"/>
              <a:t>38</a:t>
            </a:fld>
            <a:endParaRPr lang="en-US" dirty="0">
              <a:solidFill>
                <a:srgbClr val="505050"/>
              </a:solidFill>
            </a:endParaRPr>
          </a:p>
        </p:txBody>
      </p:sp>
      <p:sp>
        <p:nvSpPr>
          <p:cNvPr id="3" name="Content Placeholder 2"/>
          <p:cNvSpPr>
            <a:spLocks noGrp="1"/>
          </p:cNvSpPr>
          <p:nvPr>
            <p:ph type="body" sz="quarter" idx="13"/>
          </p:nvPr>
        </p:nvSpPr>
        <p:spPr>
          <a:xfrm>
            <a:off x="402338" y="1143325"/>
            <a:ext cx="11173968" cy="3956764"/>
          </a:xfrm>
        </p:spPr>
        <p:txBody>
          <a:bodyPr/>
          <a:lstStyle/>
          <a:p>
            <a:r>
              <a:rPr lang="en-US" dirty="0"/>
              <a:t>Goal: Establish greater uniformity in the .NET ecosystem</a:t>
            </a:r>
          </a:p>
          <a:p>
            <a:r>
              <a:rPr lang="en-US" dirty="0"/>
              <a:t>A set of APIs that all .NET platforms have to implement</a:t>
            </a:r>
          </a:p>
          <a:p>
            <a:r>
              <a:rPr lang="en-US" dirty="0"/>
              <a:t>Unifies the .NET platform and prevents future fragmentation</a:t>
            </a:r>
          </a:p>
          <a:p>
            <a:r>
              <a:rPr lang="en-US" dirty="0"/>
              <a:t>.NET Standard will replace Portable Class Libraries (PCLs)</a:t>
            </a:r>
          </a:p>
          <a:p>
            <a:r>
              <a:rPr lang="en-US" dirty="0"/>
              <a:t>Addresses three main scenarios:</a:t>
            </a:r>
          </a:p>
          <a:p>
            <a:pPr lvl="1"/>
            <a:r>
              <a:rPr lang="en-US" dirty="0"/>
              <a:t>Defines uniform set of BCL APIs for all .NET platforms to implement, independent of workload</a:t>
            </a:r>
          </a:p>
          <a:p>
            <a:pPr lvl="1"/>
            <a:r>
              <a:rPr lang="en-US" dirty="0"/>
              <a:t>Enables developers to produce portable libraries that are usable across .NET runtimes, using the same set of APIs</a:t>
            </a:r>
          </a:p>
          <a:p>
            <a:pPr lvl="1"/>
            <a:r>
              <a:rPr lang="en-US" dirty="0"/>
              <a:t>Reduces and hopefully eliminates conditional compilation of shared source due to .NET APIs</a:t>
            </a:r>
          </a:p>
        </p:txBody>
      </p:sp>
    </p:spTree>
    <p:extLst>
      <p:ext uri="{BB962C8B-B14F-4D97-AF65-F5344CB8AC3E}">
        <p14:creationId xmlns:p14="http://schemas.microsoft.com/office/powerpoint/2010/main" val="3678087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57776-9BFE-4379-A204-830E1EABFDD5}"/>
              </a:ext>
            </a:extLst>
          </p:cNvPr>
          <p:cNvSpPr>
            <a:spLocks noGrp="1"/>
          </p:cNvSpPr>
          <p:nvPr>
            <p:ph type="title"/>
          </p:nvPr>
        </p:nvSpPr>
        <p:spPr/>
        <p:txBody>
          <a:bodyPr/>
          <a:lstStyle/>
          <a:p>
            <a:r>
              <a:rPr lang="en-US" dirty="0"/>
              <a:t>.NET Standard Versions</a:t>
            </a:r>
          </a:p>
        </p:txBody>
      </p:sp>
      <p:sp>
        <p:nvSpPr>
          <p:cNvPr id="3" name="Slide Number Placeholder 2">
            <a:extLst>
              <a:ext uri="{FF2B5EF4-FFF2-40B4-BE49-F238E27FC236}">
                <a16:creationId xmlns:a16="http://schemas.microsoft.com/office/drawing/2014/main" id="{E6ADD803-54F1-4D55-BF18-B4992B9954F4}"/>
              </a:ext>
            </a:extLst>
          </p:cNvPr>
          <p:cNvSpPr>
            <a:spLocks noGrp="1"/>
          </p:cNvSpPr>
          <p:nvPr>
            <p:ph type="sldNum" sz="quarter" idx="12"/>
          </p:nvPr>
        </p:nvSpPr>
        <p:spPr/>
        <p:txBody>
          <a:bodyPr/>
          <a:lstStyle/>
          <a:p>
            <a:pPr defTabSz="914225"/>
            <a:fld id="{AFFF257A-30C5-4AFB-911B-BE4CEEA1EA82}" type="slidenum">
              <a:rPr lang="en-US" kern="0">
                <a:solidFill>
                  <a:sysClr val="windowText" lastClr="000000"/>
                </a:solidFill>
              </a:rPr>
              <a:pPr defTabSz="914225"/>
              <a:t>39</a:t>
            </a:fld>
            <a:endParaRPr lang="en-US" sz="1800" kern="0" dirty="0">
              <a:solidFill>
                <a:sysClr val="windowText" lastClr="000000"/>
              </a:solidFill>
            </a:endParaRPr>
          </a:p>
        </p:txBody>
      </p:sp>
      <p:sp>
        <p:nvSpPr>
          <p:cNvPr id="8" name="TextBox 7">
            <a:extLst>
              <a:ext uri="{FF2B5EF4-FFF2-40B4-BE49-F238E27FC236}">
                <a16:creationId xmlns:a16="http://schemas.microsoft.com/office/drawing/2014/main" id="{99FB3998-1071-4846-98BB-92EFC6F87F74}"/>
              </a:ext>
            </a:extLst>
          </p:cNvPr>
          <p:cNvSpPr txBox="1"/>
          <p:nvPr/>
        </p:nvSpPr>
        <p:spPr>
          <a:xfrm>
            <a:off x="2236523" y="5867054"/>
            <a:ext cx="7880527" cy="406208"/>
          </a:xfrm>
          <a:prstGeom prst="rect">
            <a:avLst/>
          </a:prstGeom>
          <a:solidFill>
            <a:srgbClr val="FFC000"/>
          </a:solidFill>
          <a:ln>
            <a:solidFill>
              <a:srgbClr val="C00000"/>
            </a:solidFill>
          </a:ln>
        </p:spPr>
        <p:txBody>
          <a:bodyPr wrap="none" rtlCol="0">
            <a:spAutoFit/>
          </a:bodyPr>
          <a:lstStyle/>
          <a:p>
            <a:pPr defTabSz="914367"/>
            <a:r>
              <a:rPr lang="en-US" sz="2000" dirty="0">
                <a:solidFill>
                  <a:srgbClr val="505050"/>
                </a:solidFill>
                <a:latin typeface="Segoe UI"/>
              </a:rPr>
              <a:t>.NET Framework won't support .NET Standard 2.1 or later versions. </a:t>
            </a:r>
          </a:p>
        </p:txBody>
      </p:sp>
      <p:graphicFrame>
        <p:nvGraphicFramePr>
          <p:cNvPr id="4" name="Table 3">
            <a:extLst>
              <a:ext uri="{FF2B5EF4-FFF2-40B4-BE49-F238E27FC236}">
                <a16:creationId xmlns:a16="http://schemas.microsoft.com/office/drawing/2014/main" id="{8BDD46D3-2272-4B1E-B0AB-E4FE4DE93FDC}"/>
              </a:ext>
            </a:extLst>
          </p:cNvPr>
          <p:cNvGraphicFramePr>
            <a:graphicFrameLocks noGrp="1"/>
          </p:cNvGraphicFramePr>
          <p:nvPr/>
        </p:nvGraphicFramePr>
        <p:xfrm>
          <a:off x="317049" y="1234958"/>
          <a:ext cx="11577148" cy="4388085"/>
        </p:xfrm>
        <a:graphic>
          <a:graphicData uri="http://schemas.openxmlformats.org/drawingml/2006/table">
            <a:tbl>
              <a:tblPr firstRow="1" firstCol="1" bandRow="1">
                <a:tableStyleId>{5FD0F851-EC5A-4D38-B0AD-8093EC10F338}</a:tableStyleId>
              </a:tblPr>
              <a:tblGrid>
                <a:gridCol w="2853476">
                  <a:extLst>
                    <a:ext uri="{9D8B030D-6E8A-4147-A177-3AD203B41FA5}">
                      <a16:colId xmlns:a16="http://schemas.microsoft.com/office/drawing/2014/main" val="1720205215"/>
                    </a:ext>
                  </a:extLst>
                </a:gridCol>
                <a:gridCol w="786464">
                  <a:extLst>
                    <a:ext uri="{9D8B030D-6E8A-4147-A177-3AD203B41FA5}">
                      <a16:colId xmlns:a16="http://schemas.microsoft.com/office/drawing/2014/main" val="2880140081"/>
                    </a:ext>
                  </a:extLst>
                </a:gridCol>
                <a:gridCol w="786464">
                  <a:extLst>
                    <a:ext uri="{9D8B030D-6E8A-4147-A177-3AD203B41FA5}">
                      <a16:colId xmlns:a16="http://schemas.microsoft.com/office/drawing/2014/main" val="78193272"/>
                    </a:ext>
                  </a:extLst>
                </a:gridCol>
                <a:gridCol w="786464">
                  <a:extLst>
                    <a:ext uri="{9D8B030D-6E8A-4147-A177-3AD203B41FA5}">
                      <a16:colId xmlns:a16="http://schemas.microsoft.com/office/drawing/2014/main" val="2857046558"/>
                    </a:ext>
                  </a:extLst>
                </a:gridCol>
                <a:gridCol w="786464">
                  <a:extLst>
                    <a:ext uri="{9D8B030D-6E8A-4147-A177-3AD203B41FA5}">
                      <a16:colId xmlns:a16="http://schemas.microsoft.com/office/drawing/2014/main" val="399616923"/>
                    </a:ext>
                  </a:extLst>
                </a:gridCol>
                <a:gridCol w="786464">
                  <a:extLst>
                    <a:ext uri="{9D8B030D-6E8A-4147-A177-3AD203B41FA5}">
                      <a16:colId xmlns:a16="http://schemas.microsoft.com/office/drawing/2014/main" val="3857668529"/>
                    </a:ext>
                  </a:extLst>
                </a:gridCol>
                <a:gridCol w="1191219">
                  <a:extLst>
                    <a:ext uri="{9D8B030D-6E8A-4147-A177-3AD203B41FA5}">
                      <a16:colId xmlns:a16="http://schemas.microsoft.com/office/drawing/2014/main" val="2157079600"/>
                    </a:ext>
                  </a:extLst>
                </a:gridCol>
                <a:gridCol w="1191219">
                  <a:extLst>
                    <a:ext uri="{9D8B030D-6E8A-4147-A177-3AD203B41FA5}">
                      <a16:colId xmlns:a16="http://schemas.microsoft.com/office/drawing/2014/main" val="2331334409"/>
                    </a:ext>
                  </a:extLst>
                </a:gridCol>
                <a:gridCol w="1191219">
                  <a:extLst>
                    <a:ext uri="{9D8B030D-6E8A-4147-A177-3AD203B41FA5}">
                      <a16:colId xmlns:a16="http://schemas.microsoft.com/office/drawing/2014/main" val="2107791452"/>
                    </a:ext>
                  </a:extLst>
                </a:gridCol>
                <a:gridCol w="1217698">
                  <a:extLst>
                    <a:ext uri="{9D8B030D-6E8A-4147-A177-3AD203B41FA5}">
                      <a16:colId xmlns:a16="http://schemas.microsoft.com/office/drawing/2014/main" val="3093457448"/>
                    </a:ext>
                  </a:extLst>
                </a:gridCol>
              </a:tblGrid>
              <a:tr h="547244">
                <a:tc>
                  <a:txBody>
                    <a:bodyPr/>
                    <a:lstStyle/>
                    <a:p>
                      <a:pPr algn="l" fontAlgn="t"/>
                      <a:r>
                        <a:rPr lang="en-US" sz="1800" dirty="0">
                          <a:effectLst/>
                        </a:rPr>
                        <a:t>.NET Standard</a:t>
                      </a:r>
                    </a:p>
                  </a:txBody>
                  <a:tcPr marL="48793" marR="48793" marT="24397" marB="24397"/>
                </a:tc>
                <a:tc>
                  <a:txBody>
                    <a:bodyPr/>
                    <a:lstStyle/>
                    <a:p>
                      <a:pPr algn="l" fontAlgn="t"/>
                      <a:r>
                        <a:rPr lang="en-US" sz="1800" u="none" strike="noStrike" dirty="0">
                          <a:effectLst/>
                          <a:hlinkClick r:id="rId3"/>
                        </a:rPr>
                        <a:t>1.0</a:t>
                      </a:r>
                      <a:endParaRPr lang="en-US" sz="1800" dirty="0">
                        <a:effectLst/>
                      </a:endParaRPr>
                    </a:p>
                  </a:txBody>
                  <a:tcPr marL="48793" marR="48793" marT="24397" marB="24397"/>
                </a:tc>
                <a:tc>
                  <a:txBody>
                    <a:bodyPr/>
                    <a:lstStyle/>
                    <a:p>
                      <a:pPr algn="l" fontAlgn="t"/>
                      <a:r>
                        <a:rPr lang="en-US" sz="1800" u="none" strike="noStrike" dirty="0">
                          <a:effectLst/>
                          <a:hlinkClick r:id="rId4"/>
                        </a:rPr>
                        <a:t>1.1</a:t>
                      </a:r>
                      <a:endParaRPr lang="en-US" sz="1800" dirty="0">
                        <a:effectLst/>
                      </a:endParaRPr>
                    </a:p>
                  </a:txBody>
                  <a:tcPr marL="48793" marR="48793" marT="24397" marB="24397"/>
                </a:tc>
                <a:tc>
                  <a:txBody>
                    <a:bodyPr/>
                    <a:lstStyle/>
                    <a:p>
                      <a:pPr algn="l" fontAlgn="t"/>
                      <a:r>
                        <a:rPr lang="en-US" sz="1800" u="none" strike="noStrike" dirty="0">
                          <a:effectLst/>
                          <a:hlinkClick r:id="rId5"/>
                        </a:rPr>
                        <a:t>1.2</a:t>
                      </a:r>
                      <a:endParaRPr lang="en-US" sz="1800" dirty="0">
                        <a:effectLst/>
                      </a:endParaRPr>
                    </a:p>
                  </a:txBody>
                  <a:tcPr marL="48793" marR="48793" marT="24397" marB="24397"/>
                </a:tc>
                <a:tc>
                  <a:txBody>
                    <a:bodyPr/>
                    <a:lstStyle/>
                    <a:p>
                      <a:pPr algn="l" fontAlgn="t"/>
                      <a:r>
                        <a:rPr lang="en-US" sz="1800" u="none" strike="noStrike" dirty="0">
                          <a:effectLst/>
                          <a:hlinkClick r:id="rId6"/>
                        </a:rPr>
                        <a:t>1.3</a:t>
                      </a:r>
                      <a:endParaRPr lang="en-US" sz="1800" dirty="0">
                        <a:effectLst/>
                      </a:endParaRPr>
                    </a:p>
                  </a:txBody>
                  <a:tcPr marL="48793" marR="48793" marT="24397" marB="24397"/>
                </a:tc>
                <a:tc>
                  <a:txBody>
                    <a:bodyPr/>
                    <a:lstStyle/>
                    <a:p>
                      <a:pPr algn="l" fontAlgn="t"/>
                      <a:r>
                        <a:rPr lang="en-US" sz="1800" u="none" strike="noStrike" dirty="0">
                          <a:effectLst/>
                          <a:hlinkClick r:id="rId7"/>
                        </a:rPr>
                        <a:t>1.4</a:t>
                      </a:r>
                      <a:endParaRPr lang="en-US" sz="1800" dirty="0">
                        <a:effectLst/>
                      </a:endParaRPr>
                    </a:p>
                  </a:txBody>
                  <a:tcPr marL="48793" marR="48793" marT="24397" marB="24397"/>
                </a:tc>
                <a:tc>
                  <a:txBody>
                    <a:bodyPr/>
                    <a:lstStyle/>
                    <a:p>
                      <a:pPr algn="l" fontAlgn="t"/>
                      <a:r>
                        <a:rPr lang="en-US" sz="1800" u="none" strike="noStrike" dirty="0">
                          <a:effectLst/>
                          <a:hlinkClick r:id="rId8"/>
                        </a:rPr>
                        <a:t>1.5</a:t>
                      </a:r>
                      <a:endParaRPr lang="en-US" sz="1800" dirty="0">
                        <a:effectLst/>
                      </a:endParaRPr>
                    </a:p>
                  </a:txBody>
                  <a:tcPr marL="48793" marR="48793" marT="24397" marB="24397"/>
                </a:tc>
                <a:tc>
                  <a:txBody>
                    <a:bodyPr/>
                    <a:lstStyle/>
                    <a:p>
                      <a:pPr algn="l" fontAlgn="t"/>
                      <a:r>
                        <a:rPr lang="en-US" sz="1800" u="none" strike="noStrike" dirty="0">
                          <a:effectLst/>
                          <a:hlinkClick r:id="rId9"/>
                        </a:rPr>
                        <a:t>1.6</a:t>
                      </a:r>
                      <a:endParaRPr lang="en-US" sz="1800" dirty="0">
                        <a:effectLst/>
                      </a:endParaRPr>
                    </a:p>
                  </a:txBody>
                  <a:tcPr marL="48793" marR="48793" marT="24397" marB="24397"/>
                </a:tc>
                <a:tc>
                  <a:txBody>
                    <a:bodyPr/>
                    <a:lstStyle/>
                    <a:p>
                      <a:pPr algn="l" fontAlgn="t"/>
                      <a:r>
                        <a:rPr lang="en-US" sz="1800" u="none" strike="noStrike" dirty="0">
                          <a:effectLst/>
                          <a:hlinkClick r:id="rId10"/>
                        </a:rPr>
                        <a:t>2.0</a:t>
                      </a:r>
                      <a:endParaRPr lang="en-US" sz="1800" dirty="0">
                        <a:effectLst/>
                      </a:endParaRPr>
                    </a:p>
                  </a:txBody>
                  <a:tcPr marL="48793" marR="48793" marT="24397" marB="24397"/>
                </a:tc>
                <a:tc>
                  <a:txBody>
                    <a:bodyPr/>
                    <a:lstStyle/>
                    <a:p>
                      <a:pPr algn="l" fontAlgn="t"/>
                      <a:r>
                        <a:rPr lang="en-US" sz="1800" u="none" strike="noStrike" dirty="0">
                          <a:effectLst/>
                          <a:hlinkClick r:id="rId11"/>
                        </a:rPr>
                        <a:t>2.1</a:t>
                      </a:r>
                      <a:endParaRPr lang="en-US" sz="1800" dirty="0">
                        <a:effectLst/>
                      </a:endParaRPr>
                    </a:p>
                  </a:txBody>
                  <a:tcPr marL="48793" marR="48793" marT="24397" marB="24397"/>
                </a:tc>
                <a:extLst>
                  <a:ext uri="{0D108BD9-81ED-4DB2-BD59-A6C34878D82A}">
                    <a16:rowId xmlns:a16="http://schemas.microsoft.com/office/drawing/2014/main" val="2810260906"/>
                  </a:ext>
                </a:extLst>
              </a:tr>
              <a:tr h="323074">
                <a:tc>
                  <a:txBody>
                    <a:bodyPr/>
                    <a:lstStyle/>
                    <a:p>
                      <a:pPr algn="l" fontAlgn="t"/>
                      <a:r>
                        <a:rPr lang="en-US" sz="1800" dirty="0">
                          <a:effectLst/>
                        </a:rPr>
                        <a:t>.NET</a:t>
                      </a:r>
                    </a:p>
                  </a:txBody>
                  <a:tcPr marL="48793" marR="48793" marT="24397" marB="24397"/>
                </a:tc>
                <a:tc>
                  <a:txBody>
                    <a:bodyPr/>
                    <a:lstStyle/>
                    <a:p>
                      <a:pPr algn="l" fontAlgn="t"/>
                      <a:r>
                        <a:rPr lang="en-US" sz="1800" dirty="0">
                          <a:effectLst/>
                        </a:rPr>
                        <a:t>5.0</a:t>
                      </a:r>
                    </a:p>
                  </a:txBody>
                  <a:tcPr marL="48793" marR="48793" marT="24397" marB="24397"/>
                </a:tc>
                <a:tc>
                  <a:txBody>
                    <a:bodyPr/>
                    <a:lstStyle/>
                    <a:p>
                      <a:pPr algn="l" fontAlgn="t"/>
                      <a:r>
                        <a:rPr lang="en-US" sz="1800" dirty="0">
                          <a:effectLst/>
                        </a:rPr>
                        <a:t>5.0</a:t>
                      </a:r>
                    </a:p>
                  </a:txBody>
                  <a:tcPr marL="48793" marR="48793" marT="24397" marB="24397"/>
                </a:tc>
                <a:tc>
                  <a:txBody>
                    <a:bodyPr/>
                    <a:lstStyle/>
                    <a:p>
                      <a:pPr algn="l" fontAlgn="t"/>
                      <a:r>
                        <a:rPr lang="en-US" sz="1800" dirty="0">
                          <a:effectLst/>
                        </a:rPr>
                        <a:t>5.0</a:t>
                      </a:r>
                    </a:p>
                  </a:txBody>
                  <a:tcPr marL="48793" marR="48793" marT="24397" marB="24397"/>
                </a:tc>
                <a:tc>
                  <a:txBody>
                    <a:bodyPr/>
                    <a:lstStyle/>
                    <a:p>
                      <a:pPr algn="l" fontAlgn="t"/>
                      <a:r>
                        <a:rPr lang="en-US" sz="1800" dirty="0">
                          <a:effectLst/>
                        </a:rPr>
                        <a:t>5.0</a:t>
                      </a:r>
                    </a:p>
                  </a:txBody>
                  <a:tcPr marL="48793" marR="48793" marT="24397" marB="24397"/>
                </a:tc>
                <a:tc>
                  <a:txBody>
                    <a:bodyPr/>
                    <a:lstStyle/>
                    <a:p>
                      <a:pPr algn="l" fontAlgn="t"/>
                      <a:r>
                        <a:rPr lang="en-US" sz="1800" dirty="0">
                          <a:effectLst/>
                        </a:rPr>
                        <a:t>5.0</a:t>
                      </a:r>
                    </a:p>
                  </a:txBody>
                  <a:tcPr marL="48793" marR="48793" marT="24397" marB="24397"/>
                </a:tc>
                <a:tc>
                  <a:txBody>
                    <a:bodyPr/>
                    <a:lstStyle/>
                    <a:p>
                      <a:pPr algn="l" fontAlgn="t"/>
                      <a:r>
                        <a:rPr lang="en-US" sz="1800" dirty="0">
                          <a:effectLst/>
                        </a:rPr>
                        <a:t>5.0</a:t>
                      </a:r>
                    </a:p>
                  </a:txBody>
                  <a:tcPr marL="48793" marR="48793" marT="24397" marB="24397"/>
                </a:tc>
                <a:tc>
                  <a:txBody>
                    <a:bodyPr/>
                    <a:lstStyle/>
                    <a:p>
                      <a:pPr algn="l" fontAlgn="t"/>
                      <a:r>
                        <a:rPr lang="en-US" sz="1800" dirty="0">
                          <a:effectLst/>
                        </a:rPr>
                        <a:t>5.0</a:t>
                      </a:r>
                    </a:p>
                  </a:txBody>
                  <a:tcPr marL="48793" marR="48793" marT="24397" marB="24397"/>
                </a:tc>
                <a:tc>
                  <a:txBody>
                    <a:bodyPr/>
                    <a:lstStyle/>
                    <a:p>
                      <a:pPr algn="l" fontAlgn="t"/>
                      <a:r>
                        <a:rPr lang="en-US" sz="1800" dirty="0">
                          <a:effectLst/>
                        </a:rPr>
                        <a:t>5.0</a:t>
                      </a:r>
                    </a:p>
                  </a:txBody>
                  <a:tcPr marL="48793" marR="48793" marT="24397" marB="24397"/>
                </a:tc>
                <a:tc>
                  <a:txBody>
                    <a:bodyPr/>
                    <a:lstStyle/>
                    <a:p>
                      <a:pPr algn="l" fontAlgn="t"/>
                      <a:r>
                        <a:rPr lang="en-US" sz="1800" dirty="0">
                          <a:effectLst/>
                        </a:rPr>
                        <a:t>5.0</a:t>
                      </a:r>
                    </a:p>
                  </a:txBody>
                  <a:tcPr marL="48793" marR="48793" marT="24397" marB="24397"/>
                </a:tc>
                <a:extLst>
                  <a:ext uri="{0D108BD9-81ED-4DB2-BD59-A6C34878D82A}">
                    <a16:rowId xmlns:a16="http://schemas.microsoft.com/office/drawing/2014/main" val="2650196273"/>
                  </a:ext>
                </a:extLst>
              </a:tr>
              <a:tr h="382201">
                <a:tc>
                  <a:txBody>
                    <a:bodyPr/>
                    <a:lstStyle/>
                    <a:p>
                      <a:pPr algn="l" fontAlgn="t"/>
                      <a:r>
                        <a:rPr lang="en-US" sz="1800" dirty="0">
                          <a:effectLst/>
                        </a:rPr>
                        <a:t>.NET Core</a:t>
                      </a:r>
                    </a:p>
                  </a:txBody>
                  <a:tcPr marL="48793" marR="48793" marT="24397" marB="24397"/>
                </a:tc>
                <a:tc>
                  <a:txBody>
                    <a:bodyPr/>
                    <a:lstStyle/>
                    <a:p>
                      <a:pPr algn="l" fontAlgn="t"/>
                      <a:r>
                        <a:rPr lang="en-US" sz="1800" dirty="0">
                          <a:effectLst/>
                        </a:rPr>
                        <a:t>1.0</a:t>
                      </a:r>
                    </a:p>
                  </a:txBody>
                  <a:tcPr marL="48793" marR="48793" marT="24397" marB="24397"/>
                </a:tc>
                <a:tc>
                  <a:txBody>
                    <a:bodyPr/>
                    <a:lstStyle/>
                    <a:p>
                      <a:pPr algn="l" fontAlgn="t"/>
                      <a:r>
                        <a:rPr lang="en-US" sz="1800" dirty="0">
                          <a:effectLst/>
                        </a:rPr>
                        <a:t>1.0</a:t>
                      </a:r>
                    </a:p>
                  </a:txBody>
                  <a:tcPr marL="48793" marR="48793" marT="24397" marB="24397"/>
                </a:tc>
                <a:tc>
                  <a:txBody>
                    <a:bodyPr/>
                    <a:lstStyle/>
                    <a:p>
                      <a:pPr algn="l" fontAlgn="t"/>
                      <a:r>
                        <a:rPr lang="en-US" sz="1800" dirty="0">
                          <a:effectLst/>
                        </a:rPr>
                        <a:t>1.0</a:t>
                      </a:r>
                    </a:p>
                  </a:txBody>
                  <a:tcPr marL="48793" marR="48793" marT="24397" marB="24397"/>
                </a:tc>
                <a:tc>
                  <a:txBody>
                    <a:bodyPr/>
                    <a:lstStyle/>
                    <a:p>
                      <a:pPr algn="l" fontAlgn="t"/>
                      <a:r>
                        <a:rPr lang="en-US" sz="1800" dirty="0">
                          <a:effectLst/>
                        </a:rPr>
                        <a:t>1.0</a:t>
                      </a:r>
                    </a:p>
                  </a:txBody>
                  <a:tcPr marL="48793" marR="48793" marT="24397" marB="24397"/>
                </a:tc>
                <a:tc>
                  <a:txBody>
                    <a:bodyPr/>
                    <a:lstStyle/>
                    <a:p>
                      <a:pPr algn="l" fontAlgn="t"/>
                      <a:r>
                        <a:rPr lang="en-US" sz="1800" dirty="0">
                          <a:effectLst/>
                        </a:rPr>
                        <a:t>1.0</a:t>
                      </a:r>
                    </a:p>
                  </a:txBody>
                  <a:tcPr marL="48793" marR="48793" marT="24397" marB="24397"/>
                </a:tc>
                <a:tc>
                  <a:txBody>
                    <a:bodyPr/>
                    <a:lstStyle/>
                    <a:p>
                      <a:pPr algn="l" fontAlgn="t"/>
                      <a:r>
                        <a:rPr lang="en-US" sz="1800" dirty="0">
                          <a:effectLst/>
                        </a:rPr>
                        <a:t>1.0</a:t>
                      </a:r>
                    </a:p>
                  </a:txBody>
                  <a:tcPr marL="48793" marR="48793" marT="24397" marB="24397"/>
                </a:tc>
                <a:tc>
                  <a:txBody>
                    <a:bodyPr/>
                    <a:lstStyle/>
                    <a:p>
                      <a:pPr algn="l" fontAlgn="t"/>
                      <a:r>
                        <a:rPr lang="en-US" sz="1800" dirty="0">
                          <a:effectLst/>
                        </a:rPr>
                        <a:t>1.0</a:t>
                      </a:r>
                    </a:p>
                  </a:txBody>
                  <a:tcPr marL="48793" marR="48793" marT="24397" marB="24397"/>
                </a:tc>
                <a:tc>
                  <a:txBody>
                    <a:bodyPr/>
                    <a:lstStyle/>
                    <a:p>
                      <a:pPr algn="l" fontAlgn="t"/>
                      <a:r>
                        <a:rPr lang="en-US" sz="1800" dirty="0">
                          <a:effectLst/>
                        </a:rPr>
                        <a:t>2.0</a:t>
                      </a:r>
                    </a:p>
                  </a:txBody>
                  <a:tcPr marL="48793" marR="48793" marT="24397" marB="24397"/>
                </a:tc>
                <a:tc>
                  <a:txBody>
                    <a:bodyPr/>
                    <a:lstStyle/>
                    <a:p>
                      <a:pPr algn="l" fontAlgn="t"/>
                      <a:r>
                        <a:rPr lang="en-US" sz="1800" dirty="0">
                          <a:effectLst/>
                        </a:rPr>
                        <a:t>3.0</a:t>
                      </a:r>
                    </a:p>
                  </a:txBody>
                  <a:tcPr marL="48793" marR="48793" marT="24397" marB="24397"/>
                </a:tc>
                <a:extLst>
                  <a:ext uri="{0D108BD9-81ED-4DB2-BD59-A6C34878D82A}">
                    <a16:rowId xmlns:a16="http://schemas.microsoft.com/office/drawing/2014/main" val="3935068409"/>
                  </a:ext>
                </a:extLst>
              </a:tr>
              <a:tr h="547244">
                <a:tc>
                  <a:txBody>
                    <a:bodyPr/>
                    <a:lstStyle/>
                    <a:p>
                      <a:pPr algn="l" fontAlgn="t"/>
                      <a:r>
                        <a:rPr lang="en-US" sz="1800" dirty="0">
                          <a:effectLst/>
                        </a:rPr>
                        <a:t>.NET Framework</a:t>
                      </a:r>
                    </a:p>
                  </a:txBody>
                  <a:tcPr marL="48793" marR="48793" marT="24397" marB="24397"/>
                </a:tc>
                <a:tc>
                  <a:txBody>
                    <a:bodyPr/>
                    <a:lstStyle/>
                    <a:p>
                      <a:pPr algn="l" fontAlgn="t"/>
                      <a:r>
                        <a:rPr lang="en-US" sz="1800" dirty="0">
                          <a:effectLst/>
                        </a:rPr>
                        <a:t>4.5</a:t>
                      </a:r>
                    </a:p>
                  </a:txBody>
                  <a:tcPr marL="48793" marR="48793" marT="24397" marB="24397"/>
                </a:tc>
                <a:tc>
                  <a:txBody>
                    <a:bodyPr/>
                    <a:lstStyle/>
                    <a:p>
                      <a:pPr algn="l" fontAlgn="t"/>
                      <a:r>
                        <a:rPr lang="en-US" sz="1800" dirty="0">
                          <a:effectLst/>
                        </a:rPr>
                        <a:t>4.5</a:t>
                      </a:r>
                    </a:p>
                  </a:txBody>
                  <a:tcPr marL="48793" marR="48793" marT="24397" marB="24397"/>
                </a:tc>
                <a:tc>
                  <a:txBody>
                    <a:bodyPr/>
                    <a:lstStyle/>
                    <a:p>
                      <a:pPr algn="l" fontAlgn="t"/>
                      <a:r>
                        <a:rPr lang="en-US" sz="1800" dirty="0">
                          <a:effectLst/>
                        </a:rPr>
                        <a:t>4.5.1</a:t>
                      </a:r>
                    </a:p>
                  </a:txBody>
                  <a:tcPr marL="48793" marR="48793" marT="24397" marB="24397"/>
                </a:tc>
                <a:tc>
                  <a:txBody>
                    <a:bodyPr/>
                    <a:lstStyle/>
                    <a:p>
                      <a:pPr algn="l" fontAlgn="t"/>
                      <a:r>
                        <a:rPr lang="en-US" sz="1800" dirty="0">
                          <a:effectLst/>
                        </a:rPr>
                        <a:t>4.6</a:t>
                      </a:r>
                    </a:p>
                  </a:txBody>
                  <a:tcPr marL="48793" marR="48793" marT="24397" marB="24397"/>
                </a:tc>
                <a:tc>
                  <a:txBody>
                    <a:bodyPr/>
                    <a:lstStyle/>
                    <a:p>
                      <a:pPr algn="l" fontAlgn="t"/>
                      <a:r>
                        <a:rPr lang="en-US" sz="1800" dirty="0">
                          <a:effectLst/>
                        </a:rPr>
                        <a:t>4.6.1</a:t>
                      </a:r>
                    </a:p>
                  </a:txBody>
                  <a:tcPr marL="48793" marR="48793" marT="24397" marB="24397"/>
                </a:tc>
                <a:tc>
                  <a:txBody>
                    <a:bodyPr/>
                    <a:lstStyle/>
                    <a:p>
                      <a:pPr algn="l" fontAlgn="t"/>
                      <a:r>
                        <a:rPr lang="en-US" sz="1800" dirty="0">
                          <a:effectLst/>
                        </a:rPr>
                        <a:t>4.6.1</a:t>
                      </a:r>
                    </a:p>
                  </a:txBody>
                  <a:tcPr marL="48793" marR="48793" marT="24397" marB="24397"/>
                </a:tc>
                <a:tc>
                  <a:txBody>
                    <a:bodyPr/>
                    <a:lstStyle/>
                    <a:p>
                      <a:pPr algn="l" fontAlgn="t"/>
                      <a:r>
                        <a:rPr lang="en-US" sz="1800" dirty="0">
                          <a:effectLst/>
                        </a:rPr>
                        <a:t>4.6.1</a:t>
                      </a:r>
                    </a:p>
                  </a:txBody>
                  <a:tcPr marL="48793" marR="48793" marT="24397" marB="24397"/>
                </a:tc>
                <a:tc>
                  <a:txBody>
                    <a:bodyPr/>
                    <a:lstStyle/>
                    <a:p>
                      <a:pPr algn="l" fontAlgn="t"/>
                      <a:r>
                        <a:rPr lang="en-US" sz="1800" dirty="0">
                          <a:effectLst/>
                        </a:rPr>
                        <a:t>4.6.1</a:t>
                      </a:r>
                    </a:p>
                  </a:txBody>
                  <a:tcPr marL="48793" marR="48793" marT="24397" marB="24397"/>
                </a:tc>
                <a:tc>
                  <a:txBody>
                    <a:bodyPr/>
                    <a:lstStyle/>
                    <a:p>
                      <a:pPr algn="l" fontAlgn="t"/>
                      <a:r>
                        <a:rPr lang="en-US" sz="1800" dirty="0">
                          <a:solidFill>
                            <a:srgbClr val="FF0000"/>
                          </a:solidFill>
                          <a:effectLst/>
                        </a:rPr>
                        <a:t>N/A</a:t>
                      </a:r>
                    </a:p>
                  </a:txBody>
                  <a:tcPr marL="48793" marR="48793" marT="24397" marB="24397"/>
                </a:tc>
                <a:extLst>
                  <a:ext uri="{0D108BD9-81ED-4DB2-BD59-A6C34878D82A}">
                    <a16:rowId xmlns:a16="http://schemas.microsoft.com/office/drawing/2014/main" val="1580166370"/>
                  </a:ext>
                </a:extLst>
              </a:tr>
              <a:tr h="323074">
                <a:tc>
                  <a:txBody>
                    <a:bodyPr/>
                    <a:lstStyle/>
                    <a:p>
                      <a:pPr algn="l" fontAlgn="t"/>
                      <a:r>
                        <a:rPr lang="en-US" sz="1800" dirty="0">
                          <a:effectLst/>
                        </a:rPr>
                        <a:t>Mono</a:t>
                      </a:r>
                    </a:p>
                  </a:txBody>
                  <a:tcPr marL="48793" marR="48793" marT="24397" marB="24397"/>
                </a:tc>
                <a:tc>
                  <a:txBody>
                    <a:bodyPr/>
                    <a:lstStyle/>
                    <a:p>
                      <a:pPr algn="l" fontAlgn="t"/>
                      <a:r>
                        <a:rPr lang="en-US" sz="1800" dirty="0">
                          <a:effectLst/>
                        </a:rPr>
                        <a:t>4.6</a:t>
                      </a:r>
                    </a:p>
                  </a:txBody>
                  <a:tcPr marL="48793" marR="48793" marT="24397" marB="24397"/>
                </a:tc>
                <a:tc>
                  <a:txBody>
                    <a:bodyPr/>
                    <a:lstStyle/>
                    <a:p>
                      <a:pPr algn="l" fontAlgn="t"/>
                      <a:r>
                        <a:rPr lang="en-US" sz="1800" dirty="0">
                          <a:effectLst/>
                        </a:rPr>
                        <a:t>4.6</a:t>
                      </a:r>
                    </a:p>
                  </a:txBody>
                  <a:tcPr marL="48793" marR="48793" marT="24397" marB="24397"/>
                </a:tc>
                <a:tc>
                  <a:txBody>
                    <a:bodyPr/>
                    <a:lstStyle/>
                    <a:p>
                      <a:pPr algn="l" fontAlgn="t"/>
                      <a:r>
                        <a:rPr lang="en-US" sz="1800" dirty="0">
                          <a:effectLst/>
                        </a:rPr>
                        <a:t>4.6</a:t>
                      </a:r>
                    </a:p>
                  </a:txBody>
                  <a:tcPr marL="48793" marR="48793" marT="24397" marB="24397"/>
                </a:tc>
                <a:tc>
                  <a:txBody>
                    <a:bodyPr/>
                    <a:lstStyle/>
                    <a:p>
                      <a:pPr algn="l" fontAlgn="t"/>
                      <a:r>
                        <a:rPr lang="en-US" sz="1800" dirty="0">
                          <a:effectLst/>
                        </a:rPr>
                        <a:t>4.6</a:t>
                      </a:r>
                    </a:p>
                  </a:txBody>
                  <a:tcPr marL="48793" marR="48793" marT="24397" marB="24397"/>
                </a:tc>
                <a:tc>
                  <a:txBody>
                    <a:bodyPr/>
                    <a:lstStyle/>
                    <a:p>
                      <a:pPr algn="l" fontAlgn="t"/>
                      <a:r>
                        <a:rPr lang="en-US" sz="1800" dirty="0">
                          <a:effectLst/>
                        </a:rPr>
                        <a:t>4.6</a:t>
                      </a:r>
                    </a:p>
                  </a:txBody>
                  <a:tcPr marL="48793" marR="48793" marT="24397" marB="24397"/>
                </a:tc>
                <a:tc>
                  <a:txBody>
                    <a:bodyPr/>
                    <a:lstStyle/>
                    <a:p>
                      <a:pPr algn="l" fontAlgn="t"/>
                      <a:r>
                        <a:rPr lang="en-US" sz="1800" dirty="0">
                          <a:effectLst/>
                        </a:rPr>
                        <a:t>4.6</a:t>
                      </a:r>
                    </a:p>
                  </a:txBody>
                  <a:tcPr marL="48793" marR="48793" marT="24397" marB="24397"/>
                </a:tc>
                <a:tc>
                  <a:txBody>
                    <a:bodyPr/>
                    <a:lstStyle/>
                    <a:p>
                      <a:pPr algn="l" fontAlgn="t"/>
                      <a:r>
                        <a:rPr lang="en-US" sz="1800" dirty="0">
                          <a:effectLst/>
                        </a:rPr>
                        <a:t>4.6</a:t>
                      </a:r>
                    </a:p>
                  </a:txBody>
                  <a:tcPr marL="48793" marR="48793" marT="24397" marB="24397"/>
                </a:tc>
                <a:tc>
                  <a:txBody>
                    <a:bodyPr/>
                    <a:lstStyle/>
                    <a:p>
                      <a:pPr algn="l" fontAlgn="t"/>
                      <a:r>
                        <a:rPr lang="en-US" sz="1800" dirty="0">
                          <a:effectLst/>
                        </a:rPr>
                        <a:t>5.4</a:t>
                      </a:r>
                    </a:p>
                  </a:txBody>
                  <a:tcPr marL="48793" marR="48793" marT="24397" marB="24397"/>
                </a:tc>
                <a:tc>
                  <a:txBody>
                    <a:bodyPr/>
                    <a:lstStyle/>
                    <a:p>
                      <a:pPr algn="l" fontAlgn="t"/>
                      <a:r>
                        <a:rPr lang="en-US" sz="1800" dirty="0">
                          <a:effectLst/>
                        </a:rPr>
                        <a:t>6.4</a:t>
                      </a:r>
                    </a:p>
                  </a:txBody>
                  <a:tcPr marL="48793" marR="48793" marT="24397" marB="24397"/>
                </a:tc>
                <a:extLst>
                  <a:ext uri="{0D108BD9-81ED-4DB2-BD59-A6C34878D82A}">
                    <a16:rowId xmlns:a16="http://schemas.microsoft.com/office/drawing/2014/main" val="3145397294"/>
                  </a:ext>
                </a:extLst>
              </a:tr>
              <a:tr h="382201">
                <a:tc>
                  <a:txBody>
                    <a:bodyPr/>
                    <a:lstStyle/>
                    <a:p>
                      <a:pPr algn="l" fontAlgn="t"/>
                      <a:r>
                        <a:rPr lang="en-US" sz="1800" dirty="0">
                          <a:effectLst/>
                        </a:rPr>
                        <a:t>Xamarin.iOS</a:t>
                      </a:r>
                    </a:p>
                  </a:txBody>
                  <a:tcPr marL="48793" marR="48793" marT="24397" marB="24397"/>
                </a:tc>
                <a:tc>
                  <a:txBody>
                    <a:bodyPr/>
                    <a:lstStyle/>
                    <a:p>
                      <a:pPr algn="l" fontAlgn="t"/>
                      <a:r>
                        <a:rPr lang="en-US" sz="1800" dirty="0">
                          <a:effectLst/>
                        </a:rPr>
                        <a:t>10.0</a:t>
                      </a:r>
                    </a:p>
                  </a:txBody>
                  <a:tcPr marL="48793" marR="48793" marT="24397" marB="24397"/>
                </a:tc>
                <a:tc>
                  <a:txBody>
                    <a:bodyPr/>
                    <a:lstStyle/>
                    <a:p>
                      <a:pPr algn="l" fontAlgn="t"/>
                      <a:r>
                        <a:rPr lang="en-US" sz="1800" dirty="0">
                          <a:effectLst/>
                        </a:rPr>
                        <a:t>10.0</a:t>
                      </a:r>
                    </a:p>
                  </a:txBody>
                  <a:tcPr marL="48793" marR="48793" marT="24397" marB="24397"/>
                </a:tc>
                <a:tc>
                  <a:txBody>
                    <a:bodyPr/>
                    <a:lstStyle/>
                    <a:p>
                      <a:pPr algn="l" fontAlgn="t"/>
                      <a:r>
                        <a:rPr lang="en-US" sz="1800" dirty="0">
                          <a:effectLst/>
                        </a:rPr>
                        <a:t>10.0</a:t>
                      </a:r>
                    </a:p>
                  </a:txBody>
                  <a:tcPr marL="48793" marR="48793" marT="24397" marB="24397"/>
                </a:tc>
                <a:tc>
                  <a:txBody>
                    <a:bodyPr/>
                    <a:lstStyle/>
                    <a:p>
                      <a:pPr algn="l" fontAlgn="t"/>
                      <a:r>
                        <a:rPr lang="en-US" sz="1800" dirty="0">
                          <a:effectLst/>
                        </a:rPr>
                        <a:t>10.0</a:t>
                      </a:r>
                    </a:p>
                  </a:txBody>
                  <a:tcPr marL="48793" marR="48793" marT="24397" marB="24397"/>
                </a:tc>
                <a:tc>
                  <a:txBody>
                    <a:bodyPr/>
                    <a:lstStyle/>
                    <a:p>
                      <a:pPr algn="l" fontAlgn="t"/>
                      <a:r>
                        <a:rPr lang="en-US" sz="1800" dirty="0">
                          <a:effectLst/>
                        </a:rPr>
                        <a:t>10.0</a:t>
                      </a:r>
                    </a:p>
                  </a:txBody>
                  <a:tcPr marL="48793" marR="48793" marT="24397" marB="24397"/>
                </a:tc>
                <a:tc>
                  <a:txBody>
                    <a:bodyPr/>
                    <a:lstStyle/>
                    <a:p>
                      <a:pPr algn="l" fontAlgn="t"/>
                      <a:r>
                        <a:rPr lang="en-US" sz="1800" dirty="0">
                          <a:effectLst/>
                        </a:rPr>
                        <a:t>10.0</a:t>
                      </a:r>
                    </a:p>
                  </a:txBody>
                  <a:tcPr marL="48793" marR="48793" marT="24397" marB="24397"/>
                </a:tc>
                <a:tc>
                  <a:txBody>
                    <a:bodyPr/>
                    <a:lstStyle/>
                    <a:p>
                      <a:pPr algn="l" fontAlgn="t"/>
                      <a:r>
                        <a:rPr lang="en-US" sz="1800" dirty="0">
                          <a:effectLst/>
                        </a:rPr>
                        <a:t>10.0</a:t>
                      </a:r>
                    </a:p>
                  </a:txBody>
                  <a:tcPr marL="48793" marR="48793" marT="24397" marB="24397"/>
                </a:tc>
                <a:tc>
                  <a:txBody>
                    <a:bodyPr/>
                    <a:lstStyle/>
                    <a:p>
                      <a:pPr algn="l" fontAlgn="t"/>
                      <a:r>
                        <a:rPr lang="en-US" sz="1800" dirty="0">
                          <a:effectLst/>
                        </a:rPr>
                        <a:t>10.14</a:t>
                      </a:r>
                    </a:p>
                  </a:txBody>
                  <a:tcPr marL="48793" marR="48793" marT="24397" marB="24397"/>
                </a:tc>
                <a:tc>
                  <a:txBody>
                    <a:bodyPr/>
                    <a:lstStyle/>
                    <a:p>
                      <a:pPr algn="l" fontAlgn="t"/>
                      <a:r>
                        <a:rPr lang="en-US" sz="1800" dirty="0">
                          <a:effectLst/>
                        </a:rPr>
                        <a:t>12.16</a:t>
                      </a:r>
                    </a:p>
                  </a:txBody>
                  <a:tcPr marL="48793" marR="48793" marT="24397" marB="24397"/>
                </a:tc>
                <a:extLst>
                  <a:ext uri="{0D108BD9-81ED-4DB2-BD59-A6C34878D82A}">
                    <a16:rowId xmlns:a16="http://schemas.microsoft.com/office/drawing/2014/main" val="147317123"/>
                  </a:ext>
                </a:extLst>
              </a:tr>
              <a:tr h="382201">
                <a:tc>
                  <a:txBody>
                    <a:bodyPr/>
                    <a:lstStyle/>
                    <a:p>
                      <a:pPr algn="l" fontAlgn="t"/>
                      <a:r>
                        <a:rPr lang="en-US" sz="1800" dirty="0">
                          <a:effectLst/>
                        </a:rPr>
                        <a:t>Xamarin.Mac</a:t>
                      </a:r>
                    </a:p>
                  </a:txBody>
                  <a:tcPr marL="48793" marR="48793" marT="24397" marB="24397"/>
                </a:tc>
                <a:tc>
                  <a:txBody>
                    <a:bodyPr/>
                    <a:lstStyle/>
                    <a:p>
                      <a:pPr algn="l" fontAlgn="t"/>
                      <a:r>
                        <a:rPr lang="en-US" sz="1800" dirty="0">
                          <a:effectLst/>
                        </a:rPr>
                        <a:t>3.0</a:t>
                      </a:r>
                    </a:p>
                  </a:txBody>
                  <a:tcPr marL="48793" marR="48793" marT="24397" marB="24397"/>
                </a:tc>
                <a:tc>
                  <a:txBody>
                    <a:bodyPr/>
                    <a:lstStyle/>
                    <a:p>
                      <a:pPr algn="l" fontAlgn="t"/>
                      <a:r>
                        <a:rPr lang="en-US" sz="1800" dirty="0">
                          <a:effectLst/>
                        </a:rPr>
                        <a:t>3.0</a:t>
                      </a:r>
                    </a:p>
                  </a:txBody>
                  <a:tcPr marL="48793" marR="48793" marT="24397" marB="24397"/>
                </a:tc>
                <a:tc>
                  <a:txBody>
                    <a:bodyPr/>
                    <a:lstStyle/>
                    <a:p>
                      <a:pPr algn="l" fontAlgn="t"/>
                      <a:r>
                        <a:rPr lang="en-US" sz="1800" dirty="0">
                          <a:effectLst/>
                        </a:rPr>
                        <a:t>3.0</a:t>
                      </a:r>
                    </a:p>
                  </a:txBody>
                  <a:tcPr marL="48793" marR="48793" marT="24397" marB="24397"/>
                </a:tc>
                <a:tc>
                  <a:txBody>
                    <a:bodyPr/>
                    <a:lstStyle/>
                    <a:p>
                      <a:pPr algn="l" fontAlgn="t"/>
                      <a:r>
                        <a:rPr lang="en-US" sz="1800" dirty="0">
                          <a:effectLst/>
                        </a:rPr>
                        <a:t>3.0</a:t>
                      </a:r>
                    </a:p>
                  </a:txBody>
                  <a:tcPr marL="48793" marR="48793" marT="24397" marB="24397"/>
                </a:tc>
                <a:tc>
                  <a:txBody>
                    <a:bodyPr/>
                    <a:lstStyle/>
                    <a:p>
                      <a:pPr algn="l" fontAlgn="t"/>
                      <a:r>
                        <a:rPr lang="en-US" sz="1800" dirty="0">
                          <a:effectLst/>
                        </a:rPr>
                        <a:t>3.0</a:t>
                      </a:r>
                    </a:p>
                  </a:txBody>
                  <a:tcPr marL="48793" marR="48793" marT="24397" marB="24397"/>
                </a:tc>
                <a:tc>
                  <a:txBody>
                    <a:bodyPr/>
                    <a:lstStyle/>
                    <a:p>
                      <a:pPr algn="l" fontAlgn="t"/>
                      <a:r>
                        <a:rPr lang="en-US" sz="1800" dirty="0">
                          <a:effectLst/>
                        </a:rPr>
                        <a:t>3.0</a:t>
                      </a:r>
                    </a:p>
                  </a:txBody>
                  <a:tcPr marL="48793" marR="48793" marT="24397" marB="24397"/>
                </a:tc>
                <a:tc>
                  <a:txBody>
                    <a:bodyPr/>
                    <a:lstStyle/>
                    <a:p>
                      <a:pPr algn="l" fontAlgn="t"/>
                      <a:r>
                        <a:rPr lang="en-US" sz="1800" dirty="0">
                          <a:effectLst/>
                        </a:rPr>
                        <a:t>3.0</a:t>
                      </a:r>
                    </a:p>
                  </a:txBody>
                  <a:tcPr marL="48793" marR="48793" marT="24397" marB="24397"/>
                </a:tc>
                <a:tc>
                  <a:txBody>
                    <a:bodyPr/>
                    <a:lstStyle/>
                    <a:p>
                      <a:pPr algn="l" fontAlgn="t"/>
                      <a:r>
                        <a:rPr lang="en-US" sz="1800" dirty="0">
                          <a:effectLst/>
                        </a:rPr>
                        <a:t>3.8</a:t>
                      </a:r>
                    </a:p>
                  </a:txBody>
                  <a:tcPr marL="48793" marR="48793" marT="24397" marB="24397"/>
                </a:tc>
                <a:tc>
                  <a:txBody>
                    <a:bodyPr/>
                    <a:lstStyle/>
                    <a:p>
                      <a:pPr algn="l" fontAlgn="t"/>
                      <a:r>
                        <a:rPr lang="en-US" sz="1800" dirty="0">
                          <a:effectLst/>
                        </a:rPr>
                        <a:t>5.16</a:t>
                      </a:r>
                    </a:p>
                  </a:txBody>
                  <a:tcPr marL="48793" marR="48793" marT="24397" marB="24397"/>
                </a:tc>
                <a:extLst>
                  <a:ext uri="{0D108BD9-81ED-4DB2-BD59-A6C34878D82A}">
                    <a16:rowId xmlns:a16="http://schemas.microsoft.com/office/drawing/2014/main" val="2006021759"/>
                  </a:ext>
                </a:extLst>
              </a:tr>
              <a:tr h="547244">
                <a:tc>
                  <a:txBody>
                    <a:bodyPr/>
                    <a:lstStyle/>
                    <a:p>
                      <a:pPr algn="l" fontAlgn="t"/>
                      <a:r>
                        <a:rPr lang="en-US" sz="1800" dirty="0">
                          <a:effectLst/>
                        </a:rPr>
                        <a:t>Xamarin.Android</a:t>
                      </a:r>
                    </a:p>
                  </a:txBody>
                  <a:tcPr marL="48793" marR="48793" marT="24397" marB="24397"/>
                </a:tc>
                <a:tc>
                  <a:txBody>
                    <a:bodyPr/>
                    <a:lstStyle/>
                    <a:p>
                      <a:pPr algn="l" fontAlgn="t"/>
                      <a:r>
                        <a:rPr lang="en-US" sz="1800" dirty="0">
                          <a:effectLst/>
                        </a:rPr>
                        <a:t>7.0</a:t>
                      </a:r>
                    </a:p>
                  </a:txBody>
                  <a:tcPr marL="48793" marR="48793" marT="24397" marB="24397"/>
                </a:tc>
                <a:tc>
                  <a:txBody>
                    <a:bodyPr/>
                    <a:lstStyle/>
                    <a:p>
                      <a:pPr algn="l" fontAlgn="t"/>
                      <a:r>
                        <a:rPr lang="en-US" sz="1800" dirty="0">
                          <a:effectLst/>
                        </a:rPr>
                        <a:t>7.0</a:t>
                      </a:r>
                    </a:p>
                  </a:txBody>
                  <a:tcPr marL="48793" marR="48793" marT="24397" marB="24397"/>
                </a:tc>
                <a:tc>
                  <a:txBody>
                    <a:bodyPr/>
                    <a:lstStyle/>
                    <a:p>
                      <a:pPr algn="l" fontAlgn="t"/>
                      <a:r>
                        <a:rPr lang="en-US" sz="1800" dirty="0">
                          <a:effectLst/>
                        </a:rPr>
                        <a:t>7.0</a:t>
                      </a:r>
                    </a:p>
                  </a:txBody>
                  <a:tcPr marL="48793" marR="48793" marT="24397" marB="24397"/>
                </a:tc>
                <a:tc>
                  <a:txBody>
                    <a:bodyPr/>
                    <a:lstStyle/>
                    <a:p>
                      <a:pPr algn="l" fontAlgn="t"/>
                      <a:r>
                        <a:rPr lang="en-US" sz="1800" dirty="0">
                          <a:effectLst/>
                        </a:rPr>
                        <a:t>7.0</a:t>
                      </a:r>
                    </a:p>
                  </a:txBody>
                  <a:tcPr marL="48793" marR="48793" marT="24397" marB="24397"/>
                </a:tc>
                <a:tc>
                  <a:txBody>
                    <a:bodyPr/>
                    <a:lstStyle/>
                    <a:p>
                      <a:pPr algn="l" fontAlgn="t"/>
                      <a:r>
                        <a:rPr lang="en-US" sz="1800" dirty="0">
                          <a:effectLst/>
                        </a:rPr>
                        <a:t>7.0</a:t>
                      </a:r>
                    </a:p>
                  </a:txBody>
                  <a:tcPr marL="48793" marR="48793" marT="24397" marB="24397"/>
                </a:tc>
                <a:tc>
                  <a:txBody>
                    <a:bodyPr/>
                    <a:lstStyle/>
                    <a:p>
                      <a:pPr algn="l" fontAlgn="t"/>
                      <a:r>
                        <a:rPr lang="en-US" sz="1800" dirty="0">
                          <a:effectLst/>
                        </a:rPr>
                        <a:t>7.0</a:t>
                      </a:r>
                    </a:p>
                  </a:txBody>
                  <a:tcPr marL="48793" marR="48793" marT="24397" marB="24397"/>
                </a:tc>
                <a:tc>
                  <a:txBody>
                    <a:bodyPr/>
                    <a:lstStyle/>
                    <a:p>
                      <a:pPr algn="l" fontAlgn="t"/>
                      <a:r>
                        <a:rPr lang="en-US" sz="1800" dirty="0">
                          <a:effectLst/>
                        </a:rPr>
                        <a:t>7.0</a:t>
                      </a:r>
                    </a:p>
                  </a:txBody>
                  <a:tcPr marL="48793" marR="48793" marT="24397" marB="24397"/>
                </a:tc>
                <a:tc>
                  <a:txBody>
                    <a:bodyPr/>
                    <a:lstStyle/>
                    <a:p>
                      <a:pPr algn="l" fontAlgn="t"/>
                      <a:r>
                        <a:rPr lang="en-US" sz="1800" dirty="0">
                          <a:effectLst/>
                        </a:rPr>
                        <a:t>8.0</a:t>
                      </a:r>
                    </a:p>
                  </a:txBody>
                  <a:tcPr marL="48793" marR="48793" marT="24397" marB="24397"/>
                </a:tc>
                <a:tc>
                  <a:txBody>
                    <a:bodyPr/>
                    <a:lstStyle/>
                    <a:p>
                      <a:pPr algn="l" fontAlgn="t"/>
                      <a:r>
                        <a:rPr lang="en-US" sz="1800" dirty="0">
                          <a:effectLst/>
                        </a:rPr>
                        <a:t>10.0</a:t>
                      </a:r>
                    </a:p>
                  </a:txBody>
                  <a:tcPr marL="48793" marR="48793" marT="24397" marB="24397"/>
                </a:tc>
                <a:extLst>
                  <a:ext uri="{0D108BD9-81ED-4DB2-BD59-A6C34878D82A}">
                    <a16:rowId xmlns:a16="http://schemas.microsoft.com/office/drawing/2014/main" val="4045103360"/>
                  </a:ext>
                </a:extLst>
              </a:tr>
              <a:tr h="597355">
                <a:tc>
                  <a:txBody>
                    <a:bodyPr/>
                    <a:lstStyle/>
                    <a:p>
                      <a:pPr algn="l" fontAlgn="t"/>
                      <a:r>
                        <a:rPr lang="en-US" sz="1800" dirty="0">
                          <a:effectLst/>
                        </a:rPr>
                        <a:t>Universal Windows Platform</a:t>
                      </a:r>
                    </a:p>
                  </a:txBody>
                  <a:tcPr marL="48793" marR="48793" marT="24397" marB="24397"/>
                </a:tc>
                <a:tc>
                  <a:txBody>
                    <a:bodyPr/>
                    <a:lstStyle/>
                    <a:p>
                      <a:pPr algn="l" fontAlgn="t"/>
                      <a:r>
                        <a:rPr lang="en-US" sz="1800" dirty="0">
                          <a:effectLst/>
                        </a:rPr>
                        <a:t>10.0</a:t>
                      </a:r>
                    </a:p>
                  </a:txBody>
                  <a:tcPr marL="48793" marR="48793" marT="24397" marB="24397"/>
                </a:tc>
                <a:tc>
                  <a:txBody>
                    <a:bodyPr/>
                    <a:lstStyle/>
                    <a:p>
                      <a:pPr algn="l" fontAlgn="t"/>
                      <a:r>
                        <a:rPr lang="en-US" sz="1800" dirty="0">
                          <a:effectLst/>
                        </a:rPr>
                        <a:t>10.0</a:t>
                      </a:r>
                    </a:p>
                  </a:txBody>
                  <a:tcPr marL="48793" marR="48793" marT="24397" marB="24397"/>
                </a:tc>
                <a:tc>
                  <a:txBody>
                    <a:bodyPr/>
                    <a:lstStyle/>
                    <a:p>
                      <a:pPr algn="l" fontAlgn="t"/>
                      <a:r>
                        <a:rPr lang="en-US" sz="1800" dirty="0">
                          <a:effectLst/>
                        </a:rPr>
                        <a:t>10.0</a:t>
                      </a:r>
                    </a:p>
                  </a:txBody>
                  <a:tcPr marL="48793" marR="48793" marT="24397" marB="24397"/>
                </a:tc>
                <a:tc>
                  <a:txBody>
                    <a:bodyPr/>
                    <a:lstStyle/>
                    <a:p>
                      <a:pPr algn="l" fontAlgn="t"/>
                      <a:r>
                        <a:rPr lang="en-US" sz="1800" dirty="0">
                          <a:effectLst/>
                        </a:rPr>
                        <a:t>10.0</a:t>
                      </a:r>
                    </a:p>
                  </a:txBody>
                  <a:tcPr marL="48793" marR="48793" marT="24397" marB="24397"/>
                </a:tc>
                <a:tc>
                  <a:txBody>
                    <a:bodyPr/>
                    <a:lstStyle/>
                    <a:p>
                      <a:pPr algn="l" fontAlgn="t"/>
                      <a:r>
                        <a:rPr lang="en-US" sz="1800" dirty="0">
                          <a:effectLst/>
                        </a:rPr>
                        <a:t>10.0</a:t>
                      </a:r>
                    </a:p>
                  </a:txBody>
                  <a:tcPr marL="48793" marR="48793" marT="24397" marB="24397"/>
                </a:tc>
                <a:tc>
                  <a:txBody>
                    <a:bodyPr/>
                    <a:lstStyle/>
                    <a:p>
                      <a:pPr algn="l" fontAlgn="t"/>
                      <a:r>
                        <a:rPr lang="en-US" sz="1800" dirty="0">
                          <a:effectLst/>
                        </a:rPr>
                        <a:t>10.0.16299</a:t>
                      </a:r>
                    </a:p>
                  </a:txBody>
                  <a:tcPr marL="48793" marR="48793" marT="24397" marB="24397"/>
                </a:tc>
                <a:tc>
                  <a:txBody>
                    <a:bodyPr/>
                    <a:lstStyle/>
                    <a:p>
                      <a:pPr algn="l" fontAlgn="t"/>
                      <a:r>
                        <a:rPr lang="en-US" sz="1800" dirty="0">
                          <a:effectLst/>
                        </a:rPr>
                        <a:t>10.0.16299</a:t>
                      </a:r>
                    </a:p>
                  </a:txBody>
                  <a:tcPr marL="48793" marR="48793" marT="24397" marB="24397"/>
                </a:tc>
                <a:tc>
                  <a:txBody>
                    <a:bodyPr/>
                    <a:lstStyle/>
                    <a:p>
                      <a:pPr algn="l" fontAlgn="t"/>
                      <a:r>
                        <a:rPr lang="en-US" sz="1800" dirty="0">
                          <a:effectLst/>
                        </a:rPr>
                        <a:t>10.0.16299</a:t>
                      </a:r>
                    </a:p>
                  </a:txBody>
                  <a:tcPr marL="48793" marR="48793" marT="24397" marB="24397"/>
                </a:tc>
                <a:tc>
                  <a:txBody>
                    <a:bodyPr/>
                    <a:lstStyle/>
                    <a:p>
                      <a:pPr algn="l" fontAlgn="t"/>
                      <a:r>
                        <a:rPr lang="en-US" sz="1800" dirty="0">
                          <a:effectLst/>
                        </a:rPr>
                        <a:t>TBD</a:t>
                      </a:r>
                    </a:p>
                  </a:txBody>
                  <a:tcPr marL="48793" marR="48793" marT="24397" marB="24397"/>
                </a:tc>
                <a:extLst>
                  <a:ext uri="{0D108BD9-81ED-4DB2-BD59-A6C34878D82A}">
                    <a16:rowId xmlns:a16="http://schemas.microsoft.com/office/drawing/2014/main" val="2389696161"/>
                  </a:ext>
                </a:extLst>
              </a:tr>
              <a:tr h="382201">
                <a:tc>
                  <a:txBody>
                    <a:bodyPr/>
                    <a:lstStyle/>
                    <a:p>
                      <a:pPr algn="l" fontAlgn="t"/>
                      <a:r>
                        <a:rPr lang="en-US" sz="1800" dirty="0">
                          <a:effectLst/>
                        </a:rPr>
                        <a:t>Unity</a:t>
                      </a:r>
                    </a:p>
                  </a:txBody>
                  <a:tcPr marL="48793" marR="48793" marT="24397" marB="24397"/>
                </a:tc>
                <a:tc>
                  <a:txBody>
                    <a:bodyPr/>
                    <a:lstStyle/>
                    <a:p>
                      <a:pPr algn="l" fontAlgn="t"/>
                      <a:r>
                        <a:rPr lang="en-US" sz="1800" dirty="0">
                          <a:effectLst/>
                        </a:rPr>
                        <a:t>2018.1</a:t>
                      </a:r>
                    </a:p>
                  </a:txBody>
                  <a:tcPr marL="48793" marR="48793" marT="24397" marB="24397"/>
                </a:tc>
                <a:tc>
                  <a:txBody>
                    <a:bodyPr/>
                    <a:lstStyle/>
                    <a:p>
                      <a:pPr algn="l" fontAlgn="t"/>
                      <a:r>
                        <a:rPr lang="en-US" sz="1800" dirty="0">
                          <a:effectLst/>
                        </a:rPr>
                        <a:t>2018.1</a:t>
                      </a:r>
                    </a:p>
                  </a:txBody>
                  <a:tcPr marL="48793" marR="48793" marT="24397" marB="24397"/>
                </a:tc>
                <a:tc>
                  <a:txBody>
                    <a:bodyPr/>
                    <a:lstStyle/>
                    <a:p>
                      <a:pPr algn="l" fontAlgn="t"/>
                      <a:r>
                        <a:rPr lang="en-US" sz="1800" dirty="0">
                          <a:effectLst/>
                        </a:rPr>
                        <a:t>2018.1</a:t>
                      </a:r>
                    </a:p>
                  </a:txBody>
                  <a:tcPr marL="48793" marR="48793" marT="24397" marB="24397"/>
                </a:tc>
                <a:tc>
                  <a:txBody>
                    <a:bodyPr/>
                    <a:lstStyle/>
                    <a:p>
                      <a:pPr algn="l" fontAlgn="t"/>
                      <a:r>
                        <a:rPr lang="en-US" sz="1800" dirty="0">
                          <a:effectLst/>
                        </a:rPr>
                        <a:t>2018.1</a:t>
                      </a:r>
                    </a:p>
                  </a:txBody>
                  <a:tcPr marL="48793" marR="48793" marT="24397" marB="24397"/>
                </a:tc>
                <a:tc>
                  <a:txBody>
                    <a:bodyPr/>
                    <a:lstStyle/>
                    <a:p>
                      <a:pPr algn="l" fontAlgn="t"/>
                      <a:r>
                        <a:rPr lang="en-US" sz="1800" dirty="0">
                          <a:effectLst/>
                        </a:rPr>
                        <a:t>2018.1</a:t>
                      </a:r>
                    </a:p>
                  </a:txBody>
                  <a:tcPr marL="48793" marR="48793" marT="24397" marB="24397"/>
                </a:tc>
                <a:tc>
                  <a:txBody>
                    <a:bodyPr/>
                    <a:lstStyle/>
                    <a:p>
                      <a:pPr algn="l" fontAlgn="t"/>
                      <a:r>
                        <a:rPr lang="en-US" sz="1800" dirty="0">
                          <a:effectLst/>
                        </a:rPr>
                        <a:t>2018.1</a:t>
                      </a:r>
                    </a:p>
                  </a:txBody>
                  <a:tcPr marL="48793" marR="48793" marT="24397" marB="24397"/>
                </a:tc>
                <a:tc>
                  <a:txBody>
                    <a:bodyPr/>
                    <a:lstStyle/>
                    <a:p>
                      <a:pPr algn="l" fontAlgn="t"/>
                      <a:r>
                        <a:rPr lang="en-US" sz="1800" dirty="0">
                          <a:effectLst/>
                        </a:rPr>
                        <a:t>2018.1</a:t>
                      </a:r>
                    </a:p>
                  </a:txBody>
                  <a:tcPr marL="48793" marR="48793" marT="24397" marB="24397"/>
                </a:tc>
                <a:tc>
                  <a:txBody>
                    <a:bodyPr/>
                    <a:lstStyle/>
                    <a:p>
                      <a:pPr algn="l" fontAlgn="t"/>
                      <a:r>
                        <a:rPr lang="en-US" sz="1800" dirty="0">
                          <a:effectLst/>
                        </a:rPr>
                        <a:t>2018.1</a:t>
                      </a:r>
                    </a:p>
                  </a:txBody>
                  <a:tcPr marL="48793" marR="48793" marT="24397" marB="24397"/>
                </a:tc>
                <a:tc>
                  <a:txBody>
                    <a:bodyPr/>
                    <a:lstStyle/>
                    <a:p>
                      <a:pPr algn="l" fontAlgn="t"/>
                      <a:r>
                        <a:rPr lang="en-US" sz="1800" dirty="0">
                          <a:effectLst/>
                        </a:rPr>
                        <a:t>2021.2.0b6</a:t>
                      </a:r>
                    </a:p>
                  </a:txBody>
                  <a:tcPr marL="48793" marR="48793" marT="24397" marB="24397"/>
                </a:tc>
                <a:extLst>
                  <a:ext uri="{0D108BD9-81ED-4DB2-BD59-A6C34878D82A}">
                    <a16:rowId xmlns:a16="http://schemas.microsoft.com/office/drawing/2014/main" val="2653519478"/>
                  </a:ext>
                </a:extLst>
              </a:tr>
            </a:tbl>
          </a:graphicData>
        </a:graphic>
      </p:graphicFrame>
    </p:spTree>
    <p:extLst>
      <p:ext uri="{BB962C8B-B14F-4D97-AF65-F5344CB8AC3E}">
        <p14:creationId xmlns:p14="http://schemas.microsoft.com/office/powerpoint/2010/main" val="362608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7F4E-0E95-4154-9147-9F5F1A20F9BE}"/>
              </a:ext>
            </a:extLst>
          </p:cNvPr>
          <p:cNvSpPr>
            <a:spLocks noGrp="1"/>
          </p:cNvSpPr>
          <p:nvPr>
            <p:ph type="title"/>
          </p:nvPr>
        </p:nvSpPr>
        <p:spPr/>
        <p:txBody>
          <a:bodyPr>
            <a:normAutofit/>
          </a:bodyPr>
          <a:lstStyle/>
          <a:p>
            <a:r>
              <a:rPr lang="en-US" sz="4000" b="1" dirty="0"/>
              <a:t>.NET is the platform of choice for the top 100K websites</a:t>
            </a:r>
          </a:p>
        </p:txBody>
      </p:sp>
      <p:sp>
        <p:nvSpPr>
          <p:cNvPr id="3" name="Text Placeholder 2">
            <a:extLst>
              <a:ext uri="{FF2B5EF4-FFF2-40B4-BE49-F238E27FC236}">
                <a16:creationId xmlns:a16="http://schemas.microsoft.com/office/drawing/2014/main" id="{FE73A3E1-61CF-4C31-9AD1-47B8E7B459C8}"/>
              </a:ext>
            </a:extLst>
          </p:cNvPr>
          <p:cNvSpPr>
            <a:spLocks noGrp="1"/>
          </p:cNvSpPr>
          <p:nvPr>
            <p:ph type="body" sz="quarter" idx="10"/>
          </p:nvPr>
        </p:nvSpPr>
        <p:spPr>
          <a:xfrm>
            <a:off x="270068" y="1671006"/>
            <a:ext cx="5487315" cy="4317390"/>
          </a:xfrm>
        </p:spPr>
        <p:txBody>
          <a:bodyPr/>
          <a:lstStyle/>
          <a:p>
            <a:r>
              <a:rPr lang="en-US" sz="2800" dirty="0"/>
              <a:t>More websites have been developed with ASP.NET than Ruby, Java, Python, Node.js, and Go combined.</a:t>
            </a:r>
          </a:p>
          <a:p>
            <a:endParaRPr lang="en-US" sz="2800" dirty="0"/>
          </a:p>
          <a:p>
            <a:r>
              <a:rPr lang="en-US" sz="2800" dirty="0"/>
              <a:t>Companies like </a:t>
            </a:r>
            <a:r>
              <a:rPr lang="en-US" sz="2800" u="sng" dirty="0">
                <a:hlinkClick r:id="rId3"/>
              </a:rPr>
              <a:t>Raygun</a:t>
            </a:r>
            <a:r>
              <a:rPr lang="en-US" sz="2800" dirty="0"/>
              <a:t>, </a:t>
            </a:r>
            <a:r>
              <a:rPr lang="en-US" sz="2800" u="sng" dirty="0">
                <a:hlinkClick r:id="rId4"/>
              </a:rPr>
              <a:t>GoDaddy</a:t>
            </a:r>
            <a:r>
              <a:rPr lang="en-US" sz="2800" dirty="0"/>
              <a:t>, and </a:t>
            </a:r>
            <a:r>
              <a:rPr lang="en-US" sz="2800" u="sng" dirty="0">
                <a:hlinkClick r:id="rId5"/>
              </a:rPr>
              <a:t>Tencent</a:t>
            </a:r>
            <a:r>
              <a:rPr lang="en-US" sz="2800" dirty="0"/>
              <a:t> choose .NET for better performance, increased flexibility, and higher compatibility.</a:t>
            </a:r>
          </a:p>
          <a:p>
            <a:endParaRPr lang="en-US" sz="2800" dirty="0"/>
          </a:p>
        </p:txBody>
      </p:sp>
      <p:pic>
        <p:nvPicPr>
          <p:cNvPr id="4" name="Graphic 3">
            <a:extLst>
              <a:ext uri="{FF2B5EF4-FFF2-40B4-BE49-F238E27FC236}">
                <a16:creationId xmlns:a16="http://schemas.microsoft.com/office/drawing/2014/main" id="{C43F7442-BE5B-451D-8F87-EB5FD62F4E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1004" y="1671006"/>
            <a:ext cx="6700131" cy="3160440"/>
          </a:xfrm>
          <a:prstGeom prst="rect">
            <a:avLst/>
          </a:prstGeom>
        </p:spPr>
      </p:pic>
      <p:sp>
        <p:nvSpPr>
          <p:cNvPr id="5" name="Rectangle 4">
            <a:extLst>
              <a:ext uri="{FF2B5EF4-FFF2-40B4-BE49-F238E27FC236}">
                <a16:creationId xmlns:a16="http://schemas.microsoft.com/office/drawing/2014/main" id="{796AA1FA-1AFB-45F1-B641-69695FB42A0E}"/>
              </a:ext>
            </a:extLst>
          </p:cNvPr>
          <p:cNvSpPr/>
          <p:nvPr/>
        </p:nvSpPr>
        <p:spPr>
          <a:xfrm>
            <a:off x="7775802" y="4692965"/>
            <a:ext cx="2161952" cy="280678"/>
          </a:xfrm>
          <a:prstGeom prst="rect">
            <a:avLst/>
          </a:prstGeom>
        </p:spPr>
        <p:txBody>
          <a:bodyPr wrap="none">
            <a:spAutoFit/>
          </a:bodyPr>
          <a:lstStyle/>
          <a:p>
            <a:pPr defTabSz="914367"/>
            <a:r>
              <a:rPr lang="en-US" sz="1200" dirty="0">
                <a:solidFill>
                  <a:srgbClr val="999999"/>
                </a:solidFill>
                <a:latin typeface="Segoe UI Light"/>
              </a:rPr>
              <a:t>Data sourced from </a:t>
            </a:r>
            <a:r>
              <a:rPr lang="en-US" sz="1200" u="sng" dirty="0">
                <a:solidFill>
                  <a:srgbClr val="512BD4"/>
                </a:solidFill>
                <a:latin typeface="Segoe UI Light"/>
                <a:hlinkClick r:id="rId8"/>
              </a:rPr>
              <a:t>SimilarTech</a:t>
            </a:r>
            <a:endParaRPr lang="en-US" sz="1200" dirty="0">
              <a:solidFill>
                <a:srgbClr val="505050"/>
              </a:solidFill>
              <a:latin typeface="Segoe UI Light"/>
            </a:endParaRPr>
          </a:p>
        </p:txBody>
      </p:sp>
    </p:spTree>
    <p:extLst>
      <p:ext uri="{BB962C8B-B14F-4D97-AF65-F5344CB8AC3E}">
        <p14:creationId xmlns:p14="http://schemas.microsoft.com/office/powerpoint/2010/main" val="407879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3CB1C-0E2D-42CD-9288-95CA680104D8}"/>
              </a:ext>
            </a:extLst>
          </p:cNvPr>
          <p:cNvSpPr>
            <a:spLocks noGrp="1"/>
          </p:cNvSpPr>
          <p:nvPr>
            <p:ph type="title"/>
          </p:nvPr>
        </p:nvSpPr>
        <p:spPr/>
        <p:txBody>
          <a:bodyPr/>
          <a:lstStyle/>
          <a:p>
            <a:r>
              <a:rPr lang="en-US" dirty="0"/>
              <a:t>.NET Standard Versions Illustration </a:t>
            </a:r>
          </a:p>
        </p:txBody>
      </p:sp>
      <p:sp>
        <p:nvSpPr>
          <p:cNvPr id="3" name="Slide Number Placeholder 2">
            <a:extLst>
              <a:ext uri="{FF2B5EF4-FFF2-40B4-BE49-F238E27FC236}">
                <a16:creationId xmlns:a16="http://schemas.microsoft.com/office/drawing/2014/main" id="{EACF820A-4AB3-4C1F-98BD-F911181A4C88}"/>
              </a:ext>
            </a:extLst>
          </p:cNvPr>
          <p:cNvSpPr>
            <a:spLocks noGrp="1"/>
          </p:cNvSpPr>
          <p:nvPr>
            <p:ph type="sldNum" sz="quarter" idx="12"/>
          </p:nvPr>
        </p:nvSpPr>
        <p:spPr/>
        <p:txBody>
          <a:bodyPr/>
          <a:lstStyle/>
          <a:p>
            <a:pPr defTabSz="914225"/>
            <a:fld id="{AFFF257A-30C5-4AFB-911B-BE4CEEA1EA82}" type="slidenum">
              <a:rPr lang="en-US" kern="0"/>
              <a:pPr defTabSz="914225"/>
              <a:t>40</a:t>
            </a:fld>
            <a:endParaRPr lang="en-US" sz="1800" kern="0" dirty="0"/>
          </a:p>
        </p:txBody>
      </p:sp>
      <p:sp>
        <p:nvSpPr>
          <p:cNvPr id="6" name="TextBox 5">
            <a:extLst>
              <a:ext uri="{FF2B5EF4-FFF2-40B4-BE49-F238E27FC236}">
                <a16:creationId xmlns:a16="http://schemas.microsoft.com/office/drawing/2014/main" id="{2F06A5EC-870C-4736-A40E-69E3E3D657F1}"/>
              </a:ext>
            </a:extLst>
          </p:cNvPr>
          <p:cNvSpPr txBox="1"/>
          <p:nvPr/>
        </p:nvSpPr>
        <p:spPr>
          <a:xfrm>
            <a:off x="600855" y="5867053"/>
            <a:ext cx="7655044" cy="369332"/>
          </a:xfrm>
          <a:prstGeom prst="rect">
            <a:avLst/>
          </a:prstGeom>
          <a:noFill/>
        </p:spPr>
        <p:txBody>
          <a:bodyPr wrap="none" rtlCol="0">
            <a:spAutoFit/>
          </a:bodyPr>
          <a:lstStyle/>
          <a:p>
            <a:pPr defTabSz="914367"/>
            <a:r>
              <a:rPr lang="en-US" dirty="0">
                <a:solidFill>
                  <a:srgbClr val="505050"/>
                </a:solidFill>
                <a:latin typeface="Segoe UI"/>
              </a:rPr>
              <a:t>Source: </a:t>
            </a:r>
            <a:r>
              <a:rPr lang="en-US" dirty="0">
                <a:solidFill>
                  <a:srgbClr val="505050"/>
                </a:solidFill>
                <a:latin typeface="Segoe UI"/>
                <a:hlinkClick r:id="rId3"/>
              </a:rPr>
              <a:t>https://dotnet.microsoft.com/platform/dotnet-standard#versions</a:t>
            </a:r>
            <a:r>
              <a:rPr lang="en-US" dirty="0">
                <a:solidFill>
                  <a:srgbClr val="505050"/>
                </a:solidFill>
                <a:latin typeface="Segoe UI"/>
              </a:rPr>
              <a:t> </a:t>
            </a:r>
          </a:p>
        </p:txBody>
      </p:sp>
      <p:pic>
        <p:nvPicPr>
          <p:cNvPr id="7" name="Picture 6" descr="Graphical user interface, text, application, chat or text message&#10;&#10;Description automatically generated">
            <a:extLst>
              <a:ext uri="{FF2B5EF4-FFF2-40B4-BE49-F238E27FC236}">
                <a16:creationId xmlns:a16="http://schemas.microsoft.com/office/drawing/2014/main" id="{89DCCEBA-BA5E-4E75-B259-3F83ADF15267}"/>
              </a:ext>
            </a:extLst>
          </p:cNvPr>
          <p:cNvPicPr>
            <a:picLocks noChangeAspect="1"/>
          </p:cNvPicPr>
          <p:nvPr/>
        </p:nvPicPr>
        <p:blipFill>
          <a:blip r:embed="rId4"/>
          <a:stretch>
            <a:fillRect/>
          </a:stretch>
        </p:blipFill>
        <p:spPr>
          <a:xfrm>
            <a:off x="600855" y="1243323"/>
            <a:ext cx="10990291" cy="4371355"/>
          </a:xfrm>
          <a:prstGeom prst="rect">
            <a:avLst/>
          </a:prstGeom>
          <a:ln>
            <a:solidFill>
              <a:schemeClr val="accent1"/>
            </a:solidFill>
          </a:ln>
        </p:spPr>
      </p:pic>
    </p:spTree>
    <p:extLst>
      <p:ext uri="{BB962C8B-B14F-4D97-AF65-F5344CB8AC3E}">
        <p14:creationId xmlns:p14="http://schemas.microsoft.com/office/powerpoint/2010/main" val="406544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6995D2-77C9-4919-90E5-B00468205767}"/>
              </a:ext>
            </a:extLst>
          </p:cNvPr>
          <p:cNvSpPr>
            <a:spLocks noGrp="1"/>
          </p:cNvSpPr>
          <p:nvPr>
            <p:ph type="title"/>
          </p:nvPr>
        </p:nvSpPr>
        <p:spPr/>
        <p:txBody>
          <a:bodyPr/>
          <a:lstStyle/>
          <a:p>
            <a:r>
              <a:rPr lang="en-US" dirty="0"/>
              <a:t>What version should you target?</a:t>
            </a:r>
          </a:p>
        </p:txBody>
      </p:sp>
      <p:sp>
        <p:nvSpPr>
          <p:cNvPr id="5" name="Content Placeholder 4">
            <a:extLst>
              <a:ext uri="{FF2B5EF4-FFF2-40B4-BE49-F238E27FC236}">
                <a16:creationId xmlns:a16="http://schemas.microsoft.com/office/drawing/2014/main" id="{9DAD7F2D-AB40-43AC-9814-29374A363C69}"/>
              </a:ext>
            </a:extLst>
          </p:cNvPr>
          <p:cNvSpPr>
            <a:spLocks noGrp="1"/>
          </p:cNvSpPr>
          <p:nvPr>
            <p:ph idx="1"/>
          </p:nvPr>
        </p:nvSpPr>
        <p:spPr>
          <a:xfrm>
            <a:off x="838946" y="1825853"/>
            <a:ext cx="10514108" cy="1931048"/>
          </a:xfrm>
        </p:spPr>
        <p:txBody>
          <a:bodyPr/>
          <a:lstStyle/>
          <a:p>
            <a:r>
              <a:rPr lang="en-US" dirty="0"/>
              <a:t>The </a:t>
            </a:r>
            <a:r>
              <a:rPr lang="en-US" b="1" dirty="0">
                <a:solidFill>
                  <a:srgbClr val="4C5DB3"/>
                </a:solidFill>
              </a:rPr>
              <a:t>higher the version</a:t>
            </a:r>
            <a:r>
              <a:rPr lang="en-US" dirty="0"/>
              <a:t>, the </a:t>
            </a:r>
            <a:r>
              <a:rPr lang="en-US" b="1" dirty="0">
                <a:solidFill>
                  <a:srgbClr val="4C5DB3"/>
                </a:solidFill>
              </a:rPr>
              <a:t>more APIs </a:t>
            </a:r>
            <a:r>
              <a:rPr lang="en-US" dirty="0"/>
              <a:t>you have</a:t>
            </a:r>
          </a:p>
          <a:p>
            <a:r>
              <a:rPr lang="en-US" dirty="0"/>
              <a:t>The </a:t>
            </a:r>
            <a:r>
              <a:rPr lang="en-US" b="1" dirty="0">
                <a:solidFill>
                  <a:srgbClr val="4C5DB3"/>
                </a:solidFill>
              </a:rPr>
              <a:t>lower the version</a:t>
            </a:r>
            <a:r>
              <a:rPr lang="en-US" dirty="0"/>
              <a:t>, the </a:t>
            </a:r>
            <a:r>
              <a:rPr lang="en-US" b="1" dirty="0">
                <a:solidFill>
                  <a:srgbClr val="4C5DB3"/>
                </a:solidFill>
              </a:rPr>
              <a:t>more platforms </a:t>
            </a:r>
            <a:r>
              <a:rPr lang="en-US" dirty="0"/>
              <a:t>support it</a:t>
            </a:r>
          </a:p>
        </p:txBody>
      </p:sp>
      <p:cxnSp>
        <p:nvCxnSpPr>
          <p:cNvPr id="9" name="Straight Connector 8">
            <a:extLst>
              <a:ext uri="{FF2B5EF4-FFF2-40B4-BE49-F238E27FC236}">
                <a16:creationId xmlns:a16="http://schemas.microsoft.com/office/drawing/2014/main" id="{FEEE52C1-33F4-4655-BBD5-E3A09B40C119}"/>
              </a:ext>
            </a:extLst>
          </p:cNvPr>
          <p:cNvCxnSpPr/>
          <p:nvPr/>
        </p:nvCxnSpPr>
        <p:spPr>
          <a:xfrm>
            <a:off x="1974672" y="4522226"/>
            <a:ext cx="8476491" cy="0"/>
          </a:xfrm>
          <a:prstGeom prst="line">
            <a:avLst/>
          </a:prstGeom>
          <a:ln w="76200">
            <a:solidFill>
              <a:srgbClr val="4C5DB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240452-FD48-4812-8EB1-25485FD9C592}"/>
              </a:ext>
            </a:extLst>
          </p:cNvPr>
          <p:cNvSpPr txBox="1"/>
          <p:nvPr/>
        </p:nvSpPr>
        <p:spPr>
          <a:xfrm>
            <a:off x="669566" y="3642655"/>
            <a:ext cx="2610217" cy="531737"/>
          </a:xfrm>
          <a:prstGeom prst="rect">
            <a:avLst/>
          </a:prstGeom>
          <a:noFill/>
        </p:spPr>
        <p:txBody>
          <a:bodyPr wrap="none" rtlCol="0">
            <a:spAutoFit/>
          </a:bodyPr>
          <a:lstStyle/>
          <a:p>
            <a:pPr algn="ctr" defTabSz="914367"/>
            <a:r>
              <a:rPr lang="en-US" sz="2800" b="1" dirty="0">
                <a:solidFill>
                  <a:srgbClr val="4C5DB3"/>
                </a:solidFill>
                <a:latin typeface="Segoe UI"/>
              </a:rPr>
              <a:t>Lower Version</a:t>
            </a:r>
          </a:p>
        </p:txBody>
      </p:sp>
      <p:sp>
        <p:nvSpPr>
          <p:cNvPr id="14" name="TextBox 13">
            <a:extLst>
              <a:ext uri="{FF2B5EF4-FFF2-40B4-BE49-F238E27FC236}">
                <a16:creationId xmlns:a16="http://schemas.microsoft.com/office/drawing/2014/main" id="{F1B4D6C8-7802-4AEA-8F91-0459CDE81E07}"/>
              </a:ext>
            </a:extLst>
          </p:cNvPr>
          <p:cNvSpPr txBox="1"/>
          <p:nvPr/>
        </p:nvSpPr>
        <p:spPr>
          <a:xfrm>
            <a:off x="882421" y="5025428"/>
            <a:ext cx="2184509" cy="523220"/>
          </a:xfrm>
          <a:prstGeom prst="rect">
            <a:avLst/>
          </a:prstGeom>
          <a:noFill/>
        </p:spPr>
        <p:txBody>
          <a:bodyPr wrap="none" rtlCol="0">
            <a:spAutoFit/>
          </a:bodyPr>
          <a:lstStyle/>
          <a:p>
            <a:pPr algn="ctr" defTabSz="914367"/>
            <a:r>
              <a:rPr lang="en-US" sz="2800" b="1" dirty="0">
                <a:solidFill>
                  <a:srgbClr val="4C5DB3"/>
                </a:solidFill>
                <a:latin typeface="Segoe UI"/>
              </a:rPr>
              <a:t>More Reach</a:t>
            </a:r>
          </a:p>
        </p:txBody>
      </p:sp>
      <p:sp>
        <p:nvSpPr>
          <p:cNvPr id="15" name="TextBox 14">
            <a:extLst>
              <a:ext uri="{FF2B5EF4-FFF2-40B4-BE49-F238E27FC236}">
                <a16:creationId xmlns:a16="http://schemas.microsoft.com/office/drawing/2014/main" id="{8A46D596-E80C-42BA-A6CE-A8380F608200}"/>
              </a:ext>
            </a:extLst>
          </p:cNvPr>
          <p:cNvSpPr txBox="1"/>
          <p:nvPr/>
        </p:nvSpPr>
        <p:spPr>
          <a:xfrm>
            <a:off x="9081045" y="3642655"/>
            <a:ext cx="2740235" cy="531737"/>
          </a:xfrm>
          <a:prstGeom prst="rect">
            <a:avLst/>
          </a:prstGeom>
          <a:noFill/>
        </p:spPr>
        <p:txBody>
          <a:bodyPr wrap="none" rtlCol="0">
            <a:spAutoFit/>
          </a:bodyPr>
          <a:lstStyle/>
          <a:p>
            <a:pPr algn="ctr" defTabSz="914367"/>
            <a:r>
              <a:rPr lang="en-US" sz="2800" b="1" dirty="0">
                <a:solidFill>
                  <a:srgbClr val="4C5DB3"/>
                </a:solidFill>
                <a:latin typeface="Segoe UI"/>
              </a:rPr>
              <a:t>Higher Version</a:t>
            </a:r>
          </a:p>
        </p:txBody>
      </p:sp>
      <p:sp>
        <p:nvSpPr>
          <p:cNvPr id="16" name="TextBox 15">
            <a:extLst>
              <a:ext uri="{FF2B5EF4-FFF2-40B4-BE49-F238E27FC236}">
                <a16:creationId xmlns:a16="http://schemas.microsoft.com/office/drawing/2014/main" id="{BC4EC25B-7E87-4173-8556-49087C224CE6}"/>
              </a:ext>
            </a:extLst>
          </p:cNvPr>
          <p:cNvSpPr txBox="1"/>
          <p:nvPr/>
        </p:nvSpPr>
        <p:spPr>
          <a:xfrm>
            <a:off x="9469210" y="5025429"/>
            <a:ext cx="1963913" cy="531737"/>
          </a:xfrm>
          <a:prstGeom prst="rect">
            <a:avLst/>
          </a:prstGeom>
          <a:noFill/>
        </p:spPr>
        <p:txBody>
          <a:bodyPr wrap="none" rtlCol="0">
            <a:spAutoFit/>
          </a:bodyPr>
          <a:lstStyle/>
          <a:p>
            <a:pPr algn="ctr" defTabSz="914367"/>
            <a:r>
              <a:rPr lang="en-US" sz="2800" b="1" dirty="0">
                <a:solidFill>
                  <a:srgbClr val="4C5DB3"/>
                </a:solidFill>
                <a:latin typeface="Segoe UI"/>
              </a:rPr>
              <a:t>More APIs</a:t>
            </a:r>
          </a:p>
        </p:txBody>
      </p:sp>
      <p:sp>
        <p:nvSpPr>
          <p:cNvPr id="10" name="Rectangle 9">
            <a:extLst>
              <a:ext uri="{FF2B5EF4-FFF2-40B4-BE49-F238E27FC236}">
                <a16:creationId xmlns:a16="http://schemas.microsoft.com/office/drawing/2014/main" id="{E546D440-DDE5-442A-BAF5-13CDCF1368B7}"/>
              </a:ext>
            </a:extLst>
          </p:cNvPr>
          <p:cNvSpPr/>
          <p:nvPr/>
        </p:nvSpPr>
        <p:spPr bwMode="auto">
          <a:xfrm rot="20818666">
            <a:off x="1270012" y="2470255"/>
            <a:ext cx="9358200" cy="2612238"/>
          </a:xfrm>
          <a:prstGeom prst="rect">
            <a:avLst/>
          </a:prstGeom>
          <a:solidFill>
            <a:srgbClr val="D83B01"/>
          </a:solidFill>
          <a:ln>
            <a:noFill/>
          </a:ln>
          <a:effectLst>
            <a:outerShdw blurRad="4318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5331" dirty="0">
                <a:solidFill>
                  <a:prstClr val="white"/>
                </a:solidFill>
                <a:latin typeface="Segoe UI" panose="020B0502040204020203" pitchFamily="34" charset="0"/>
                <a:cs typeface="Segoe UI" panose="020B0502040204020203" pitchFamily="34" charset="0"/>
              </a:rPr>
              <a:t>Target the lowest version you can get away with!</a:t>
            </a:r>
          </a:p>
        </p:txBody>
      </p:sp>
    </p:spTree>
    <p:extLst>
      <p:ext uri="{BB962C8B-B14F-4D97-AF65-F5344CB8AC3E}">
        <p14:creationId xmlns:p14="http://schemas.microsoft.com/office/powerpoint/2010/main" val="224025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657A-1E7A-4236-994A-28624547A552}"/>
              </a:ext>
            </a:extLst>
          </p:cNvPr>
          <p:cNvSpPr>
            <a:spLocks noGrp="1"/>
          </p:cNvSpPr>
          <p:nvPr>
            <p:ph type="title"/>
          </p:nvPr>
        </p:nvSpPr>
        <p:spPr/>
        <p:txBody>
          <a:bodyPr/>
          <a:lstStyle/>
          <a:p>
            <a:r>
              <a:rPr lang="en-US" dirty="0"/>
              <a:t>When to target net6.0 vs. </a:t>
            </a:r>
            <a:r>
              <a:rPr lang="en-US" dirty="0" err="1"/>
              <a:t>netstandard</a:t>
            </a:r>
            <a:endParaRPr lang="en-US" dirty="0"/>
          </a:p>
        </p:txBody>
      </p:sp>
      <p:sp>
        <p:nvSpPr>
          <p:cNvPr id="3" name="Slide Number Placeholder 2">
            <a:extLst>
              <a:ext uri="{FF2B5EF4-FFF2-40B4-BE49-F238E27FC236}">
                <a16:creationId xmlns:a16="http://schemas.microsoft.com/office/drawing/2014/main" id="{41FE8EC6-2605-421D-8F33-D6887F94F86A}"/>
              </a:ext>
            </a:extLst>
          </p:cNvPr>
          <p:cNvSpPr>
            <a:spLocks noGrp="1"/>
          </p:cNvSpPr>
          <p:nvPr>
            <p:ph type="sldNum" sz="quarter" idx="12"/>
          </p:nvPr>
        </p:nvSpPr>
        <p:spPr/>
        <p:txBody>
          <a:bodyPr/>
          <a:lstStyle/>
          <a:p>
            <a:pPr defTabSz="914225"/>
            <a:fld id="{AFFF257A-30C5-4AFB-911B-BE4CEEA1EA82}" type="slidenum">
              <a:rPr lang="en-US" kern="0">
                <a:solidFill>
                  <a:sysClr val="windowText" lastClr="000000"/>
                </a:solidFill>
              </a:rPr>
              <a:pPr defTabSz="914225"/>
              <a:t>42</a:t>
            </a:fld>
            <a:endParaRPr lang="en-US" sz="1800" kern="0" dirty="0">
              <a:solidFill>
                <a:sysClr val="windowText" lastClr="000000"/>
              </a:solidFill>
            </a:endParaRPr>
          </a:p>
        </p:txBody>
      </p:sp>
      <p:sp>
        <p:nvSpPr>
          <p:cNvPr id="4" name="Text Placeholder 3">
            <a:extLst>
              <a:ext uri="{FF2B5EF4-FFF2-40B4-BE49-F238E27FC236}">
                <a16:creationId xmlns:a16="http://schemas.microsoft.com/office/drawing/2014/main" id="{5797AF3F-8345-4FC6-BCC8-579F9CCDF2C0}"/>
              </a:ext>
            </a:extLst>
          </p:cNvPr>
          <p:cNvSpPr>
            <a:spLocks noGrp="1"/>
          </p:cNvSpPr>
          <p:nvPr>
            <p:ph type="body" sz="quarter" idx="13"/>
          </p:nvPr>
        </p:nvSpPr>
        <p:spPr>
          <a:xfrm>
            <a:off x="402338" y="1143325"/>
            <a:ext cx="11173968" cy="575229"/>
          </a:xfrm>
        </p:spPr>
        <p:txBody>
          <a:bodyPr/>
          <a:lstStyle/>
          <a:p>
            <a:endParaRPr lang="en-US" dirty="0"/>
          </a:p>
        </p:txBody>
      </p:sp>
      <p:graphicFrame>
        <p:nvGraphicFramePr>
          <p:cNvPr id="5" name="Diagram 4">
            <a:extLst>
              <a:ext uri="{FF2B5EF4-FFF2-40B4-BE49-F238E27FC236}">
                <a16:creationId xmlns:a16="http://schemas.microsoft.com/office/drawing/2014/main" id="{40630327-9041-41F3-A3C4-F1DAD07C9C1F}"/>
              </a:ext>
            </a:extLst>
          </p:cNvPr>
          <p:cNvGraphicFramePr/>
          <p:nvPr/>
        </p:nvGraphicFramePr>
        <p:xfrm>
          <a:off x="403144" y="1143325"/>
          <a:ext cx="11172383" cy="47871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1645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a:t>
            </a:r>
          </a:p>
          <a:p>
            <a:r>
              <a:rPr lang="en-US" dirty="0"/>
              <a:t>.NET Standard</a:t>
            </a:r>
          </a:p>
        </p:txBody>
      </p:sp>
    </p:spTree>
    <p:extLst>
      <p:ext uri="{BB962C8B-B14F-4D97-AF65-F5344CB8AC3E}">
        <p14:creationId xmlns:p14="http://schemas.microsoft.com/office/powerpoint/2010/main" val="3285300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65263-A3C7-46FE-9BA7-F5E51AE38C23}"/>
              </a:ext>
            </a:extLst>
          </p:cNvPr>
          <p:cNvSpPr>
            <a:spLocks noGrp="1"/>
          </p:cNvSpPr>
          <p:nvPr>
            <p:ph type="title"/>
          </p:nvPr>
        </p:nvSpPr>
        <p:spPr>
          <a:xfrm>
            <a:off x="269239" y="2084363"/>
            <a:ext cx="11653523" cy="1158629"/>
          </a:xfrm>
          <a:prstGeom prst="rect">
            <a:avLst/>
          </a:prstGeom>
          <a:noFill/>
        </p:spPr>
        <p:txBody>
          <a:bodyPr wrap="square" anchor="t">
            <a:normAutofit/>
          </a:bodyPr>
          <a:lstStyle/>
          <a:p>
            <a:r>
              <a:rPr lang="en-US" dirty="0"/>
              <a:t>C# Requirement for WPF</a:t>
            </a:r>
          </a:p>
        </p:txBody>
      </p:sp>
    </p:spTree>
    <p:extLst>
      <p:ext uri="{BB962C8B-B14F-4D97-AF65-F5344CB8AC3E}">
        <p14:creationId xmlns:p14="http://schemas.microsoft.com/office/powerpoint/2010/main" val="131434783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C09F573-745D-D3A9-896A-F2B645728DA6}"/>
              </a:ext>
            </a:extLst>
          </p:cNvPr>
          <p:cNvSpPr>
            <a:spLocks noGrp="1"/>
          </p:cNvSpPr>
          <p:nvPr>
            <p:ph type="body" sz="quarter" idx="10"/>
          </p:nvPr>
        </p:nvSpPr>
        <p:spPr>
          <a:xfrm>
            <a:off x="269239" y="1189495"/>
            <a:ext cx="11653523" cy="5010040"/>
          </a:xfrm>
        </p:spPr>
        <p:txBody>
          <a:bodyPr/>
          <a:lstStyle/>
          <a:p>
            <a:pPr>
              <a:lnSpc>
                <a:spcPct val="150000"/>
              </a:lnSpc>
            </a:pPr>
            <a:r>
              <a:rPr lang="en-US" sz="3137" dirty="0"/>
              <a:t>It is amongst top 5 most popular programing language</a:t>
            </a:r>
          </a:p>
          <a:p>
            <a:pPr>
              <a:lnSpc>
                <a:spcPct val="150000"/>
              </a:lnSpc>
            </a:pPr>
            <a:r>
              <a:rPr lang="en-US" sz="3137" dirty="0"/>
              <a:t>It is object oriented and intended for large apps by design</a:t>
            </a:r>
          </a:p>
          <a:p>
            <a:pPr>
              <a:lnSpc>
                <a:spcPct val="150000"/>
              </a:lnSpc>
            </a:pPr>
            <a:r>
              <a:rPr lang="en-US" sz="3137" dirty="0"/>
              <a:t>Enterprise and security features out of the box</a:t>
            </a:r>
          </a:p>
          <a:p>
            <a:pPr>
              <a:lnSpc>
                <a:spcPct val="150000"/>
              </a:lnSpc>
            </a:pPr>
            <a:r>
              <a:rPr lang="en-US" sz="3137" dirty="0"/>
              <a:t>It has great C like syntax readability</a:t>
            </a:r>
          </a:p>
          <a:p>
            <a:pPr>
              <a:lnSpc>
                <a:spcPct val="150000"/>
              </a:lnSpc>
            </a:pPr>
            <a:r>
              <a:rPr lang="en-US" sz="3137" dirty="0"/>
              <a:t>Great unmatched Async and parallel library support</a:t>
            </a:r>
          </a:p>
          <a:p>
            <a:pPr>
              <a:lnSpc>
                <a:spcPct val="150000"/>
              </a:lnSpc>
            </a:pPr>
            <a:r>
              <a:rPr lang="en-US" sz="3137" dirty="0"/>
              <a:t>Used mostly in server apps and games for performance</a:t>
            </a:r>
            <a:endParaRPr lang="en-US" dirty="0"/>
          </a:p>
        </p:txBody>
      </p:sp>
      <p:sp>
        <p:nvSpPr>
          <p:cNvPr id="3" name="Title 2">
            <a:extLst>
              <a:ext uri="{FF2B5EF4-FFF2-40B4-BE49-F238E27FC236}">
                <a16:creationId xmlns:a16="http://schemas.microsoft.com/office/drawing/2014/main" id="{FCC4969E-0E2F-7F17-2972-9A2EA70DDBE9}"/>
              </a:ext>
            </a:extLst>
          </p:cNvPr>
          <p:cNvSpPr>
            <a:spLocks noGrp="1"/>
          </p:cNvSpPr>
          <p:nvPr>
            <p:ph type="title"/>
          </p:nvPr>
        </p:nvSpPr>
        <p:spPr/>
        <p:txBody>
          <a:bodyPr/>
          <a:lstStyle/>
          <a:p>
            <a:r>
              <a:rPr lang="en-US"/>
              <a:t>Why C# ?</a:t>
            </a:r>
            <a:endParaRPr lang="en-US" dirty="0"/>
          </a:p>
        </p:txBody>
      </p:sp>
    </p:spTree>
    <p:extLst>
      <p:ext uri="{BB962C8B-B14F-4D97-AF65-F5344CB8AC3E}">
        <p14:creationId xmlns:p14="http://schemas.microsoft.com/office/powerpoint/2010/main" val="1544245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C09F573-745D-D3A9-896A-F2B645728DA6}"/>
              </a:ext>
            </a:extLst>
          </p:cNvPr>
          <p:cNvSpPr>
            <a:spLocks noGrp="1"/>
          </p:cNvSpPr>
          <p:nvPr>
            <p:ph type="body" sz="quarter" idx="10"/>
          </p:nvPr>
        </p:nvSpPr>
        <p:spPr>
          <a:xfrm>
            <a:off x="269239" y="1189495"/>
            <a:ext cx="11653523" cy="4918706"/>
          </a:xfrm>
        </p:spPr>
        <p:txBody>
          <a:bodyPr/>
          <a:lstStyle/>
          <a:p>
            <a:pPr>
              <a:lnSpc>
                <a:spcPct val="150000"/>
              </a:lnSpc>
            </a:pPr>
            <a:r>
              <a:rPr lang="en-US" sz="3137" dirty="0"/>
              <a:t>Basics: Iterators,  OOP Features, Low level IO and Data support</a:t>
            </a:r>
          </a:p>
          <a:p>
            <a:pPr>
              <a:lnSpc>
                <a:spcPct val="150000"/>
              </a:lnSpc>
            </a:pPr>
            <a:r>
              <a:rPr lang="en-US" sz="3137" dirty="0"/>
              <a:t>Collection and Generics</a:t>
            </a:r>
          </a:p>
          <a:p>
            <a:pPr>
              <a:lnSpc>
                <a:spcPct val="150000"/>
              </a:lnSpc>
            </a:pPr>
            <a:r>
              <a:rPr lang="en-US" sz="3137" dirty="0"/>
              <a:t>Language Integrated Query (LINQ)</a:t>
            </a:r>
          </a:p>
          <a:p>
            <a:pPr>
              <a:lnSpc>
                <a:spcPct val="150000"/>
              </a:lnSpc>
            </a:pPr>
            <a:r>
              <a:rPr lang="en-US" sz="3137" dirty="0"/>
              <a:t>Async-Await and Parallel Programming</a:t>
            </a:r>
          </a:p>
          <a:p>
            <a:pPr>
              <a:lnSpc>
                <a:spcPct val="150000"/>
              </a:lnSpc>
            </a:pPr>
            <a:r>
              <a:rPr lang="en-US" sz="3137" dirty="0"/>
              <a:t>Static and strongly typed but dynamic features have been added</a:t>
            </a:r>
          </a:p>
          <a:p>
            <a:pPr>
              <a:lnSpc>
                <a:spcPct val="150000"/>
              </a:lnSpc>
            </a:pPr>
            <a:r>
              <a:rPr lang="en-US" sz="3137" dirty="0"/>
              <a:t>Native Interop</a:t>
            </a:r>
          </a:p>
        </p:txBody>
      </p:sp>
      <p:sp>
        <p:nvSpPr>
          <p:cNvPr id="3" name="Title 2">
            <a:extLst>
              <a:ext uri="{FF2B5EF4-FFF2-40B4-BE49-F238E27FC236}">
                <a16:creationId xmlns:a16="http://schemas.microsoft.com/office/drawing/2014/main" id="{FCC4969E-0E2F-7F17-2972-9A2EA70DDBE9}"/>
              </a:ext>
            </a:extLst>
          </p:cNvPr>
          <p:cNvSpPr>
            <a:spLocks noGrp="1"/>
          </p:cNvSpPr>
          <p:nvPr>
            <p:ph type="title"/>
          </p:nvPr>
        </p:nvSpPr>
        <p:spPr/>
        <p:txBody>
          <a:bodyPr/>
          <a:lstStyle/>
          <a:p>
            <a:r>
              <a:rPr lang="en-US" dirty="0"/>
              <a:t>Top Features of C#</a:t>
            </a:r>
          </a:p>
        </p:txBody>
      </p:sp>
    </p:spTree>
    <p:extLst>
      <p:ext uri="{BB962C8B-B14F-4D97-AF65-F5344CB8AC3E}">
        <p14:creationId xmlns:p14="http://schemas.microsoft.com/office/powerpoint/2010/main" val="933696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C09F573-745D-D3A9-896A-F2B645728DA6}"/>
              </a:ext>
            </a:extLst>
          </p:cNvPr>
          <p:cNvSpPr>
            <a:spLocks noGrp="1"/>
          </p:cNvSpPr>
          <p:nvPr>
            <p:ph type="body" sz="quarter" idx="10"/>
          </p:nvPr>
        </p:nvSpPr>
        <p:spPr>
          <a:xfrm>
            <a:off x="269239" y="1189495"/>
            <a:ext cx="11653523" cy="5099175"/>
          </a:xfrm>
        </p:spPr>
        <p:txBody>
          <a:bodyPr/>
          <a:lstStyle/>
          <a:p>
            <a:pPr>
              <a:lnSpc>
                <a:spcPct val="100000"/>
              </a:lnSpc>
              <a:spcBef>
                <a:spcPts val="1176"/>
              </a:spcBef>
            </a:pPr>
            <a:r>
              <a:rPr lang="en-US" sz="3137" dirty="0"/>
              <a:t>Classes and objects - Inheritance, polymorphism </a:t>
            </a:r>
          </a:p>
          <a:p>
            <a:pPr>
              <a:lnSpc>
                <a:spcPct val="100000"/>
              </a:lnSpc>
              <a:spcBef>
                <a:spcPts val="1176"/>
              </a:spcBef>
            </a:pPr>
            <a:r>
              <a:rPr lang="en-US" sz="3137" dirty="0"/>
              <a:t>Memory allocation (Heap vs Stack)</a:t>
            </a:r>
          </a:p>
          <a:p>
            <a:pPr>
              <a:lnSpc>
                <a:spcPct val="100000"/>
              </a:lnSpc>
              <a:spcBef>
                <a:spcPts val="1176"/>
              </a:spcBef>
            </a:pPr>
            <a:r>
              <a:rPr lang="en-US" sz="3137" dirty="0"/>
              <a:t>Properties and Methods</a:t>
            </a:r>
          </a:p>
          <a:p>
            <a:pPr>
              <a:lnSpc>
                <a:spcPct val="100000"/>
              </a:lnSpc>
              <a:spcBef>
                <a:spcPts val="1176"/>
              </a:spcBef>
            </a:pPr>
            <a:r>
              <a:rPr lang="en-US" sz="3137" dirty="0"/>
              <a:t>Generics and Anonymous Types</a:t>
            </a:r>
          </a:p>
          <a:p>
            <a:pPr>
              <a:lnSpc>
                <a:spcPct val="100000"/>
              </a:lnSpc>
              <a:spcBef>
                <a:spcPts val="1176"/>
              </a:spcBef>
            </a:pPr>
            <a:r>
              <a:rPr lang="en-US" sz="3137" dirty="0"/>
              <a:t>Interfaces and Encapsulation</a:t>
            </a:r>
          </a:p>
          <a:p>
            <a:pPr>
              <a:lnSpc>
                <a:spcPct val="100000"/>
              </a:lnSpc>
              <a:spcBef>
                <a:spcPts val="1176"/>
              </a:spcBef>
            </a:pPr>
            <a:r>
              <a:rPr lang="en-US" sz="3137" dirty="0"/>
              <a:t>Collections and Language Integrated Query (LINQ)</a:t>
            </a:r>
          </a:p>
          <a:p>
            <a:pPr>
              <a:lnSpc>
                <a:spcPct val="100000"/>
              </a:lnSpc>
              <a:spcBef>
                <a:spcPts val="1176"/>
              </a:spcBef>
            </a:pPr>
            <a:r>
              <a:rPr lang="en-US" sz="3137" dirty="0"/>
              <a:t>Events and Delegates</a:t>
            </a:r>
          </a:p>
          <a:p>
            <a:pPr>
              <a:lnSpc>
                <a:spcPct val="100000"/>
              </a:lnSpc>
              <a:spcBef>
                <a:spcPts val="1176"/>
              </a:spcBef>
            </a:pPr>
            <a:r>
              <a:rPr lang="en-US" sz="3137" dirty="0"/>
              <a:t>Asynchronous Programming and Parallel Library</a:t>
            </a:r>
          </a:p>
        </p:txBody>
      </p:sp>
      <p:sp>
        <p:nvSpPr>
          <p:cNvPr id="3" name="Title 2">
            <a:extLst>
              <a:ext uri="{FF2B5EF4-FFF2-40B4-BE49-F238E27FC236}">
                <a16:creationId xmlns:a16="http://schemas.microsoft.com/office/drawing/2014/main" id="{FCC4969E-0E2F-7F17-2972-9A2EA70DDBE9}"/>
              </a:ext>
            </a:extLst>
          </p:cNvPr>
          <p:cNvSpPr>
            <a:spLocks noGrp="1"/>
          </p:cNvSpPr>
          <p:nvPr>
            <p:ph type="title"/>
          </p:nvPr>
        </p:nvSpPr>
        <p:spPr/>
        <p:txBody>
          <a:bodyPr/>
          <a:lstStyle/>
          <a:p>
            <a:r>
              <a:rPr lang="en-US" dirty="0"/>
              <a:t>Fundamentals of C# Language</a:t>
            </a:r>
          </a:p>
        </p:txBody>
      </p:sp>
    </p:spTree>
    <p:extLst>
      <p:ext uri="{BB962C8B-B14F-4D97-AF65-F5344CB8AC3E}">
        <p14:creationId xmlns:p14="http://schemas.microsoft.com/office/powerpoint/2010/main" val="978654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78E07-863A-19FA-B4E4-3903C9912F0F}"/>
              </a:ext>
            </a:extLst>
          </p:cNvPr>
          <p:cNvSpPr>
            <a:spLocks noGrp="1"/>
          </p:cNvSpPr>
          <p:nvPr>
            <p:ph type="body" sz="quarter" idx="10"/>
          </p:nvPr>
        </p:nvSpPr>
        <p:spPr>
          <a:xfrm>
            <a:off x="269240" y="1189495"/>
            <a:ext cx="5826760" cy="4362963"/>
          </a:xfrm>
        </p:spPr>
        <p:txBody>
          <a:bodyPr/>
          <a:lstStyle/>
          <a:p>
            <a:pPr marL="0" indent="0" algn="just">
              <a:buNone/>
            </a:pPr>
            <a:r>
              <a:rPr lang="en-US" sz="2745" dirty="0"/>
              <a:t>Classes are the most fundamental of C#'s types. A class is a data structure that combines state (fields) and actions (methods and other function members) in a single unit. A class provides a definition for instances of the class, also known as objects. Classes support inheritance and polymorphism, mechanisms whereby derived classes can extend and specialize base classes.</a:t>
            </a:r>
          </a:p>
        </p:txBody>
      </p:sp>
      <p:sp>
        <p:nvSpPr>
          <p:cNvPr id="3" name="Title 2">
            <a:extLst>
              <a:ext uri="{FF2B5EF4-FFF2-40B4-BE49-F238E27FC236}">
                <a16:creationId xmlns:a16="http://schemas.microsoft.com/office/drawing/2014/main" id="{1A9C7FA4-B93C-54F5-925C-2510F8120C30}"/>
              </a:ext>
            </a:extLst>
          </p:cNvPr>
          <p:cNvSpPr>
            <a:spLocks noGrp="1"/>
          </p:cNvSpPr>
          <p:nvPr>
            <p:ph type="title"/>
          </p:nvPr>
        </p:nvSpPr>
        <p:spPr/>
        <p:txBody>
          <a:bodyPr/>
          <a:lstStyle/>
          <a:p>
            <a:r>
              <a:rPr lang="en-US" dirty="0"/>
              <a:t>Classes and objects</a:t>
            </a:r>
          </a:p>
        </p:txBody>
      </p:sp>
      <p:sp>
        <p:nvSpPr>
          <p:cNvPr id="5" name="TextBox 4">
            <a:extLst>
              <a:ext uri="{FF2B5EF4-FFF2-40B4-BE49-F238E27FC236}">
                <a16:creationId xmlns:a16="http://schemas.microsoft.com/office/drawing/2014/main" id="{6D57008A-1DE5-D1CE-6BB5-2557B09BF4ED}"/>
              </a:ext>
            </a:extLst>
          </p:cNvPr>
          <p:cNvSpPr txBox="1"/>
          <p:nvPr/>
        </p:nvSpPr>
        <p:spPr>
          <a:xfrm>
            <a:off x="6261186" y="551289"/>
            <a:ext cx="5826760" cy="5755422"/>
          </a:xfrm>
          <a:prstGeom prst="rect">
            <a:avLst/>
          </a:prstGeom>
          <a:noFill/>
        </p:spPr>
        <p:txBody>
          <a:bodyPr wrap="square">
            <a:spAutoFit/>
          </a:bodyPr>
          <a:lstStyle/>
          <a:p>
            <a:pPr defTabSz="914367"/>
            <a:r>
              <a:rPr lang="en-US" sz="1600" dirty="0">
                <a:solidFill>
                  <a:srgbClr val="0000FF"/>
                </a:solidFill>
                <a:latin typeface="Cascadia Mono" panose="020B0609020000020004" pitchFamily="49" charset="0"/>
              </a:rPr>
              <a:t>public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class</a:t>
            </a:r>
            <a:r>
              <a:rPr lang="en-US" sz="1600" dirty="0">
                <a:solidFill>
                  <a:srgbClr val="000000"/>
                </a:solidFill>
                <a:latin typeface="Cascadia Mono" panose="020B0609020000020004" pitchFamily="49" charset="0"/>
              </a:rPr>
              <a:t> </a:t>
            </a:r>
            <a:r>
              <a:rPr lang="en-US" sz="1600" dirty="0">
                <a:solidFill>
                  <a:srgbClr val="2B91AF"/>
                </a:solidFill>
                <a:latin typeface="Cascadia Mono" panose="020B0609020000020004" pitchFamily="49" charset="0"/>
              </a:rPr>
              <a:t>Person</a:t>
            </a:r>
            <a:endParaRPr lang="en-US" sz="1600" dirty="0">
              <a:solidFill>
                <a:srgbClr val="000000"/>
              </a:solidFill>
              <a:latin typeface="Cascadia Mono" panose="020B0609020000020004" pitchFamily="49" charset="0"/>
            </a:endParaRPr>
          </a:p>
          <a:p>
            <a:pPr defTabSz="914367"/>
            <a:r>
              <a:rPr lang="en-US" sz="1600" dirty="0">
                <a:solidFill>
                  <a:srgbClr val="000000"/>
                </a:solidFill>
                <a:latin typeface="Cascadia Mono" panose="020B0609020000020004" pitchFamily="49" charset="0"/>
              </a:rPr>
              <a:t>{</a:t>
            </a:r>
          </a:p>
          <a:p>
            <a:pPr defTabSz="914367"/>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Constructor that takes no arguments:</a:t>
            </a:r>
            <a:endParaRPr lang="en-US" sz="1600" dirty="0">
              <a:solidFill>
                <a:srgbClr val="000000"/>
              </a:solidFill>
              <a:latin typeface="Cascadia Mono" panose="020B0609020000020004" pitchFamily="49" charset="0"/>
            </a:endParaRPr>
          </a:p>
          <a:p>
            <a:pPr defTabSz="914367"/>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public</a:t>
            </a:r>
            <a:r>
              <a:rPr lang="en-US" sz="1600" dirty="0">
                <a:solidFill>
                  <a:srgbClr val="000000"/>
                </a:solidFill>
                <a:latin typeface="Cascadia Mono" panose="020B0609020000020004" pitchFamily="49" charset="0"/>
              </a:rPr>
              <a:t> </a:t>
            </a:r>
            <a:r>
              <a:rPr lang="en-US" sz="1600" dirty="0">
                <a:solidFill>
                  <a:srgbClr val="2B91AF"/>
                </a:solidFill>
                <a:latin typeface="Cascadia Mono" panose="020B0609020000020004" pitchFamily="49" charset="0"/>
              </a:rPr>
              <a:t>Person</a:t>
            </a:r>
            <a:r>
              <a:rPr lang="en-US" sz="1600" dirty="0">
                <a:solidFill>
                  <a:srgbClr val="000000"/>
                </a:solidFill>
                <a:latin typeface="Cascadia Mono" panose="020B0609020000020004" pitchFamily="49" charset="0"/>
              </a:rPr>
              <a:t>()</a:t>
            </a:r>
          </a:p>
          <a:p>
            <a:pPr defTabSz="914367"/>
            <a:r>
              <a:rPr lang="en-US" sz="1600" dirty="0">
                <a:solidFill>
                  <a:srgbClr val="000000"/>
                </a:solidFill>
                <a:latin typeface="Cascadia Mono" panose="020B0609020000020004" pitchFamily="49" charset="0"/>
              </a:rPr>
              <a:t>    {</a:t>
            </a:r>
          </a:p>
          <a:p>
            <a:pPr defTabSz="914367"/>
            <a:r>
              <a:rPr lang="en-US" sz="1600" dirty="0">
                <a:solidFill>
                  <a:srgbClr val="000000"/>
                </a:solidFill>
                <a:latin typeface="Cascadia Mono" panose="020B0609020000020004" pitchFamily="49" charset="0"/>
              </a:rPr>
              <a:t>        Name = </a:t>
            </a:r>
            <a:r>
              <a:rPr lang="en-US" sz="1600" dirty="0">
                <a:solidFill>
                  <a:srgbClr val="A31515"/>
                </a:solidFill>
                <a:latin typeface="Cascadia Mono" panose="020B0609020000020004" pitchFamily="49" charset="0"/>
              </a:rPr>
              <a:t>"unknown"</a:t>
            </a:r>
            <a:r>
              <a:rPr lang="en-US" sz="1600" dirty="0">
                <a:solidFill>
                  <a:srgbClr val="000000"/>
                </a:solidFill>
                <a:latin typeface="Cascadia Mono" panose="020B0609020000020004" pitchFamily="49" charset="0"/>
              </a:rPr>
              <a:t>;</a:t>
            </a:r>
          </a:p>
          <a:p>
            <a:pPr defTabSz="914367"/>
            <a:r>
              <a:rPr lang="en-US" sz="1600" dirty="0">
                <a:solidFill>
                  <a:srgbClr val="000000"/>
                </a:solidFill>
                <a:latin typeface="Cascadia Mono" panose="020B0609020000020004" pitchFamily="49" charset="0"/>
              </a:rPr>
              <a:t>    }</a:t>
            </a:r>
          </a:p>
          <a:p>
            <a:pPr defTabSz="914367"/>
            <a:endParaRPr lang="en-US" sz="1600" dirty="0">
              <a:solidFill>
                <a:srgbClr val="000000"/>
              </a:solidFill>
              <a:latin typeface="Cascadia Mono" panose="020B0609020000020004" pitchFamily="49" charset="0"/>
            </a:endParaRPr>
          </a:p>
          <a:p>
            <a:pPr defTabSz="914367"/>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Constructor that takes one argument:</a:t>
            </a:r>
            <a:endParaRPr lang="en-US" sz="1600" dirty="0">
              <a:solidFill>
                <a:srgbClr val="000000"/>
              </a:solidFill>
              <a:latin typeface="Cascadia Mono" panose="020B0609020000020004" pitchFamily="49" charset="0"/>
            </a:endParaRPr>
          </a:p>
          <a:p>
            <a:pPr defTabSz="914367"/>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public</a:t>
            </a:r>
            <a:r>
              <a:rPr lang="en-US" sz="1600" dirty="0">
                <a:solidFill>
                  <a:srgbClr val="000000"/>
                </a:solidFill>
                <a:latin typeface="Cascadia Mono" panose="020B0609020000020004" pitchFamily="49" charset="0"/>
              </a:rPr>
              <a:t> </a:t>
            </a:r>
            <a:r>
              <a:rPr lang="en-US" sz="1600" dirty="0">
                <a:solidFill>
                  <a:srgbClr val="2B91AF"/>
                </a:solidFill>
                <a:latin typeface="Cascadia Mono" panose="020B0609020000020004" pitchFamily="49" charset="0"/>
              </a:rPr>
              <a:t>Person</a:t>
            </a:r>
            <a:r>
              <a:rPr lang="en-US" sz="1600" dirty="0">
                <a:solidFill>
                  <a:srgbClr val="000000"/>
                </a:solidFill>
                <a:latin typeface="Cascadia Mono" panose="020B0609020000020004" pitchFamily="49" charset="0"/>
              </a:rPr>
              <a:t>(</a:t>
            </a:r>
            <a:r>
              <a:rPr lang="en-US" sz="1600" dirty="0">
                <a:solidFill>
                  <a:srgbClr val="0000FF"/>
                </a:solidFill>
                <a:latin typeface="Cascadia Mono" panose="020B0609020000020004" pitchFamily="49" charset="0"/>
              </a:rPr>
              <a:t>string</a:t>
            </a:r>
            <a:r>
              <a:rPr lang="en-US" sz="1600" dirty="0">
                <a:solidFill>
                  <a:srgbClr val="000000"/>
                </a:solidFill>
                <a:latin typeface="Cascadia Mono" panose="020B0609020000020004" pitchFamily="49" charset="0"/>
              </a:rPr>
              <a:t> name)</a:t>
            </a:r>
          </a:p>
          <a:p>
            <a:pPr defTabSz="914367"/>
            <a:r>
              <a:rPr lang="en-US" sz="1600" dirty="0">
                <a:solidFill>
                  <a:srgbClr val="000000"/>
                </a:solidFill>
                <a:latin typeface="Cascadia Mono" panose="020B0609020000020004" pitchFamily="49" charset="0"/>
              </a:rPr>
              <a:t>    {</a:t>
            </a:r>
          </a:p>
          <a:p>
            <a:pPr defTabSz="914367"/>
            <a:r>
              <a:rPr lang="en-US" sz="1600" dirty="0">
                <a:solidFill>
                  <a:srgbClr val="000000"/>
                </a:solidFill>
                <a:latin typeface="Cascadia Mono" panose="020B0609020000020004" pitchFamily="49" charset="0"/>
              </a:rPr>
              <a:t>        Name = name;</a:t>
            </a:r>
          </a:p>
          <a:p>
            <a:pPr defTabSz="914367"/>
            <a:r>
              <a:rPr lang="en-US" sz="1600" dirty="0">
                <a:solidFill>
                  <a:srgbClr val="000000"/>
                </a:solidFill>
                <a:latin typeface="Cascadia Mono" panose="020B0609020000020004" pitchFamily="49" charset="0"/>
              </a:rPr>
              <a:t>    }</a:t>
            </a:r>
          </a:p>
          <a:p>
            <a:pPr defTabSz="914367"/>
            <a:endParaRPr lang="en-US" sz="1600" dirty="0">
              <a:solidFill>
                <a:srgbClr val="000000"/>
              </a:solidFill>
              <a:latin typeface="Cascadia Mono" panose="020B0609020000020004" pitchFamily="49" charset="0"/>
            </a:endParaRPr>
          </a:p>
          <a:p>
            <a:pPr defTabSz="914367"/>
            <a:r>
              <a:rPr lang="en-US" sz="1600" dirty="0">
                <a:solidFill>
                  <a:srgbClr val="0000FF"/>
                </a:solidFill>
                <a:latin typeface="Cascadia Mono" panose="020B0609020000020004" pitchFamily="49" charset="0"/>
              </a:rPr>
              <a:t>     public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string</a:t>
            </a:r>
            <a:r>
              <a:rPr lang="en-US" sz="1600" dirty="0">
                <a:solidFill>
                  <a:srgbClr val="000000"/>
                </a:solidFill>
                <a:latin typeface="Cascadia Mono" panose="020B0609020000020004" pitchFamily="49" charset="0"/>
              </a:rPr>
              <a:t> Name { </a:t>
            </a:r>
            <a:r>
              <a:rPr lang="en-US" sz="1600" dirty="0">
                <a:solidFill>
                  <a:srgbClr val="0000FF"/>
                </a:solidFill>
                <a:latin typeface="Cascadia Mono" panose="020B0609020000020004" pitchFamily="49" charset="0"/>
              </a:rPr>
              <a:t>get</a:t>
            </a:r>
            <a:r>
              <a:rPr lang="en-US" sz="1600" dirty="0">
                <a:solidFill>
                  <a:srgbClr val="000000"/>
                </a:solidFill>
                <a:latin typeface="Cascadia Mono" panose="020B0609020000020004" pitchFamily="49" charset="0"/>
              </a:rPr>
              <a:t>; }</a:t>
            </a:r>
          </a:p>
          <a:p>
            <a:pPr defTabSz="914367"/>
            <a:endParaRPr lang="en-US" sz="1600" dirty="0">
              <a:solidFill>
                <a:srgbClr val="000000"/>
              </a:solidFill>
              <a:latin typeface="Cascadia Mono" panose="020B0609020000020004" pitchFamily="49" charset="0"/>
            </a:endParaRPr>
          </a:p>
          <a:p>
            <a:pPr defTabSz="914367"/>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Method that overrides the base class </a:t>
            </a:r>
          </a:p>
          <a:p>
            <a:pPr defTabSz="914367"/>
            <a:r>
              <a:rPr lang="en-US" sz="1600" dirty="0">
                <a:solidFill>
                  <a:srgbClr val="008000"/>
                </a:solidFill>
                <a:latin typeface="Cascadia Mono" panose="020B0609020000020004" pitchFamily="49" charset="0"/>
              </a:rPr>
              <a:t>    // (</a:t>
            </a:r>
            <a:r>
              <a:rPr lang="en-US" sz="1600" dirty="0" err="1">
                <a:solidFill>
                  <a:srgbClr val="008000"/>
                </a:solidFill>
                <a:latin typeface="Cascadia Mono" panose="020B0609020000020004" pitchFamily="49" charset="0"/>
              </a:rPr>
              <a:t>System.Object</a:t>
            </a:r>
            <a:r>
              <a:rPr lang="en-US" sz="1600" dirty="0">
                <a:solidFill>
                  <a:srgbClr val="008000"/>
                </a:solidFill>
                <a:latin typeface="Cascadia Mono" panose="020B0609020000020004" pitchFamily="49" charset="0"/>
              </a:rPr>
              <a:t>) implementation.</a:t>
            </a:r>
            <a:endParaRPr lang="en-US" sz="1600" dirty="0">
              <a:solidFill>
                <a:srgbClr val="000000"/>
              </a:solidFill>
              <a:latin typeface="Cascadia Mono" panose="020B0609020000020004" pitchFamily="49" charset="0"/>
            </a:endParaRPr>
          </a:p>
          <a:p>
            <a:pPr defTabSz="914367"/>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public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override</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string</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ToString</a:t>
            </a:r>
            <a:r>
              <a:rPr lang="en-US" sz="1600" dirty="0">
                <a:solidFill>
                  <a:srgbClr val="000000"/>
                </a:solidFill>
                <a:latin typeface="Cascadia Mono" panose="020B0609020000020004" pitchFamily="49" charset="0"/>
              </a:rPr>
              <a:t>()</a:t>
            </a:r>
          </a:p>
          <a:p>
            <a:pPr defTabSz="914367"/>
            <a:r>
              <a:rPr lang="en-US" sz="1600" dirty="0">
                <a:solidFill>
                  <a:srgbClr val="000000"/>
                </a:solidFill>
                <a:latin typeface="Cascadia Mono" panose="020B0609020000020004" pitchFamily="49" charset="0"/>
              </a:rPr>
              <a:t>    {</a:t>
            </a:r>
          </a:p>
          <a:p>
            <a:pPr defTabSz="914367"/>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return</a:t>
            </a:r>
            <a:r>
              <a:rPr lang="en-US" sz="1600" dirty="0">
                <a:solidFill>
                  <a:srgbClr val="000000"/>
                </a:solidFill>
                <a:latin typeface="Cascadia Mono" panose="020B0609020000020004" pitchFamily="49" charset="0"/>
              </a:rPr>
              <a:t> Name;</a:t>
            </a:r>
          </a:p>
          <a:p>
            <a:pPr defTabSz="914367"/>
            <a:r>
              <a:rPr lang="en-US" sz="1600" dirty="0">
                <a:solidFill>
                  <a:srgbClr val="000000"/>
                </a:solidFill>
                <a:latin typeface="Cascadia Mono" panose="020B0609020000020004" pitchFamily="49" charset="0"/>
              </a:rPr>
              <a:t>    }</a:t>
            </a:r>
          </a:p>
          <a:p>
            <a:pPr defTabSz="914367"/>
            <a:r>
              <a:rPr lang="en-US" sz="1600" dirty="0">
                <a:solidFill>
                  <a:srgbClr val="000000"/>
                </a:solidFill>
                <a:latin typeface="Cascadia Mono" panose="020B0609020000020004" pitchFamily="49" charset="0"/>
              </a:rPr>
              <a:t>}</a:t>
            </a:r>
            <a:endParaRPr lang="en-US" sz="1600" dirty="0">
              <a:solidFill>
                <a:srgbClr val="505050"/>
              </a:solidFill>
              <a:latin typeface="Segoe UI"/>
            </a:endParaRPr>
          </a:p>
        </p:txBody>
      </p:sp>
    </p:spTree>
    <p:extLst>
      <p:ext uri="{BB962C8B-B14F-4D97-AF65-F5344CB8AC3E}">
        <p14:creationId xmlns:p14="http://schemas.microsoft.com/office/powerpoint/2010/main" val="286292881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9C7FA4-B93C-54F5-925C-2510F8120C30}"/>
              </a:ext>
            </a:extLst>
          </p:cNvPr>
          <p:cNvSpPr>
            <a:spLocks noGrp="1"/>
          </p:cNvSpPr>
          <p:nvPr>
            <p:ph type="title"/>
          </p:nvPr>
        </p:nvSpPr>
        <p:spPr>
          <a:xfrm>
            <a:off x="269241" y="289957"/>
            <a:ext cx="11655840" cy="899537"/>
          </a:xfrm>
        </p:spPr>
        <p:txBody>
          <a:bodyPr wrap="square" anchor="t">
            <a:normAutofit/>
          </a:bodyPr>
          <a:lstStyle/>
          <a:p>
            <a:r>
              <a:rPr lang="en-US" dirty="0"/>
              <a:t>Memory allocation</a:t>
            </a:r>
          </a:p>
        </p:txBody>
      </p:sp>
      <p:pic>
        <p:nvPicPr>
          <p:cNvPr id="1030" name="Picture 6" descr="Diagram&#10;&#10;Description automatically generated">
            <a:extLst>
              <a:ext uri="{FF2B5EF4-FFF2-40B4-BE49-F238E27FC236}">
                <a16:creationId xmlns:a16="http://schemas.microsoft.com/office/drawing/2014/main" id="{F348CDEB-4003-00EC-D708-AD53E532FE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84854" y="1664188"/>
            <a:ext cx="8422292" cy="4295369"/>
          </a:xfrm>
          <a:prstGeom prst="rect">
            <a:avLst/>
          </a:prstGeom>
          <a:solidFill>
            <a:srgbClr val="FFFFFF"/>
          </a:solidFill>
        </p:spPr>
      </p:pic>
    </p:spTree>
    <p:extLst>
      <p:ext uri="{BB962C8B-B14F-4D97-AF65-F5344CB8AC3E}">
        <p14:creationId xmlns:p14="http://schemas.microsoft.com/office/powerpoint/2010/main" val="28029757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865" y="4837092"/>
            <a:ext cx="12190270" cy="2020421"/>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.NET is Fast. Really Fast!</a:t>
            </a:r>
          </a:p>
        </p:txBody>
      </p:sp>
      <p:sp>
        <p:nvSpPr>
          <p:cNvPr id="4" name="Rectangle 3">
            <a:extLst>
              <a:ext uri="{FF2B5EF4-FFF2-40B4-BE49-F238E27FC236}">
                <a16:creationId xmlns:a16="http://schemas.microsoft.com/office/drawing/2014/main" id="{DCC2DE77-0AB9-47B6-8DBF-7920B8615937}"/>
              </a:ext>
            </a:extLst>
          </p:cNvPr>
          <p:cNvSpPr/>
          <p:nvPr/>
        </p:nvSpPr>
        <p:spPr>
          <a:xfrm>
            <a:off x="1085996" y="5025656"/>
            <a:ext cx="10020006" cy="1588127"/>
          </a:xfrm>
          <a:prstGeom prst="rect">
            <a:avLst/>
          </a:prstGeom>
        </p:spPr>
        <p:txBody>
          <a:bodyPr wrap="square">
            <a:spAutoFit/>
          </a:bodyPr>
          <a:lstStyle/>
          <a:p>
            <a:pPr marL="60313" indent="-60313" defTabSz="914225">
              <a:lnSpc>
                <a:spcPct val="90000"/>
              </a:lnSpc>
              <a:defRPr/>
            </a:pPr>
            <a:r>
              <a:rPr lang="en-US" sz="2400" dirty="0">
                <a:solidFill>
                  <a:srgbClr val="FFFFFF"/>
                </a:solidFill>
                <a:latin typeface="Calibri"/>
              </a:rPr>
              <a:t>“Using the same-size server, we were able to go from 1,000 requests per second per node with Node.js to 20,000 requests per second with .NET Core.“ </a:t>
            </a:r>
            <a:r>
              <a:rPr lang="en-US" sz="2000" dirty="0">
                <a:solidFill>
                  <a:srgbClr val="FFFFFF"/>
                </a:solidFill>
                <a:latin typeface="Segoe UI" panose="020B0502040204020203" pitchFamily="34" charset="0"/>
                <a:cs typeface="Segoe UI" panose="020B0502040204020203" pitchFamily="34" charset="0"/>
              </a:rPr>
              <a:t>— Raygun</a:t>
            </a:r>
          </a:p>
          <a:p>
            <a:pPr marL="60313" indent="-60313" defTabSz="914225">
              <a:lnSpc>
                <a:spcPct val="90000"/>
              </a:lnSpc>
              <a:defRPr/>
            </a:pPr>
            <a:endParaRPr lang="en-US" sz="2000" dirty="0">
              <a:solidFill>
                <a:srgbClr val="FFFFFF"/>
              </a:solidFill>
              <a:latin typeface="Segoe UI" panose="020B0502040204020203" pitchFamily="34" charset="0"/>
              <a:cs typeface="Segoe UI" panose="020B0502040204020203" pitchFamily="34" charset="0"/>
            </a:endParaRPr>
          </a:p>
          <a:p>
            <a:pPr marL="60313" indent="-60313" defTabSz="914225">
              <a:lnSpc>
                <a:spcPct val="90000"/>
              </a:lnSpc>
              <a:defRPr/>
            </a:pPr>
            <a:r>
              <a:rPr lang="en-US" sz="2000" dirty="0">
                <a:solidFill>
                  <a:srgbClr val="101128"/>
                </a:solidFill>
                <a:latin typeface="Segoe UI" panose="020B0502040204020203" pitchFamily="34" charset="0"/>
                <a:cs typeface="Segoe UI" panose="020B0502040204020203" pitchFamily="34" charset="0"/>
                <a:hlinkClick r:id="rId3"/>
              </a:rPr>
              <a:t>https://www.microsoft.com/net/customers</a:t>
            </a:r>
            <a:r>
              <a:rPr lang="en-US" sz="2000" dirty="0">
                <a:solidFill>
                  <a:srgbClr val="101128"/>
                </a:solidFill>
                <a:latin typeface="Segoe UI" panose="020B0502040204020203" pitchFamily="34" charset="0"/>
                <a:cs typeface="Segoe UI" panose="020B0502040204020203" pitchFamily="34" charset="0"/>
              </a:rPr>
              <a:t>  </a:t>
            </a:r>
          </a:p>
        </p:txBody>
      </p:sp>
      <p:sp>
        <p:nvSpPr>
          <p:cNvPr id="6" name="Rectangle 5">
            <a:extLst>
              <a:ext uri="{FF2B5EF4-FFF2-40B4-BE49-F238E27FC236}">
                <a16:creationId xmlns:a16="http://schemas.microsoft.com/office/drawing/2014/main" id="{942E461A-95EE-49AD-B16C-AE7C4BE39B49}"/>
              </a:ext>
            </a:extLst>
          </p:cNvPr>
          <p:cNvSpPr/>
          <p:nvPr/>
        </p:nvSpPr>
        <p:spPr>
          <a:xfrm>
            <a:off x="865" y="4346033"/>
            <a:ext cx="12190271" cy="280678"/>
          </a:xfrm>
          <a:prstGeom prst="rect">
            <a:avLst/>
          </a:prstGeom>
        </p:spPr>
        <p:txBody>
          <a:bodyPr wrap="square">
            <a:spAutoFit/>
          </a:bodyPr>
          <a:lstStyle/>
          <a:p>
            <a:pPr algn="ctr" defTabSz="914367"/>
            <a:r>
              <a:rPr lang="en-US" sz="1200" dirty="0">
                <a:solidFill>
                  <a:srgbClr val="999999"/>
                </a:solidFill>
                <a:latin typeface="Segoe UI"/>
              </a:rPr>
              <a:t>Data sourced from official tests available at </a:t>
            </a:r>
            <a:r>
              <a:rPr lang="en-US" sz="1200" u="sng" dirty="0">
                <a:solidFill>
                  <a:srgbClr val="512BD4"/>
                </a:solidFill>
                <a:latin typeface="Segoe UI"/>
                <a:hlinkClick r:id="rId4"/>
              </a:rPr>
              <a:t>TechEmpower Round 20</a:t>
            </a:r>
            <a:r>
              <a:rPr lang="en-US" sz="1200" dirty="0">
                <a:solidFill>
                  <a:srgbClr val="999999"/>
                </a:solidFill>
                <a:latin typeface="Segoe UI"/>
              </a:rPr>
              <a:t>.</a:t>
            </a:r>
            <a:endParaRPr lang="en-US" sz="1200" dirty="0">
              <a:solidFill>
                <a:srgbClr val="505050"/>
              </a:solidFill>
              <a:latin typeface="Segoe UI"/>
            </a:endParaRPr>
          </a:p>
        </p:txBody>
      </p:sp>
      <p:grpSp>
        <p:nvGrpSpPr>
          <p:cNvPr id="2" name="Graphic 7">
            <a:extLst>
              <a:ext uri="{FF2B5EF4-FFF2-40B4-BE49-F238E27FC236}">
                <a16:creationId xmlns:a16="http://schemas.microsoft.com/office/drawing/2014/main" id="{1EC130E2-FB4D-4109-B2C5-4BFA510C4FF5}"/>
              </a:ext>
            </a:extLst>
          </p:cNvPr>
          <p:cNvGrpSpPr/>
          <p:nvPr/>
        </p:nvGrpSpPr>
        <p:grpSpPr>
          <a:xfrm>
            <a:off x="2471264" y="1091602"/>
            <a:ext cx="7106928" cy="3352325"/>
            <a:chOff x="2470750" y="1091270"/>
            <a:chExt cx="7107936" cy="3352800"/>
          </a:xfrm>
        </p:grpSpPr>
        <p:sp>
          <p:nvSpPr>
            <p:cNvPr id="5" name="Freeform: Shape 4">
              <a:extLst>
                <a:ext uri="{FF2B5EF4-FFF2-40B4-BE49-F238E27FC236}">
                  <a16:creationId xmlns:a16="http://schemas.microsoft.com/office/drawing/2014/main" id="{81A04AE2-D1D1-456A-9DBE-2D0D3B443441}"/>
                </a:ext>
              </a:extLst>
            </p:cNvPr>
            <p:cNvSpPr/>
            <p:nvPr/>
          </p:nvSpPr>
          <p:spPr>
            <a:xfrm>
              <a:off x="2481456" y="1717736"/>
              <a:ext cx="2279904" cy="2279904"/>
            </a:xfrm>
            <a:custGeom>
              <a:avLst/>
              <a:gdLst>
                <a:gd name="connsiteX0" fmla="*/ 1295573 w 2279904"/>
                <a:gd name="connsiteY0" fmla="*/ 163366 h 2279904"/>
                <a:gd name="connsiteX1" fmla="*/ 2123494 w 2279904"/>
                <a:gd name="connsiteY1" fmla="*/ 1295573 h 2279904"/>
                <a:gd name="connsiteX2" fmla="*/ 991288 w 2279904"/>
                <a:gd name="connsiteY2" fmla="*/ 2123494 h 2279904"/>
                <a:gd name="connsiteX3" fmla="*/ 163366 w 2279904"/>
                <a:gd name="connsiteY3" fmla="*/ 991287 h 2279904"/>
                <a:gd name="connsiteX4" fmla="*/ 1295573 w 2279904"/>
                <a:gd name="connsiteY4" fmla="*/ 163366 h 2279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9904" h="2279904">
                  <a:moveTo>
                    <a:pt x="1295573" y="163366"/>
                  </a:moveTo>
                  <a:cubicBezTo>
                    <a:pt x="1836847" y="247392"/>
                    <a:pt x="2207520" y="754298"/>
                    <a:pt x="2123494" y="1295573"/>
                  </a:cubicBezTo>
                  <a:cubicBezTo>
                    <a:pt x="2039468" y="1836847"/>
                    <a:pt x="1532562" y="2207520"/>
                    <a:pt x="991288" y="2123494"/>
                  </a:cubicBezTo>
                  <a:cubicBezTo>
                    <a:pt x="450013" y="2039468"/>
                    <a:pt x="79340" y="1532562"/>
                    <a:pt x="163366" y="991287"/>
                  </a:cubicBezTo>
                  <a:cubicBezTo>
                    <a:pt x="247392" y="450013"/>
                    <a:pt x="754298" y="79340"/>
                    <a:pt x="1295573" y="163366"/>
                  </a:cubicBezTo>
                  <a:close/>
                </a:path>
              </a:pathLst>
            </a:custGeom>
            <a:solidFill>
              <a:srgbClr val="737373"/>
            </a:solidFill>
            <a:ln w="11172" cap="flat">
              <a:noFill/>
              <a:prstDash val="solid"/>
              <a:miter/>
            </a:ln>
          </p:spPr>
          <p:txBody>
            <a:bodyPr rtlCol="0" anchor="ctr"/>
            <a:lstStyle/>
            <a:p>
              <a:pPr defTabSz="914367"/>
              <a:endParaRPr lang="en-US" dirty="0">
                <a:solidFill>
                  <a:srgbClr val="505050"/>
                </a:solidFill>
                <a:latin typeface="Segoe UI"/>
              </a:endParaRPr>
            </a:p>
          </p:txBody>
        </p:sp>
        <p:sp>
          <p:nvSpPr>
            <p:cNvPr id="9" name="Freeform: Shape 8">
              <a:extLst>
                <a:ext uri="{FF2B5EF4-FFF2-40B4-BE49-F238E27FC236}">
                  <a16:creationId xmlns:a16="http://schemas.microsoft.com/office/drawing/2014/main" id="{4E2E88FC-8000-4165-95F4-FD0F5349B566}"/>
                </a:ext>
              </a:extLst>
            </p:cNvPr>
            <p:cNvSpPr/>
            <p:nvPr/>
          </p:nvSpPr>
          <p:spPr>
            <a:xfrm>
              <a:off x="2931685" y="1859564"/>
              <a:ext cx="1687576" cy="1687576"/>
            </a:xfrm>
            <a:custGeom>
              <a:avLst/>
              <a:gdLst>
                <a:gd name="connsiteX0" fmla="*/ 1411995 w 1687576"/>
                <a:gd name="connsiteY0" fmla="*/ 1684983 h 1687576"/>
                <a:gd name="connsiteX1" fmla="*/ 1376556 w 1687576"/>
                <a:gd name="connsiteY1" fmla="*/ 282825 h 1687576"/>
                <a:gd name="connsiteX2" fmla="*/ 9832 w 1687576"/>
                <a:gd name="connsiteY2" fmla="*/ 282831 h 1687576"/>
              </a:gdLst>
              <a:ahLst/>
              <a:cxnLst>
                <a:cxn ang="0">
                  <a:pos x="connsiteX0" y="connsiteY0"/>
                </a:cxn>
                <a:cxn ang="0">
                  <a:pos x="connsiteX1" y="connsiteY1"/>
                </a:cxn>
                <a:cxn ang="0">
                  <a:pos x="connsiteX2" y="connsiteY2"/>
                </a:cxn>
              </a:cxnLst>
              <a:rect l="l" t="t" r="r" b="b"/>
              <a:pathLst>
                <a:path w="1687576" h="1687576">
                  <a:moveTo>
                    <a:pt x="1411995" y="1684983"/>
                  </a:moveTo>
                  <a:cubicBezTo>
                    <a:pt x="1789409" y="1288000"/>
                    <a:pt x="1773539" y="660233"/>
                    <a:pt x="1376556" y="282825"/>
                  </a:cubicBezTo>
                  <a:cubicBezTo>
                    <a:pt x="993689" y="-81168"/>
                    <a:pt x="392699" y="-81166"/>
                    <a:pt x="9832" y="282831"/>
                  </a:cubicBezTo>
                  <a:close/>
                </a:path>
              </a:pathLst>
            </a:custGeom>
            <a:solidFill>
              <a:srgbClr val="939393"/>
            </a:solidFill>
            <a:ln w="11172" cap="flat">
              <a:noFill/>
              <a:prstDash val="solid"/>
              <a:miter/>
            </a:ln>
          </p:spPr>
          <p:txBody>
            <a:bodyPr rtlCol="0" anchor="ctr"/>
            <a:lstStyle/>
            <a:p>
              <a:pPr defTabSz="914367"/>
              <a:endParaRPr lang="en-US" dirty="0">
                <a:solidFill>
                  <a:srgbClr val="505050"/>
                </a:solidFill>
                <a:latin typeface="Segoe UI"/>
              </a:endParaRPr>
            </a:p>
          </p:txBody>
        </p:sp>
        <p:sp>
          <p:nvSpPr>
            <p:cNvPr id="10" name="Freeform: Shape 9">
              <a:extLst>
                <a:ext uri="{FF2B5EF4-FFF2-40B4-BE49-F238E27FC236}">
                  <a16:creationId xmlns:a16="http://schemas.microsoft.com/office/drawing/2014/main" id="{9412AD6E-F07C-4724-9A94-4917181CB715}"/>
                </a:ext>
              </a:extLst>
            </p:cNvPr>
            <p:cNvSpPr/>
            <p:nvPr/>
          </p:nvSpPr>
          <p:spPr>
            <a:xfrm>
              <a:off x="2752176" y="1988460"/>
              <a:ext cx="1743456" cy="1743456"/>
            </a:xfrm>
            <a:custGeom>
              <a:avLst/>
              <a:gdLst>
                <a:gd name="connsiteX0" fmla="*/ 1735607 w 1743456"/>
                <a:gd name="connsiteY0" fmla="*/ 872720 h 1743456"/>
                <a:gd name="connsiteX1" fmla="*/ 872720 w 1743456"/>
                <a:gd name="connsiteY1" fmla="*/ 1735607 h 1743456"/>
                <a:gd name="connsiteX2" fmla="*/ 9832 w 1743456"/>
                <a:gd name="connsiteY2" fmla="*/ 872720 h 1743456"/>
                <a:gd name="connsiteX3" fmla="*/ 872720 w 1743456"/>
                <a:gd name="connsiteY3" fmla="*/ 9832 h 1743456"/>
                <a:gd name="connsiteX4" fmla="*/ 1735607 w 1743456"/>
                <a:gd name="connsiteY4" fmla="*/ 872720 h 174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456" h="1743456">
                  <a:moveTo>
                    <a:pt x="1735607" y="872720"/>
                  </a:moveTo>
                  <a:cubicBezTo>
                    <a:pt x="1735607" y="1349279"/>
                    <a:pt x="1349279" y="1735607"/>
                    <a:pt x="872720" y="1735607"/>
                  </a:cubicBezTo>
                  <a:cubicBezTo>
                    <a:pt x="396160" y="1735607"/>
                    <a:pt x="9832" y="1349279"/>
                    <a:pt x="9832" y="872720"/>
                  </a:cubicBezTo>
                  <a:cubicBezTo>
                    <a:pt x="9832" y="396160"/>
                    <a:pt x="396160" y="9832"/>
                    <a:pt x="872720" y="9832"/>
                  </a:cubicBezTo>
                  <a:cubicBezTo>
                    <a:pt x="1349279" y="9832"/>
                    <a:pt x="1735607" y="396160"/>
                    <a:pt x="1735607" y="872720"/>
                  </a:cubicBezTo>
                  <a:close/>
                </a:path>
              </a:pathLst>
            </a:custGeom>
            <a:solidFill>
              <a:srgbClr val="FFFFFF"/>
            </a:solidFill>
            <a:ln w="11172" cap="flat">
              <a:noFill/>
              <a:prstDash val="solid"/>
              <a:miter/>
            </a:ln>
          </p:spPr>
          <p:txBody>
            <a:bodyPr rtlCol="0" anchor="ctr"/>
            <a:lstStyle/>
            <a:p>
              <a:pPr defTabSz="914367"/>
              <a:endParaRPr lang="en-US" dirty="0">
                <a:solidFill>
                  <a:srgbClr val="505050"/>
                </a:solidFill>
                <a:latin typeface="Segoe UI"/>
              </a:endParaRPr>
            </a:p>
          </p:txBody>
        </p:sp>
        <p:sp>
          <p:nvSpPr>
            <p:cNvPr id="11" name="Freeform: Shape 10">
              <a:extLst>
                <a:ext uri="{FF2B5EF4-FFF2-40B4-BE49-F238E27FC236}">
                  <a16:creationId xmlns:a16="http://schemas.microsoft.com/office/drawing/2014/main" id="{F0E0751C-0870-4B74-9A3E-29A0D9E1E4E1}"/>
                </a:ext>
              </a:extLst>
            </p:cNvPr>
            <p:cNvSpPr/>
            <p:nvPr/>
          </p:nvSpPr>
          <p:spPr>
            <a:xfrm>
              <a:off x="2847027" y="2082831"/>
              <a:ext cx="1553464" cy="771144"/>
            </a:xfrm>
            <a:custGeom>
              <a:avLst/>
              <a:gdLst>
                <a:gd name="connsiteX0" fmla="*/ 282347 w 1553464"/>
                <a:gd name="connsiteY0" fmla="*/ 770772 h 771144"/>
                <a:gd name="connsiteX1" fmla="*/ 785312 w 1553464"/>
                <a:gd name="connsiteY1" fmla="*/ 282693 h 771144"/>
                <a:gd name="connsiteX2" fmla="*/ 1273390 w 1553464"/>
                <a:gd name="connsiteY2" fmla="*/ 770772 h 771144"/>
                <a:gd name="connsiteX3" fmla="*/ 1545995 w 1553464"/>
                <a:gd name="connsiteY3" fmla="*/ 770772 h 771144"/>
                <a:gd name="connsiteX4" fmla="*/ 770739 w 1553464"/>
                <a:gd name="connsiteY4" fmla="*/ 9866 h 771144"/>
                <a:gd name="connsiteX5" fmla="*/ 9832 w 1553464"/>
                <a:gd name="connsiteY5" fmla="*/ 770772 h 77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3464" h="771144">
                  <a:moveTo>
                    <a:pt x="282347" y="770772"/>
                  </a:moveTo>
                  <a:cubicBezTo>
                    <a:pt x="286458" y="497105"/>
                    <a:pt x="511642" y="278581"/>
                    <a:pt x="785312" y="282693"/>
                  </a:cubicBezTo>
                  <a:cubicBezTo>
                    <a:pt x="1053190" y="286717"/>
                    <a:pt x="1269367" y="502894"/>
                    <a:pt x="1273390" y="770772"/>
                  </a:cubicBezTo>
                  <a:lnTo>
                    <a:pt x="1545995" y="770772"/>
                  </a:lnTo>
                  <a:cubicBezTo>
                    <a:pt x="1542028" y="346575"/>
                    <a:pt x="1194935" y="5903"/>
                    <a:pt x="770739" y="9866"/>
                  </a:cubicBezTo>
                  <a:cubicBezTo>
                    <a:pt x="352131" y="13778"/>
                    <a:pt x="13743" y="352163"/>
                    <a:pt x="9832" y="770772"/>
                  </a:cubicBezTo>
                  <a:close/>
                </a:path>
              </a:pathLst>
            </a:custGeom>
            <a:solidFill>
              <a:srgbClr val="E6E6E6"/>
            </a:solidFill>
            <a:ln w="11172" cap="flat">
              <a:noFill/>
              <a:prstDash val="solid"/>
              <a:miter/>
            </a:ln>
          </p:spPr>
          <p:txBody>
            <a:bodyPr rtlCol="0" anchor="ctr"/>
            <a:lstStyle/>
            <a:p>
              <a:pPr defTabSz="914367"/>
              <a:endParaRPr lang="en-US" dirty="0">
                <a:solidFill>
                  <a:srgbClr val="505050"/>
                </a:solidFill>
                <a:latin typeface="Segoe UI"/>
              </a:endParaRPr>
            </a:p>
          </p:txBody>
        </p:sp>
        <p:sp>
          <p:nvSpPr>
            <p:cNvPr id="12" name="Freeform: Shape 11">
              <a:extLst>
                <a:ext uri="{FF2B5EF4-FFF2-40B4-BE49-F238E27FC236}">
                  <a16:creationId xmlns:a16="http://schemas.microsoft.com/office/drawing/2014/main" id="{E95D9B0A-1D5D-496E-9455-54AE8AB2EC3F}"/>
                </a:ext>
              </a:extLst>
            </p:cNvPr>
            <p:cNvSpPr/>
            <p:nvPr/>
          </p:nvSpPr>
          <p:spPr>
            <a:xfrm>
              <a:off x="2846982" y="2083143"/>
              <a:ext cx="782320" cy="771144"/>
            </a:xfrm>
            <a:custGeom>
              <a:avLst/>
              <a:gdLst>
                <a:gd name="connsiteX0" fmla="*/ 775097 w 782320"/>
                <a:gd name="connsiteY0" fmla="*/ 9832 h 771144"/>
                <a:gd name="connsiteX1" fmla="*/ 9832 w 782320"/>
                <a:gd name="connsiteY1" fmla="*/ 770459 h 771144"/>
                <a:gd name="connsiteX2" fmla="*/ 282392 w 782320"/>
                <a:gd name="connsiteY2" fmla="*/ 770459 h 771144"/>
                <a:gd name="connsiteX3" fmla="*/ 776103 w 782320"/>
                <a:gd name="connsiteY3" fmla="*/ 282370 h 771144"/>
              </a:gdLst>
              <a:ahLst/>
              <a:cxnLst>
                <a:cxn ang="0">
                  <a:pos x="connsiteX0" y="connsiteY0"/>
                </a:cxn>
                <a:cxn ang="0">
                  <a:pos x="connsiteX1" y="connsiteY1"/>
                </a:cxn>
                <a:cxn ang="0">
                  <a:pos x="connsiteX2" y="connsiteY2"/>
                </a:cxn>
                <a:cxn ang="0">
                  <a:pos x="connsiteX3" y="connsiteY3"/>
                </a:cxn>
              </a:cxnLst>
              <a:rect l="l" t="t" r="r" b="b"/>
              <a:pathLst>
                <a:path w="782320" h="771144">
                  <a:moveTo>
                    <a:pt x="775097" y="9832"/>
                  </a:moveTo>
                  <a:cubicBezTo>
                    <a:pt x="355099" y="11858"/>
                    <a:pt x="14411" y="350476"/>
                    <a:pt x="9832" y="770459"/>
                  </a:cubicBezTo>
                  <a:lnTo>
                    <a:pt x="282392" y="770459"/>
                  </a:lnTo>
                  <a:cubicBezTo>
                    <a:pt x="286809" y="500559"/>
                    <a:pt x="506168" y="283700"/>
                    <a:pt x="776103" y="282370"/>
                  </a:cubicBezTo>
                  <a:close/>
                </a:path>
              </a:pathLst>
            </a:custGeom>
            <a:solidFill>
              <a:srgbClr val="F08400"/>
            </a:solidFill>
            <a:ln w="11172" cap="flat">
              <a:noFill/>
              <a:prstDash val="solid"/>
              <a:miter/>
            </a:ln>
          </p:spPr>
          <p:txBody>
            <a:bodyPr rtlCol="0" anchor="ctr"/>
            <a:lstStyle/>
            <a:p>
              <a:pPr defTabSz="914367"/>
              <a:endParaRPr lang="en-US" dirty="0">
                <a:solidFill>
                  <a:srgbClr val="505050"/>
                </a:solidFill>
                <a:latin typeface="Segoe UI"/>
              </a:endParaRPr>
            </a:p>
          </p:txBody>
        </p:sp>
        <p:sp>
          <p:nvSpPr>
            <p:cNvPr id="13" name="Freeform: Shape 12">
              <a:extLst>
                <a:ext uri="{FF2B5EF4-FFF2-40B4-BE49-F238E27FC236}">
                  <a16:creationId xmlns:a16="http://schemas.microsoft.com/office/drawing/2014/main" id="{D725C129-8A52-42B6-A645-6C53DFD86AE5}"/>
                </a:ext>
              </a:extLst>
            </p:cNvPr>
            <p:cNvSpPr/>
            <p:nvPr/>
          </p:nvSpPr>
          <p:spPr>
            <a:xfrm>
              <a:off x="3442104" y="2148947"/>
              <a:ext cx="301752" cy="815848"/>
            </a:xfrm>
            <a:custGeom>
              <a:avLst/>
              <a:gdLst>
                <a:gd name="connsiteX0" fmla="*/ 36006 w 301752"/>
                <a:gd name="connsiteY0" fmla="*/ 9832 h 815848"/>
                <a:gd name="connsiteX1" fmla="*/ 9832 w 301752"/>
                <a:gd name="connsiteY1" fmla="*/ 16046 h 815848"/>
                <a:gd name="connsiteX2" fmla="*/ 122408 w 301752"/>
                <a:gd name="connsiteY2" fmla="*/ 608441 h 815848"/>
                <a:gd name="connsiteX3" fmla="*/ 101040 w 301752"/>
                <a:gd name="connsiteY3" fmla="*/ 765888 h 815848"/>
                <a:gd name="connsiteX4" fmla="*/ 258487 w 301752"/>
                <a:gd name="connsiteY4" fmla="*/ 787257 h 815848"/>
                <a:gd name="connsiteX5" fmla="*/ 279855 w 301752"/>
                <a:gd name="connsiteY5" fmla="*/ 629809 h 815848"/>
                <a:gd name="connsiteX6" fmla="*/ 208463 w 301752"/>
                <a:gd name="connsiteY6" fmla="*/ 586949 h 81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752" h="815848">
                  <a:moveTo>
                    <a:pt x="36006" y="9832"/>
                  </a:moveTo>
                  <a:lnTo>
                    <a:pt x="9832" y="16046"/>
                  </a:lnTo>
                  <a:lnTo>
                    <a:pt x="122408" y="608441"/>
                  </a:lnTo>
                  <a:cubicBezTo>
                    <a:pt x="73030" y="646014"/>
                    <a:pt x="63463" y="716513"/>
                    <a:pt x="101040" y="765888"/>
                  </a:cubicBezTo>
                  <a:cubicBezTo>
                    <a:pt x="138617" y="815264"/>
                    <a:pt x="209111" y="824830"/>
                    <a:pt x="258487" y="787257"/>
                  </a:cubicBezTo>
                  <a:cubicBezTo>
                    <a:pt x="307862" y="749683"/>
                    <a:pt x="317429" y="679185"/>
                    <a:pt x="279855" y="629809"/>
                  </a:cubicBezTo>
                  <a:cubicBezTo>
                    <a:pt x="262420" y="606909"/>
                    <a:pt x="236872" y="591565"/>
                    <a:pt x="208463" y="586949"/>
                  </a:cubicBezTo>
                  <a:close/>
                </a:path>
              </a:pathLst>
            </a:custGeom>
            <a:solidFill>
              <a:srgbClr val="000000"/>
            </a:solidFill>
            <a:ln w="11172" cap="flat">
              <a:noFill/>
              <a:prstDash val="solid"/>
              <a:miter/>
            </a:ln>
          </p:spPr>
          <p:txBody>
            <a:bodyPr rtlCol="0" anchor="ctr"/>
            <a:lstStyle/>
            <a:p>
              <a:pPr defTabSz="914367"/>
              <a:endParaRPr lang="en-US" dirty="0">
                <a:solidFill>
                  <a:srgbClr val="505050"/>
                </a:solidFill>
                <a:latin typeface="Segoe UI"/>
              </a:endParaRPr>
            </a:p>
          </p:txBody>
        </p:sp>
        <p:sp>
          <p:nvSpPr>
            <p:cNvPr id="14" name="Freeform: Shape 13">
              <a:extLst>
                <a:ext uri="{FF2B5EF4-FFF2-40B4-BE49-F238E27FC236}">
                  <a16:creationId xmlns:a16="http://schemas.microsoft.com/office/drawing/2014/main" id="{1C2E2859-373E-45F2-9D6D-B3F7D41347B6}"/>
                </a:ext>
              </a:extLst>
            </p:cNvPr>
            <p:cNvSpPr/>
            <p:nvPr/>
          </p:nvSpPr>
          <p:spPr>
            <a:xfrm>
              <a:off x="4723902" y="1237902"/>
              <a:ext cx="2581656" cy="2581656"/>
            </a:xfrm>
            <a:custGeom>
              <a:avLst/>
              <a:gdLst>
                <a:gd name="connsiteX0" fmla="*/ 2578144 w 2581656"/>
                <a:gd name="connsiteY0" fmla="*/ 1293988 h 2581656"/>
                <a:gd name="connsiteX1" fmla="*/ 1293987 w 2581656"/>
                <a:gd name="connsiteY1" fmla="*/ 2578144 h 2581656"/>
                <a:gd name="connsiteX2" fmla="*/ 9831 w 2581656"/>
                <a:gd name="connsiteY2" fmla="*/ 1293988 h 2581656"/>
                <a:gd name="connsiteX3" fmla="*/ 1293987 w 2581656"/>
                <a:gd name="connsiteY3" fmla="*/ 9832 h 2581656"/>
                <a:gd name="connsiteX4" fmla="*/ 2578144 w 2581656"/>
                <a:gd name="connsiteY4" fmla="*/ 1293988 h 2581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1656" h="2581656">
                  <a:moveTo>
                    <a:pt x="2578144" y="1293988"/>
                  </a:moveTo>
                  <a:cubicBezTo>
                    <a:pt x="2578144" y="2003207"/>
                    <a:pt x="2003207" y="2578144"/>
                    <a:pt x="1293987" y="2578144"/>
                  </a:cubicBezTo>
                  <a:cubicBezTo>
                    <a:pt x="584768" y="2578144"/>
                    <a:pt x="9831" y="2003207"/>
                    <a:pt x="9831" y="1293988"/>
                  </a:cubicBezTo>
                  <a:cubicBezTo>
                    <a:pt x="9831" y="584768"/>
                    <a:pt x="584768" y="9832"/>
                    <a:pt x="1293987" y="9832"/>
                  </a:cubicBezTo>
                  <a:cubicBezTo>
                    <a:pt x="2003207" y="9832"/>
                    <a:pt x="2578144" y="584768"/>
                    <a:pt x="2578144" y="1293988"/>
                  </a:cubicBezTo>
                  <a:close/>
                </a:path>
              </a:pathLst>
            </a:custGeom>
            <a:solidFill>
              <a:srgbClr val="737373"/>
            </a:solidFill>
            <a:ln w="11172" cap="flat">
              <a:noFill/>
              <a:prstDash val="solid"/>
              <a:miter/>
            </a:ln>
          </p:spPr>
          <p:txBody>
            <a:bodyPr rtlCol="0" anchor="ctr"/>
            <a:lstStyle/>
            <a:p>
              <a:pPr defTabSz="914367"/>
              <a:endParaRPr lang="en-US" dirty="0">
                <a:solidFill>
                  <a:srgbClr val="505050"/>
                </a:solidFill>
                <a:latin typeface="Segoe UI"/>
              </a:endParaRPr>
            </a:p>
          </p:txBody>
        </p:sp>
        <p:sp>
          <p:nvSpPr>
            <p:cNvPr id="15" name="Freeform: Shape 14">
              <a:extLst>
                <a:ext uri="{FF2B5EF4-FFF2-40B4-BE49-F238E27FC236}">
                  <a16:creationId xmlns:a16="http://schemas.microsoft.com/office/drawing/2014/main" id="{3C223AA2-FF2F-4698-A225-83A491474E5F}"/>
                </a:ext>
              </a:extLst>
            </p:cNvPr>
            <p:cNvSpPr/>
            <p:nvPr/>
          </p:nvSpPr>
          <p:spPr>
            <a:xfrm>
              <a:off x="5104489" y="1241419"/>
              <a:ext cx="2201672" cy="2201672"/>
            </a:xfrm>
            <a:custGeom>
              <a:avLst/>
              <a:gdLst>
                <a:gd name="connsiteX0" fmla="*/ 1825787 w 2201672"/>
                <a:gd name="connsiteY0" fmla="*/ 2194039 h 2201672"/>
                <a:gd name="connsiteX1" fmla="*/ 1810006 w 2201672"/>
                <a:gd name="connsiteY1" fmla="*/ 378084 h 2201672"/>
                <a:gd name="connsiteX2" fmla="*/ 9832 w 2201672"/>
                <a:gd name="connsiteY2" fmla="*/ 378084 h 2201672"/>
              </a:gdLst>
              <a:ahLst/>
              <a:cxnLst>
                <a:cxn ang="0">
                  <a:pos x="connsiteX0" y="connsiteY0"/>
                </a:cxn>
                <a:cxn ang="0">
                  <a:pos x="connsiteX1" y="connsiteY1"/>
                </a:cxn>
                <a:cxn ang="0">
                  <a:pos x="connsiteX2" y="connsiteY2"/>
                </a:cxn>
              </a:cxnLst>
              <a:rect l="l" t="t" r="r" b="b"/>
              <a:pathLst>
                <a:path w="2201672" h="2201672">
                  <a:moveTo>
                    <a:pt x="1825787" y="2194039"/>
                  </a:moveTo>
                  <a:cubicBezTo>
                    <a:pt x="2322895" y="1688213"/>
                    <a:pt x="2315821" y="875187"/>
                    <a:pt x="1810006" y="378084"/>
                  </a:cubicBezTo>
                  <a:cubicBezTo>
                    <a:pt x="1310383" y="-112919"/>
                    <a:pt x="509444" y="-112919"/>
                    <a:pt x="9832" y="378084"/>
                  </a:cubicBezTo>
                  <a:close/>
                </a:path>
              </a:pathLst>
            </a:custGeom>
            <a:solidFill>
              <a:srgbClr val="939393"/>
            </a:solidFill>
            <a:ln w="11172" cap="flat">
              <a:noFill/>
              <a:prstDash val="solid"/>
              <a:miter/>
            </a:ln>
          </p:spPr>
          <p:txBody>
            <a:bodyPr rtlCol="0" anchor="ctr"/>
            <a:lstStyle/>
            <a:p>
              <a:pPr defTabSz="914367"/>
              <a:endParaRPr lang="en-US" dirty="0">
                <a:solidFill>
                  <a:srgbClr val="505050"/>
                </a:solidFill>
                <a:latin typeface="Segoe UI"/>
              </a:endParaRPr>
            </a:p>
          </p:txBody>
        </p:sp>
        <p:sp>
          <p:nvSpPr>
            <p:cNvPr id="16" name="Freeform: Shape 15">
              <a:extLst>
                <a:ext uri="{FF2B5EF4-FFF2-40B4-BE49-F238E27FC236}">
                  <a16:creationId xmlns:a16="http://schemas.microsoft.com/office/drawing/2014/main" id="{0AEBEEAD-533A-4485-83DC-60BA012301A6}"/>
                </a:ext>
              </a:extLst>
            </p:cNvPr>
            <p:cNvSpPr/>
            <p:nvPr/>
          </p:nvSpPr>
          <p:spPr>
            <a:xfrm>
              <a:off x="4890827" y="1404827"/>
              <a:ext cx="2246376" cy="2246376"/>
            </a:xfrm>
            <a:custGeom>
              <a:avLst/>
              <a:gdLst>
                <a:gd name="connsiteX0" fmla="*/ 2244294 w 2246376"/>
                <a:gd name="connsiteY0" fmla="*/ 1127063 h 2246376"/>
                <a:gd name="connsiteX1" fmla="*/ 1127063 w 2246376"/>
                <a:gd name="connsiteY1" fmla="*/ 2244294 h 2246376"/>
                <a:gd name="connsiteX2" fmla="*/ 9832 w 2246376"/>
                <a:gd name="connsiteY2" fmla="*/ 1127063 h 2246376"/>
                <a:gd name="connsiteX3" fmla="*/ 1127063 w 2246376"/>
                <a:gd name="connsiteY3" fmla="*/ 9832 h 2246376"/>
                <a:gd name="connsiteX4" fmla="*/ 2244294 w 2246376"/>
                <a:gd name="connsiteY4" fmla="*/ 1127063 h 224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6376" h="2246376">
                  <a:moveTo>
                    <a:pt x="2244294" y="1127063"/>
                  </a:moveTo>
                  <a:cubicBezTo>
                    <a:pt x="2244294" y="1744093"/>
                    <a:pt x="1744093" y="2244294"/>
                    <a:pt x="1127063" y="2244294"/>
                  </a:cubicBezTo>
                  <a:cubicBezTo>
                    <a:pt x="510033" y="2244294"/>
                    <a:pt x="9832" y="1744093"/>
                    <a:pt x="9832" y="1127063"/>
                  </a:cubicBezTo>
                  <a:cubicBezTo>
                    <a:pt x="9832" y="510033"/>
                    <a:pt x="510033" y="9832"/>
                    <a:pt x="1127063" y="9832"/>
                  </a:cubicBezTo>
                  <a:cubicBezTo>
                    <a:pt x="1744092" y="9832"/>
                    <a:pt x="2244294" y="510033"/>
                    <a:pt x="2244294" y="1127063"/>
                  </a:cubicBezTo>
                  <a:close/>
                </a:path>
              </a:pathLst>
            </a:custGeom>
            <a:solidFill>
              <a:srgbClr val="FFFFFF"/>
            </a:solidFill>
            <a:ln w="11172" cap="flat">
              <a:noFill/>
              <a:prstDash val="solid"/>
              <a:miter/>
            </a:ln>
          </p:spPr>
          <p:txBody>
            <a:bodyPr rtlCol="0" anchor="ctr"/>
            <a:lstStyle/>
            <a:p>
              <a:pPr defTabSz="914367"/>
              <a:endParaRPr lang="en-US" dirty="0">
                <a:solidFill>
                  <a:srgbClr val="505050"/>
                </a:solidFill>
                <a:latin typeface="Segoe UI"/>
              </a:endParaRPr>
            </a:p>
          </p:txBody>
        </p:sp>
        <p:sp>
          <p:nvSpPr>
            <p:cNvPr id="17" name="Freeform: Shape 16">
              <a:extLst>
                <a:ext uri="{FF2B5EF4-FFF2-40B4-BE49-F238E27FC236}">
                  <a16:creationId xmlns:a16="http://schemas.microsoft.com/office/drawing/2014/main" id="{18AE7D98-FDCE-416C-BECA-9580796811BD}"/>
                </a:ext>
              </a:extLst>
            </p:cNvPr>
            <p:cNvSpPr/>
            <p:nvPr/>
          </p:nvSpPr>
          <p:spPr>
            <a:xfrm>
              <a:off x="5013584" y="1527727"/>
              <a:ext cx="2000504" cy="994664"/>
            </a:xfrm>
            <a:custGeom>
              <a:avLst/>
              <a:gdLst>
                <a:gd name="connsiteX0" fmla="*/ 362725 w 2000504"/>
                <a:gd name="connsiteY0" fmla="*/ 994361 h 994664"/>
                <a:gd name="connsiteX1" fmla="*/ 1013582 w 2000504"/>
                <a:gd name="connsiteY1" fmla="*/ 362057 h 994664"/>
                <a:gd name="connsiteX2" fmla="*/ 1645886 w 2000504"/>
                <a:gd name="connsiteY2" fmla="*/ 994361 h 994664"/>
                <a:gd name="connsiteX3" fmla="*/ 1998791 w 2000504"/>
                <a:gd name="connsiteY3" fmla="*/ 994361 h 994664"/>
                <a:gd name="connsiteX4" fmla="*/ 994314 w 2000504"/>
                <a:gd name="connsiteY4" fmla="*/ 9883 h 994664"/>
                <a:gd name="connsiteX5" fmla="*/ 9832 w 2000504"/>
                <a:gd name="connsiteY5" fmla="*/ 994361 h 99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504" h="994664">
                  <a:moveTo>
                    <a:pt x="362725" y="994361"/>
                  </a:moveTo>
                  <a:cubicBezTo>
                    <a:pt x="367844" y="640026"/>
                    <a:pt x="659247" y="356934"/>
                    <a:pt x="1013582" y="362057"/>
                  </a:cubicBezTo>
                  <a:cubicBezTo>
                    <a:pt x="1360697" y="367076"/>
                    <a:pt x="1640868" y="647249"/>
                    <a:pt x="1645886" y="994361"/>
                  </a:cubicBezTo>
                  <a:lnTo>
                    <a:pt x="1998791" y="994361"/>
                  </a:lnTo>
                  <a:cubicBezTo>
                    <a:pt x="1993270" y="445126"/>
                    <a:pt x="1543548" y="4360"/>
                    <a:pt x="994314" y="9883"/>
                  </a:cubicBezTo>
                  <a:cubicBezTo>
                    <a:pt x="452871" y="15328"/>
                    <a:pt x="15274" y="452921"/>
                    <a:pt x="9832" y="994361"/>
                  </a:cubicBezTo>
                  <a:close/>
                </a:path>
              </a:pathLst>
            </a:custGeom>
            <a:solidFill>
              <a:srgbClr val="E6E6E6"/>
            </a:solidFill>
            <a:ln w="11172" cap="flat">
              <a:noFill/>
              <a:prstDash val="solid"/>
              <a:miter/>
            </a:ln>
          </p:spPr>
          <p:txBody>
            <a:bodyPr rtlCol="0" anchor="ctr"/>
            <a:lstStyle/>
            <a:p>
              <a:pPr defTabSz="914367"/>
              <a:endParaRPr lang="en-US" dirty="0">
                <a:solidFill>
                  <a:srgbClr val="505050"/>
                </a:solidFill>
                <a:latin typeface="Segoe UI"/>
              </a:endParaRPr>
            </a:p>
          </p:txBody>
        </p:sp>
        <p:sp>
          <p:nvSpPr>
            <p:cNvPr id="18" name="Freeform: Shape 17">
              <a:extLst>
                <a:ext uri="{FF2B5EF4-FFF2-40B4-BE49-F238E27FC236}">
                  <a16:creationId xmlns:a16="http://schemas.microsoft.com/office/drawing/2014/main" id="{46EAAF51-0C4C-4995-AF89-83CDDC489B0E}"/>
                </a:ext>
              </a:extLst>
            </p:cNvPr>
            <p:cNvSpPr/>
            <p:nvPr/>
          </p:nvSpPr>
          <p:spPr>
            <a:xfrm>
              <a:off x="5013584" y="1527127"/>
              <a:ext cx="1899920" cy="994664"/>
            </a:xfrm>
            <a:custGeom>
              <a:avLst/>
              <a:gdLst>
                <a:gd name="connsiteX0" fmla="*/ 1576561 w 1899920"/>
                <a:gd name="connsiteY0" fmla="*/ 714846 h 994664"/>
                <a:gd name="connsiteX1" fmla="*/ 1891211 w 1899920"/>
                <a:gd name="connsiteY1" fmla="*/ 555454 h 994664"/>
                <a:gd name="connsiteX2" fmla="*/ 555198 w 1899920"/>
                <a:gd name="connsiteY2" fmla="*/ 117124 h 994664"/>
                <a:gd name="connsiteX3" fmla="*/ 9832 w 1899920"/>
                <a:gd name="connsiteY3" fmla="*/ 994972 h 994664"/>
                <a:gd name="connsiteX4" fmla="*/ 362725 w 1899920"/>
                <a:gd name="connsiteY4" fmla="*/ 994972 h 994664"/>
                <a:gd name="connsiteX5" fmla="*/ 1013660 w 1899920"/>
                <a:gd name="connsiteY5" fmla="*/ 363042 h 994664"/>
                <a:gd name="connsiteX6" fmla="*/ 1576561 w 1899920"/>
                <a:gd name="connsiteY6" fmla="*/ 714857 h 99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9920" h="994664">
                  <a:moveTo>
                    <a:pt x="1576561" y="714846"/>
                  </a:moveTo>
                  <a:lnTo>
                    <a:pt x="1891211" y="555454"/>
                  </a:lnTo>
                  <a:cubicBezTo>
                    <a:pt x="1643327" y="65482"/>
                    <a:pt x="1045165" y="-130765"/>
                    <a:pt x="555198" y="117124"/>
                  </a:cubicBezTo>
                  <a:cubicBezTo>
                    <a:pt x="223662" y="284854"/>
                    <a:pt x="13319" y="623442"/>
                    <a:pt x="9832" y="994972"/>
                  </a:cubicBezTo>
                  <a:lnTo>
                    <a:pt x="362725" y="994972"/>
                  </a:lnTo>
                  <a:cubicBezTo>
                    <a:pt x="367978" y="640719"/>
                    <a:pt x="659403" y="357795"/>
                    <a:pt x="1013660" y="363042"/>
                  </a:cubicBezTo>
                  <a:cubicBezTo>
                    <a:pt x="1252100" y="366575"/>
                    <a:pt x="1468903" y="502077"/>
                    <a:pt x="1576561" y="714857"/>
                  </a:cubicBezTo>
                  <a:close/>
                </a:path>
              </a:pathLst>
            </a:custGeom>
            <a:solidFill>
              <a:srgbClr val="5C2D91"/>
            </a:solidFill>
            <a:ln w="11172" cap="flat">
              <a:noFill/>
              <a:prstDash val="solid"/>
              <a:miter/>
            </a:ln>
          </p:spPr>
          <p:txBody>
            <a:bodyPr rtlCol="0" anchor="ctr"/>
            <a:lstStyle/>
            <a:p>
              <a:pPr defTabSz="914367"/>
              <a:endParaRPr lang="en-US" dirty="0">
                <a:solidFill>
                  <a:srgbClr val="505050"/>
                </a:solidFill>
                <a:latin typeface="Segoe UI"/>
              </a:endParaRPr>
            </a:p>
          </p:txBody>
        </p:sp>
        <p:sp>
          <p:nvSpPr>
            <p:cNvPr id="19" name="Freeform: Shape 18">
              <a:extLst>
                <a:ext uri="{FF2B5EF4-FFF2-40B4-BE49-F238E27FC236}">
                  <a16:creationId xmlns:a16="http://schemas.microsoft.com/office/drawing/2014/main" id="{F81FB07C-B654-4027-A75D-FB7310531885}"/>
                </a:ext>
              </a:extLst>
            </p:cNvPr>
            <p:cNvSpPr/>
            <p:nvPr/>
          </p:nvSpPr>
          <p:spPr>
            <a:xfrm>
              <a:off x="5013584" y="1527417"/>
              <a:ext cx="1005840" cy="994664"/>
            </a:xfrm>
            <a:custGeom>
              <a:avLst/>
              <a:gdLst>
                <a:gd name="connsiteX0" fmla="*/ 1000673 w 1005840"/>
                <a:gd name="connsiteY0" fmla="*/ 9832 h 994664"/>
                <a:gd name="connsiteX1" fmla="*/ 9832 w 1005840"/>
                <a:gd name="connsiteY1" fmla="*/ 994672 h 994664"/>
                <a:gd name="connsiteX2" fmla="*/ 362725 w 1005840"/>
                <a:gd name="connsiteY2" fmla="*/ 994672 h 994664"/>
                <a:gd name="connsiteX3" fmla="*/ 1001992 w 1005840"/>
                <a:gd name="connsiteY3" fmla="*/ 362703 h 994664"/>
              </a:gdLst>
              <a:ahLst/>
              <a:cxnLst>
                <a:cxn ang="0">
                  <a:pos x="connsiteX0" y="connsiteY0"/>
                </a:cxn>
                <a:cxn ang="0">
                  <a:pos x="connsiteX1" y="connsiteY1"/>
                </a:cxn>
                <a:cxn ang="0">
                  <a:pos x="connsiteX2" y="connsiteY2"/>
                </a:cxn>
                <a:cxn ang="0">
                  <a:pos x="connsiteX3" y="connsiteY3"/>
                </a:cxn>
              </a:cxnLst>
              <a:rect l="l" t="t" r="r" b="b"/>
              <a:pathLst>
                <a:path w="1005840" h="994664">
                  <a:moveTo>
                    <a:pt x="1000673" y="9832"/>
                  </a:moveTo>
                  <a:cubicBezTo>
                    <a:pt x="456872" y="12448"/>
                    <a:pt x="15755" y="450894"/>
                    <a:pt x="9832" y="994672"/>
                  </a:cubicBezTo>
                  <a:lnTo>
                    <a:pt x="362725" y="994672"/>
                  </a:lnTo>
                  <a:cubicBezTo>
                    <a:pt x="368402" y="645184"/>
                    <a:pt x="652463" y="364371"/>
                    <a:pt x="1001992" y="362703"/>
                  </a:cubicBezTo>
                  <a:close/>
                </a:path>
              </a:pathLst>
            </a:custGeom>
            <a:noFill/>
            <a:ln w="11172" cap="flat">
              <a:noFill/>
              <a:prstDash val="solid"/>
              <a:miter/>
            </a:ln>
          </p:spPr>
          <p:txBody>
            <a:bodyPr rtlCol="0" anchor="ctr"/>
            <a:lstStyle/>
            <a:p>
              <a:pPr defTabSz="914367"/>
              <a:endParaRPr lang="en-US" dirty="0">
                <a:solidFill>
                  <a:srgbClr val="505050"/>
                </a:solidFill>
                <a:latin typeface="Segoe UI"/>
              </a:endParaRPr>
            </a:p>
          </p:txBody>
        </p:sp>
        <p:sp>
          <p:nvSpPr>
            <p:cNvPr id="20" name="Freeform: Shape 19">
              <a:extLst>
                <a:ext uri="{FF2B5EF4-FFF2-40B4-BE49-F238E27FC236}">
                  <a16:creationId xmlns:a16="http://schemas.microsoft.com/office/drawing/2014/main" id="{ADAD1B10-6FEC-4483-9F48-FD3451900ADC}"/>
                </a:ext>
              </a:extLst>
            </p:cNvPr>
            <p:cNvSpPr/>
            <p:nvPr/>
          </p:nvSpPr>
          <p:spPr>
            <a:xfrm>
              <a:off x="5013584" y="1898404"/>
              <a:ext cx="514096" cy="625856"/>
            </a:xfrm>
            <a:custGeom>
              <a:avLst/>
              <a:gdLst>
                <a:gd name="connsiteX0" fmla="*/ 230602 w 514096"/>
                <a:gd name="connsiteY0" fmla="*/ 9832 h 625856"/>
                <a:gd name="connsiteX1" fmla="*/ 9832 w 514096"/>
                <a:gd name="connsiteY1" fmla="*/ 623640 h 625856"/>
                <a:gd name="connsiteX2" fmla="*/ 362725 w 514096"/>
                <a:gd name="connsiteY2" fmla="*/ 623640 h 625856"/>
                <a:gd name="connsiteX3" fmla="*/ 505096 w 514096"/>
                <a:gd name="connsiteY3" fmla="*/ 231117 h 625856"/>
              </a:gdLst>
              <a:ahLst/>
              <a:cxnLst>
                <a:cxn ang="0">
                  <a:pos x="connsiteX0" y="connsiteY0"/>
                </a:cxn>
                <a:cxn ang="0">
                  <a:pos x="connsiteX1" y="connsiteY1"/>
                </a:cxn>
                <a:cxn ang="0">
                  <a:pos x="connsiteX2" y="connsiteY2"/>
                </a:cxn>
                <a:cxn ang="0">
                  <a:pos x="connsiteX3" y="connsiteY3"/>
                </a:cxn>
              </a:cxnLst>
              <a:rect l="l" t="t" r="r" b="b"/>
              <a:pathLst>
                <a:path w="514096" h="625856">
                  <a:moveTo>
                    <a:pt x="230602" y="9832"/>
                  </a:moveTo>
                  <a:cubicBezTo>
                    <a:pt x="89729" y="183588"/>
                    <a:pt x="11910" y="399964"/>
                    <a:pt x="9832" y="623640"/>
                  </a:cubicBezTo>
                  <a:lnTo>
                    <a:pt x="362725" y="623640"/>
                  </a:lnTo>
                  <a:cubicBezTo>
                    <a:pt x="364837" y="480543"/>
                    <a:pt x="414984" y="342295"/>
                    <a:pt x="505096" y="231117"/>
                  </a:cubicBezTo>
                  <a:close/>
                </a:path>
              </a:pathLst>
            </a:custGeom>
            <a:noFill/>
            <a:ln w="11172" cap="flat">
              <a:noFill/>
              <a:prstDash val="solid"/>
              <a:miter/>
            </a:ln>
          </p:spPr>
          <p:txBody>
            <a:bodyPr rtlCol="0" anchor="ctr"/>
            <a:lstStyle/>
            <a:p>
              <a:pPr defTabSz="914367"/>
              <a:endParaRPr lang="en-US" dirty="0">
                <a:solidFill>
                  <a:srgbClr val="505050"/>
                </a:solidFill>
                <a:latin typeface="Segoe UI"/>
              </a:endParaRPr>
            </a:p>
          </p:txBody>
        </p:sp>
        <p:sp>
          <p:nvSpPr>
            <p:cNvPr id="21" name="Freeform: Shape 20">
              <a:extLst>
                <a:ext uri="{FF2B5EF4-FFF2-40B4-BE49-F238E27FC236}">
                  <a16:creationId xmlns:a16="http://schemas.microsoft.com/office/drawing/2014/main" id="{F1D102A5-B93D-486A-864C-6BDD0FA2B0A9}"/>
                </a:ext>
              </a:extLst>
            </p:cNvPr>
            <p:cNvSpPr/>
            <p:nvPr/>
          </p:nvSpPr>
          <p:spPr>
            <a:xfrm>
              <a:off x="5862123" y="1837573"/>
              <a:ext cx="793496" cy="838200"/>
            </a:xfrm>
            <a:custGeom>
              <a:avLst/>
              <a:gdLst>
                <a:gd name="connsiteX0" fmla="*/ 794039 w 793496"/>
                <a:gd name="connsiteY0" fmla="*/ 33894 h 838200"/>
                <a:gd name="connsiteX1" fmla="*/ 768837 w 793496"/>
                <a:gd name="connsiteY1" fmla="*/ 9832 h 838200"/>
                <a:gd name="connsiteX2" fmla="*/ 204550 w 793496"/>
                <a:gd name="connsiteY2" fmla="*/ 549387 h 838200"/>
                <a:gd name="connsiteX3" fmla="*/ 18447 w 793496"/>
                <a:gd name="connsiteY3" fmla="*/ 637096 h 838200"/>
                <a:gd name="connsiteX4" fmla="*/ 106145 w 793496"/>
                <a:gd name="connsiteY4" fmla="*/ 823199 h 838200"/>
                <a:gd name="connsiteX5" fmla="*/ 292259 w 793496"/>
                <a:gd name="connsiteY5" fmla="*/ 735490 h 838200"/>
                <a:gd name="connsiteX6" fmla="*/ 288548 w 793496"/>
                <a:gd name="connsiteY6" fmla="*/ 627797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496" h="838200">
                  <a:moveTo>
                    <a:pt x="794039" y="33894"/>
                  </a:moveTo>
                  <a:lnTo>
                    <a:pt x="768837" y="9832"/>
                  </a:lnTo>
                  <a:lnTo>
                    <a:pt x="204550" y="549387"/>
                  </a:lnTo>
                  <a:cubicBezTo>
                    <a:pt x="128944" y="522218"/>
                    <a:pt x="45616" y="561479"/>
                    <a:pt x="18447" y="637096"/>
                  </a:cubicBezTo>
                  <a:cubicBezTo>
                    <a:pt x="-8733" y="712702"/>
                    <a:pt x="30539" y="796030"/>
                    <a:pt x="106145" y="823199"/>
                  </a:cubicBezTo>
                  <a:cubicBezTo>
                    <a:pt x="181762" y="850368"/>
                    <a:pt x="265079" y="811106"/>
                    <a:pt x="292259" y="735490"/>
                  </a:cubicBezTo>
                  <a:cubicBezTo>
                    <a:pt x="304854" y="700442"/>
                    <a:pt x="303524" y="661895"/>
                    <a:pt x="288548" y="627797"/>
                  </a:cubicBezTo>
                  <a:close/>
                </a:path>
              </a:pathLst>
            </a:custGeom>
            <a:solidFill>
              <a:srgbClr val="000000"/>
            </a:solidFill>
            <a:ln w="11172" cap="flat">
              <a:noFill/>
              <a:prstDash val="solid"/>
              <a:miter/>
            </a:ln>
          </p:spPr>
          <p:txBody>
            <a:bodyPr rtlCol="0" anchor="ctr"/>
            <a:lstStyle/>
            <a:p>
              <a:pPr defTabSz="914367"/>
              <a:endParaRPr lang="en-US" dirty="0">
                <a:solidFill>
                  <a:srgbClr val="505050"/>
                </a:solidFill>
                <a:latin typeface="Segoe UI"/>
              </a:endParaRPr>
            </a:p>
          </p:txBody>
        </p:sp>
        <p:sp>
          <p:nvSpPr>
            <p:cNvPr id="22" name="Freeform: Shape 21">
              <a:extLst>
                <a:ext uri="{FF2B5EF4-FFF2-40B4-BE49-F238E27FC236}">
                  <a16:creationId xmlns:a16="http://schemas.microsoft.com/office/drawing/2014/main" id="{39029D15-BC19-4355-BE3A-2261725BA8A2}"/>
                </a:ext>
              </a:extLst>
            </p:cNvPr>
            <p:cNvSpPr/>
            <p:nvPr/>
          </p:nvSpPr>
          <p:spPr>
            <a:xfrm>
              <a:off x="7008021" y="1444657"/>
              <a:ext cx="2827528" cy="2827528"/>
            </a:xfrm>
            <a:custGeom>
              <a:avLst/>
              <a:gdLst>
                <a:gd name="connsiteX0" fmla="*/ 2117837 w 2827528"/>
                <a:gd name="connsiteY0" fmla="*/ 715215 h 2827528"/>
                <a:gd name="connsiteX1" fmla="*/ 2117837 w 2827528"/>
                <a:gd name="connsiteY1" fmla="*/ 2117837 h 2827528"/>
                <a:gd name="connsiteX2" fmla="*/ 715215 w 2827528"/>
                <a:gd name="connsiteY2" fmla="*/ 2117837 h 2827528"/>
                <a:gd name="connsiteX3" fmla="*/ 715215 w 2827528"/>
                <a:gd name="connsiteY3" fmla="*/ 715215 h 2827528"/>
                <a:gd name="connsiteX4" fmla="*/ 2117837 w 2827528"/>
                <a:gd name="connsiteY4" fmla="*/ 715215 h 2827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528" h="2827528">
                  <a:moveTo>
                    <a:pt x="2117837" y="715215"/>
                  </a:moveTo>
                  <a:cubicBezTo>
                    <a:pt x="2505160" y="1102538"/>
                    <a:pt x="2505160" y="1730514"/>
                    <a:pt x="2117837" y="2117837"/>
                  </a:cubicBezTo>
                  <a:cubicBezTo>
                    <a:pt x="1730513" y="2505160"/>
                    <a:pt x="1102538" y="2505160"/>
                    <a:pt x="715215" y="2117837"/>
                  </a:cubicBezTo>
                  <a:cubicBezTo>
                    <a:pt x="327892" y="1730513"/>
                    <a:pt x="327892" y="1102538"/>
                    <a:pt x="715215" y="715215"/>
                  </a:cubicBezTo>
                  <a:cubicBezTo>
                    <a:pt x="1102538" y="327892"/>
                    <a:pt x="1730513" y="327892"/>
                    <a:pt x="2117837" y="715215"/>
                  </a:cubicBezTo>
                  <a:close/>
                </a:path>
              </a:pathLst>
            </a:custGeom>
            <a:solidFill>
              <a:srgbClr val="737373"/>
            </a:solidFill>
            <a:ln w="11172" cap="flat">
              <a:noFill/>
              <a:prstDash val="solid"/>
              <a:miter/>
            </a:ln>
          </p:spPr>
          <p:txBody>
            <a:bodyPr rtlCol="0" anchor="ctr"/>
            <a:lstStyle/>
            <a:p>
              <a:pPr defTabSz="914367"/>
              <a:endParaRPr lang="en-US" dirty="0">
                <a:solidFill>
                  <a:srgbClr val="505050"/>
                </a:solidFill>
                <a:latin typeface="Segoe UI"/>
              </a:endParaRPr>
            </a:p>
          </p:txBody>
        </p:sp>
        <p:sp>
          <p:nvSpPr>
            <p:cNvPr id="23" name="Freeform: Shape 22">
              <a:extLst>
                <a:ext uri="{FF2B5EF4-FFF2-40B4-BE49-F238E27FC236}">
                  <a16:creationId xmlns:a16="http://schemas.microsoft.com/office/drawing/2014/main" id="{53CB9DFA-4980-4741-A272-0180B6790E60}"/>
                </a:ext>
              </a:extLst>
            </p:cNvPr>
            <p:cNvSpPr/>
            <p:nvPr/>
          </p:nvSpPr>
          <p:spPr>
            <a:xfrm>
              <a:off x="7724256" y="1859537"/>
              <a:ext cx="1698752" cy="1698752"/>
            </a:xfrm>
            <a:custGeom>
              <a:avLst/>
              <a:gdLst>
                <a:gd name="connsiteX0" fmla="*/ 1412196 w 1698752"/>
                <a:gd name="connsiteY0" fmla="*/ 1692096 h 1698752"/>
                <a:gd name="connsiteX1" fmla="*/ 1390884 w 1698752"/>
                <a:gd name="connsiteY1" fmla="*/ 289732 h 1698752"/>
                <a:gd name="connsiteX2" fmla="*/ 9832 w 1698752"/>
                <a:gd name="connsiteY2" fmla="*/ 289732 h 1698752"/>
              </a:gdLst>
              <a:ahLst/>
              <a:cxnLst>
                <a:cxn ang="0">
                  <a:pos x="connsiteX0" y="connsiteY0"/>
                </a:cxn>
                <a:cxn ang="0">
                  <a:pos x="connsiteX1" y="connsiteY1"/>
                </a:cxn>
                <a:cxn ang="0">
                  <a:pos x="connsiteX2" y="connsiteY2"/>
                </a:cxn>
              </a:cxnLst>
              <a:rect l="l" t="t" r="r" b="b"/>
              <a:pathLst>
                <a:path w="1698752" h="1698752">
                  <a:moveTo>
                    <a:pt x="1412196" y="1692096"/>
                  </a:moveTo>
                  <a:cubicBezTo>
                    <a:pt x="1793566" y="1298958"/>
                    <a:pt x="1784022" y="671102"/>
                    <a:pt x="1390884" y="289732"/>
                  </a:cubicBezTo>
                  <a:cubicBezTo>
                    <a:pt x="1006172" y="-83468"/>
                    <a:pt x="394543" y="-83468"/>
                    <a:pt x="9832" y="289732"/>
                  </a:cubicBezTo>
                  <a:close/>
                </a:path>
              </a:pathLst>
            </a:custGeom>
            <a:solidFill>
              <a:srgbClr val="939393"/>
            </a:solidFill>
            <a:ln w="11172" cap="flat">
              <a:noFill/>
              <a:prstDash val="solid"/>
              <a:miter/>
            </a:ln>
          </p:spPr>
          <p:txBody>
            <a:bodyPr rtlCol="0" anchor="ctr"/>
            <a:lstStyle/>
            <a:p>
              <a:pPr defTabSz="914367"/>
              <a:endParaRPr lang="en-US" dirty="0">
                <a:solidFill>
                  <a:srgbClr val="505050"/>
                </a:solidFill>
                <a:latin typeface="Segoe UI"/>
              </a:endParaRPr>
            </a:p>
          </p:txBody>
        </p:sp>
        <p:sp>
          <p:nvSpPr>
            <p:cNvPr id="24" name="Freeform: Shape 23">
              <a:extLst>
                <a:ext uri="{FF2B5EF4-FFF2-40B4-BE49-F238E27FC236}">
                  <a16:creationId xmlns:a16="http://schemas.microsoft.com/office/drawing/2014/main" id="{866A34E5-31F7-423E-B6E6-906BBDE60E9F}"/>
                </a:ext>
              </a:extLst>
            </p:cNvPr>
            <p:cNvSpPr/>
            <p:nvPr/>
          </p:nvSpPr>
          <p:spPr>
            <a:xfrm>
              <a:off x="7551821" y="1988460"/>
              <a:ext cx="1743456" cy="1743456"/>
            </a:xfrm>
            <a:custGeom>
              <a:avLst/>
              <a:gdLst>
                <a:gd name="connsiteX0" fmla="*/ 1735608 w 1743456"/>
                <a:gd name="connsiteY0" fmla="*/ 872720 h 1743456"/>
                <a:gd name="connsiteX1" fmla="*/ 872720 w 1743456"/>
                <a:gd name="connsiteY1" fmla="*/ 1735607 h 1743456"/>
                <a:gd name="connsiteX2" fmla="*/ 9832 w 1743456"/>
                <a:gd name="connsiteY2" fmla="*/ 872720 h 1743456"/>
                <a:gd name="connsiteX3" fmla="*/ 872720 w 1743456"/>
                <a:gd name="connsiteY3" fmla="*/ 9832 h 1743456"/>
                <a:gd name="connsiteX4" fmla="*/ 1735608 w 1743456"/>
                <a:gd name="connsiteY4" fmla="*/ 872720 h 17434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3456" h="1743456">
                  <a:moveTo>
                    <a:pt x="1735608" y="872720"/>
                  </a:moveTo>
                  <a:cubicBezTo>
                    <a:pt x="1735608" y="1349279"/>
                    <a:pt x="1349280" y="1735607"/>
                    <a:pt x="872720" y="1735607"/>
                  </a:cubicBezTo>
                  <a:cubicBezTo>
                    <a:pt x="396160" y="1735607"/>
                    <a:pt x="9832" y="1349279"/>
                    <a:pt x="9832" y="872720"/>
                  </a:cubicBezTo>
                  <a:cubicBezTo>
                    <a:pt x="9832" y="396160"/>
                    <a:pt x="396160" y="9832"/>
                    <a:pt x="872720" y="9832"/>
                  </a:cubicBezTo>
                  <a:cubicBezTo>
                    <a:pt x="1349280" y="9832"/>
                    <a:pt x="1735608" y="396160"/>
                    <a:pt x="1735608" y="872720"/>
                  </a:cubicBezTo>
                  <a:close/>
                </a:path>
              </a:pathLst>
            </a:custGeom>
            <a:solidFill>
              <a:srgbClr val="FFFFFF"/>
            </a:solidFill>
            <a:ln w="11172" cap="flat">
              <a:noFill/>
              <a:prstDash val="solid"/>
              <a:miter/>
            </a:ln>
          </p:spPr>
          <p:txBody>
            <a:bodyPr rtlCol="0" anchor="ctr"/>
            <a:lstStyle/>
            <a:p>
              <a:pPr defTabSz="914367"/>
              <a:endParaRPr lang="en-US" dirty="0">
                <a:solidFill>
                  <a:srgbClr val="505050"/>
                </a:solidFill>
                <a:latin typeface="Segoe UI"/>
              </a:endParaRPr>
            </a:p>
          </p:txBody>
        </p:sp>
        <p:sp>
          <p:nvSpPr>
            <p:cNvPr id="25" name="Freeform: Shape 24">
              <a:extLst>
                <a:ext uri="{FF2B5EF4-FFF2-40B4-BE49-F238E27FC236}">
                  <a16:creationId xmlns:a16="http://schemas.microsoft.com/office/drawing/2014/main" id="{EE2F6DD6-8C0A-4052-A282-73DC3B50866E}"/>
                </a:ext>
              </a:extLst>
            </p:cNvPr>
            <p:cNvSpPr/>
            <p:nvPr/>
          </p:nvSpPr>
          <p:spPr>
            <a:xfrm>
              <a:off x="7646627" y="2082831"/>
              <a:ext cx="1553464" cy="771144"/>
            </a:xfrm>
            <a:custGeom>
              <a:avLst/>
              <a:gdLst>
                <a:gd name="connsiteX0" fmla="*/ 282392 w 1553464"/>
                <a:gd name="connsiteY0" fmla="*/ 770772 h 771144"/>
                <a:gd name="connsiteX1" fmla="*/ 785357 w 1553464"/>
                <a:gd name="connsiteY1" fmla="*/ 282693 h 771144"/>
                <a:gd name="connsiteX2" fmla="*/ 1273435 w 1553464"/>
                <a:gd name="connsiteY2" fmla="*/ 770772 h 771144"/>
                <a:gd name="connsiteX3" fmla="*/ 1545995 w 1553464"/>
                <a:gd name="connsiteY3" fmla="*/ 770772 h 771144"/>
                <a:gd name="connsiteX4" fmla="*/ 770739 w 1553464"/>
                <a:gd name="connsiteY4" fmla="*/ 9866 h 771144"/>
                <a:gd name="connsiteX5" fmla="*/ 9832 w 1553464"/>
                <a:gd name="connsiteY5" fmla="*/ 770772 h 77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3464" h="771144">
                  <a:moveTo>
                    <a:pt x="282392" y="770772"/>
                  </a:moveTo>
                  <a:cubicBezTo>
                    <a:pt x="286505" y="497105"/>
                    <a:pt x="511690" y="278581"/>
                    <a:pt x="785357" y="282693"/>
                  </a:cubicBezTo>
                  <a:cubicBezTo>
                    <a:pt x="1053234" y="286717"/>
                    <a:pt x="1269412" y="502894"/>
                    <a:pt x="1273435" y="770772"/>
                  </a:cubicBezTo>
                  <a:lnTo>
                    <a:pt x="1545995" y="770772"/>
                  </a:lnTo>
                  <a:cubicBezTo>
                    <a:pt x="1542028" y="346575"/>
                    <a:pt x="1194935" y="5903"/>
                    <a:pt x="770739" y="9866"/>
                  </a:cubicBezTo>
                  <a:cubicBezTo>
                    <a:pt x="352130" y="13778"/>
                    <a:pt x="13743" y="352163"/>
                    <a:pt x="9832" y="770772"/>
                  </a:cubicBezTo>
                  <a:close/>
                </a:path>
              </a:pathLst>
            </a:custGeom>
            <a:solidFill>
              <a:srgbClr val="E6E6E6"/>
            </a:solidFill>
            <a:ln w="11172" cap="flat">
              <a:noFill/>
              <a:prstDash val="solid"/>
              <a:miter/>
            </a:ln>
          </p:spPr>
          <p:txBody>
            <a:bodyPr rtlCol="0" anchor="ctr"/>
            <a:lstStyle/>
            <a:p>
              <a:pPr defTabSz="914367"/>
              <a:endParaRPr lang="en-US" dirty="0">
                <a:solidFill>
                  <a:srgbClr val="505050"/>
                </a:solidFill>
                <a:latin typeface="Segoe UI"/>
              </a:endParaRPr>
            </a:p>
          </p:txBody>
        </p:sp>
        <p:sp>
          <p:nvSpPr>
            <p:cNvPr id="26" name="Freeform: Shape 25">
              <a:extLst>
                <a:ext uri="{FF2B5EF4-FFF2-40B4-BE49-F238E27FC236}">
                  <a16:creationId xmlns:a16="http://schemas.microsoft.com/office/drawing/2014/main" id="{19C438DC-7480-4353-BDDC-818CA2F3CFBA}"/>
                </a:ext>
              </a:extLst>
            </p:cNvPr>
            <p:cNvSpPr/>
            <p:nvPr/>
          </p:nvSpPr>
          <p:spPr>
            <a:xfrm>
              <a:off x="7646582" y="2369707"/>
              <a:ext cx="391160" cy="491744"/>
            </a:xfrm>
            <a:custGeom>
              <a:avLst/>
              <a:gdLst>
                <a:gd name="connsiteX0" fmla="*/ 180400 w 391160"/>
                <a:gd name="connsiteY0" fmla="*/ 9832 h 491744"/>
                <a:gd name="connsiteX1" fmla="*/ 9832 w 391160"/>
                <a:gd name="connsiteY1" fmla="*/ 483895 h 491744"/>
                <a:gd name="connsiteX2" fmla="*/ 282392 w 391160"/>
                <a:gd name="connsiteY2" fmla="*/ 483895 h 491744"/>
                <a:gd name="connsiteX3" fmla="*/ 392353 w 391160"/>
                <a:gd name="connsiteY3" fmla="*/ 180713 h 491744"/>
              </a:gdLst>
              <a:ahLst/>
              <a:cxnLst>
                <a:cxn ang="0">
                  <a:pos x="connsiteX0" y="connsiteY0"/>
                </a:cxn>
                <a:cxn ang="0">
                  <a:pos x="connsiteX1" y="connsiteY1"/>
                </a:cxn>
                <a:cxn ang="0">
                  <a:pos x="connsiteX2" y="connsiteY2"/>
                </a:cxn>
                <a:cxn ang="0">
                  <a:pos x="connsiteX3" y="connsiteY3"/>
                </a:cxn>
              </a:cxnLst>
              <a:rect l="l" t="t" r="r" b="b"/>
              <a:pathLst>
                <a:path w="391160" h="491744">
                  <a:moveTo>
                    <a:pt x="180400" y="9832"/>
                  </a:moveTo>
                  <a:cubicBezTo>
                    <a:pt x="71579" y="144022"/>
                    <a:pt x="11452" y="311137"/>
                    <a:pt x="9832" y="483895"/>
                  </a:cubicBezTo>
                  <a:lnTo>
                    <a:pt x="282392" y="483895"/>
                  </a:lnTo>
                  <a:cubicBezTo>
                    <a:pt x="284024" y="373365"/>
                    <a:pt x="322748" y="266589"/>
                    <a:pt x="392353" y="180713"/>
                  </a:cubicBezTo>
                  <a:close/>
                </a:path>
              </a:pathLst>
            </a:custGeom>
            <a:solidFill>
              <a:srgbClr val="91A80A"/>
            </a:solidFill>
            <a:ln w="11172" cap="flat">
              <a:noFill/>
              <a:prstDash val="solid"/>
              <a:miter/>
            </a:ln>
          </p:spPr>
          <p:txBody>
            <a:bodyPr rtlCol="0" anchor="ctr"/>
            <a:lstStyle/>
            <a:p>
              <a:pPr defTabSz="914367"/>
              <a:endParaRPr lang="en-US" dirty="0">
                <a:solidFill>
                  <a:srgbClr val="505050"/>
                </a:solidFill>
                <a:latin typeface="Segoe UI"/>
              </a:endParaRPr>
            </a:p>
          </p:txBody>
        </p:sp>
        <p:sp>
          <p:nvSpPr>
            <p:cNvPr id="27" name="Freeform: Shape 26">
              <a:extLst>
                <a:ext uri="{FF2B5EF4-FFF2-40B4-BE49-F238E27FC236}">
                  <a16:creationId xmlns:a16="http://schemas.microsoft.com/office/drawing/2014/main" id="{309E9B60-5C87-4211-9180-AAC5F5879404}"/>
                </a:ext>
              </a:extLst>
            </p:cNvPr>
            <p:cNvSpPr/>
            <p:nvPr/>
          </p:nvSpPr>
          <p:spPr>
            <a:xfrm>
              <a:off x="7751290" y="2585258"/>
              <a:ext cx="793496" cy="379984"/>
            </a:xfrm>
            <a:custGeom>
              <a:avLst/>
              <a:gdLst>
                <a:gd name="connsiteX0" fmla="*/ 19197 w 793496"/>
                <a:gd name="connsiteY0" fmla="*/ 9832 h 379984"/>
                <a:gd name="connsiteX1" fmla="*/ 9832 w 793496"/>
                <a:gd name="connsiteY1" fmla="*/ 35056 h 379984"/>
                <a:gd name="connsiteX2" fmla="*/ 564955 w 793496"/>
                <a:gd name="connsiteY2" fmla="*/ 270512 h 379984"/>
                <a:gd name="connsiteX3" fmla="*/ 684013 w 793496"/>
                <a:gd name="connsiteY3" fmla="*/ 375723 h 379984"/>
                <a:gd name="connsiteX4" fmla="*/ 789235 w 793496"/>
                <a:gd name="connsiteY4" fmla="*/ 256665 h 379984"/>
                <a:gd name="connsiteX5" fmla="*/ 670166 w 793496"/>
                <a:gd name="connsiteY5" fmla="*/ 151454 h 379984"/>
                <a:gd name="connsiteX6" fmla="*/ 594918 w 793496"/>
                <a:gd name="connsiteY6" fmla="*/ 186971 h 379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496" h="379984">
                  <a:moveTo>
                    <a:pt x="19197" y="9832"/>
                  </a:moveTo>
                  <a:lnTo>
                    <a:pt x="9832" y="35056"/>
                  </a:lnTo>
                  <a:lnTo>
                    <a:pt x="564955" y="270512"/>
                  </a:lnTo>
                  <a:cubicBezTo>
                    <a:pt x="568777" y="332449"/>
                    <a:pt x="622086" y="379556"/>
                    <a:pt x="684013" y="375723"/>
                  </a:cubicBezTo>
                  <a:cubicBezTo>
                    <a:pt x="745950" y="371901"/>
                    <a:pt x="793057" y="318602"/>
                    <a:pt x="789235" y="256665"/>
                  </a:cubicBezTo>
                  <a:cubicBezTo>
                    <a:pt x="785413" y="194728"/>
                    <a:pt x="732103" y="147621"/>
                    <a:pt x="670166" y="151454"/>
                  </a:cubicBezTo>
                  <a:cubicBezTo>
                    <a:pt x="641466" y="153220"/>
                    <a:pt x="614532" y="165938"/>
                    <a:pt x="594918" y="186971"/>
                  </a:cubicBezTo>
                  <a:close/>
                </a:path>
              </a:pathLst>
            </a:custGeom>
            <a:solidFill>
              <a:srgbClr val="000000"/>
            </a:solidFill>
            <a:ln w="11172" cap="flat">
              <a:noFill/>
              <a:prstDash val="solid"/>
              <a:miter/>
            </a:ln>
          </p:spPr>
          <p:txBody>
            <a:bodyPr rtlCol="0" anchor="ctr"/>
            <a:lstStyle/>
            <a:p>
              <a:pPr defTabSz="914367"/>
              <a:endParaRPr lang="en-US" dirty="0">
                <a:solidFill>
                  <a:srgbClr val="505050"/>
                </a:solidFill>
                <a:latin typeface="Segoe UI"/>
              </a:endParaRPr>
            </a:p>
          </p:txBody>
        </p:sp>
      </p:grpSp>
      <p:sp>
        <p:nvSpPr>
          <p:cNvPr id="28" name="Rectangle 27">
            <a:extLst>
              <a:ext uri="{FF2B5EF4-FFF2-40B4-BE49-F238E27FC236}">
                <a16:creationId xmlns:a16="http://schemas.microsoft.com/office/drawing/2014/main" id="{783E54E9-C2CB-4BAE-A56D-FE93658BC768}"/>
              </a:ext>
            </a:extLst>
          </p:cNvPr>
          <p:cNvSpPr/>
          <p:nvPr/>
        </p:nvSpPr>
        <p:spPr>
          <a:xfrm>
            <a:off x="2707348" y="3860752"/>
            <a:ext cx="1912124" cy="343443"/>
          </a:xfrm>
          <a:prstGeom prst="rect">
            <a:avLst/>
          </a:prstGeom>
        </p:spPr>
        <p:txBody>
          <a:bodyPr wrap="square">
            <a:spAutoFit/>
          </a:bodyPr>
          <a:lstStyle/>
          <a:p>
            <a:pPr algn="ctr" defTabSz="914367"/>
            <a:r>
              <a:rPr lang="en-US" sz="1600" dirty="0">
                <a:solidFill>
                  <a:srgbClr val="107C10">
                    <a:lumMod val="75000"/>
                  </a:srgbClr>
                </a:solidFill>
                <a:latin typeface="Segoe UI"/>
              </a:rPr>
              <a:t>Java Servlet</a:t>
            </a:r>
          </a:p>
        </p:txBody>
      </p:sp>
      <p:sp>
        <p:nvSpPr>
          <p:cNvPr id="29" name="Rectangle 28">
            <a:extLst>
              <a:ext uri="{FF2B5EF4-FFF2-40B4-BE49-F238E27FC236}">
                <a16:creationId xmlns:a16="http://schemas.microsoft.com/office/drawing/2014/main" id="{B8D8A356-9F5D-4088-AF99-2AA884380EEC}"/>
              </a:ext>
            </a:extLst>
          </p:cNvPr>
          <p:cNvSpPr/>
          <p:nvPr/>
        </p:nvSpPr>
        <p:spPr>
          <a:xfrm>
            <a:off x="5095769" y="3860752"/>
            <a:ext cx="1912124" cy="343443"/>
          </a:xfrm>
          <a:prstGeom prst="rect">
            <a:avLst/>
          </a:prstGeom>
        </p:spPr>
        <p:txBody>
          <a:bodyPr wrap="square">
            <a:spAutoFit/>
          </a:bodyPr>
          <a:lstStyle/>
          <a:p>
            <a:pPr algn="ctr" defTabSz="914367"/>
            <a:r>
              <a:rPr lang="en-US" sz="1600" dirty="0">
                <a:solidFill>
                  <a:srgbClr val="107C10">
                    <a:lumMod val="75000"/>
                  </a:srgbClr>
                </a:solidFill>
                <a:latin typeface="Segoe UI"/>
              </a:rPr>
              <a:t>.NET</a:t>
            </a:r>
          </a:p>
        </p:txBody>
      </p:sp>
      <p:sp>
        <p:nvSpPr>
          <p:cNvPr id="30" name="Rectangle 29">
            <a:extLst>
              <a:ext uri="{FF2B5EF4-FFF2-40B4-BE49-F238E27FC236}">
                <a16:creationId xmlns:a16="http://schemas.microsoft.com/office/drawing/2014/main" id="{7060EEB8-3EF0-44F4-A03D-278BDC0CA73C}"/>
              </a:ext>
            </a:extLst>
          </p:cNvPr>
          <p:cNvSpPr/>
          <p:nvPr/>
        </p:nvSpPr>
        <p:spPr>
          <a:xfrm>
            <a:off x="7617218" y="3860752"/>
            <a:ext cx="1912124" cy="343443"/>
          </a:xfrm>
          <a:prstGeom prst="rect">
            <a:avLst/>
          </a:prstGeom>
        </p:spPr>
        <p:txBody>
          <a:bodyPr wrap="square">
            <a:spAutoFit/>
          </a:bodyPr>
          <a:lstStyle/>
          <a:p>
            <a:pPr algn="ctr" defTabSz="914367"/>
            <a:r>
              <a:rPr lang="en-US" sz="1600" dirty="0">
                <a:solidFill>
                  <a:srgbClr val="107C10">
                    <a:lumMod val="75000"/>
                  </a:srgbClr>
                </a:solidFill>
                <a:latin typeface="Segoe UI"/>
              </a:rPr>
              <a:t>Node.js</a:t>
            </a:r>
          </a:p>
        </p:txBody>
      </p:sp>
      <p:grpSp>
        <p:nvGrpSpPr>
          <p:cNvPr id="33" name="Group 32">
            <a:extLst>
              <a:ext uri="{FF2B5EF4-FFF2-40B4-BE49-F238E27FC236}">
                <a16:creationId xmlns:a16="http://schemas.microsoft.com/office/drawing/2014/main" id="{AF84E1A1-4BF9-43F1-9719-563B4AEEA3A5}"/>
              </a:ext>
            </a:extLst>
          </p:cNvPr>
          <p:cNvGrpSpPr/>
          <p:nvPr/>
        </p:nvGrpSpPr>
        <p:grpSpPr>
          <a:xfrm>
            <a:off x="5054392" y="2674835"/>
            <a:ext cx="1914670" cy="680480"/>
            <a:chOff x="5054243" y="2674728"/>
            <a:chExt cx="1914941" cy="680576"/>
          </a:xfrm>
        </p:grpSpPr>
        <p:sp>
          <p:nvSpPr>
            <p:cNvPr id="31" name="Rectangle 30">
              <a:extLst>
                <a:ext uri="{FF2B5EF4-FFF2-40B4-BE49-F238E27FC236}">
                  <a16:creationId xmlns:a16="http://schemas.microsoft.com/office/drawing/2014/main" id="{F74D1F3F-6315-4D57-97F4-3580EE607B43}"/>
                </a:ext>
              </a:extLst>
            </p:cNvPr>
            <p:cNvSpPr/>
            <p:nvPr/>
          </p:nvSpPr>
          <p:spPr>
            <a:xfrm>
              <a:off x="5056789" y="2674728"/>
              <a:ext cx="1912395" cy="531812"/>
            </a:xfrm>
            <a:prstGeom prst="rect">
              <a:avLst/>
            </a:prstGeom>
          </p:spPr>
          <p:txBody>
            <a:bodyPr wrap="square">
              <a:spAutoFit/>
            </a:bodyPr>
            <a:lstStyle/>
            <a:p>
              <a:pPr algn="ctr" defTabSz="914367"/>
              <a:r>
                <a:rPr lang="en-US" sz="2800" b="1" dirty="0">
                  <a:solidFill>
                    <a:srgbClr val="107C10">
                      <a:lumMod val="75000"/>
                    </a:srgbClr>
                  </a:solidFill>
                  <a:latin typeface="Segoe UI"/>
                </a:rPr>
                <a:t>7.01M</a:t>
              </a:r>
            </a:p>
          </p:txBody>
        </p:sp>
        <p:sp>
          <p:nvSpPr>
            <p:cNvPr id="32" name="Rectangle 31">
              <a:extLst>
                <a:ext uri="{FF2B5EF4-FFF2-40B4-BE49-F238E27FC236}">
                  <a16:creationId xmlns:a16="http://schemas.microsoft.com/office/drawing/2014/main" id="{8602010A-A96C-4409-B9A9-6D0A3DAC6B9E}"/>
                </a:ext>
              </a:extLst>
            </p:cNvPr>
            <p:cNvSpPr/>
            <p:nvPr/>
          </p:nvSpPr>
          <p:spPr>
            <a:xfrm>
              <a:off x="5054243" y="3074586"/>
              <a:ext cx="1912395" cy="280718"/>
            </a:xfrm>
            <a:prstGeom prst="rect">
              <a:avLst/>
            </a:prstGeom>
          </p:spPr>
          <p:txBody>
            <a:bodyPr wrap="square">
              <a:spAutoFit/>
            </a:bodyPr>
            <a:lstStyle/>
            <a:p>
              <a:pPr algn="ctr" defTabSz="914367"/>
              <a:r>
                <a:rPr lang="en-US" sz="1200" dirty="0">
                  <a:solidFill>
                    <a:srgbClr val="107C10">
                      <a:lumMod val="75000"/>
                    </a:srgbClr>
                  </a:solidFill>
                  <a:latin typeface="Segoe UI"/>
                </a:rPr>
                <a:t>requests / sec</a:t>
              </a:r>
            </a:p>
          </p:txBody>
        </p:sp>
      </p:grpSp>
      <p:grpSp>
        <p:nvGrpSpPr>
          <p:cNvPr id="34" name="Group 33">
            <a:extLst>
              <a:ext uri="{FF2B5EF4-FFF2-40B4-BE49-F238E27FC236}">
                <a16:creationId xmlns:a16="http://schemas.microsoft.com/office/drawing/2014/main" id="{C0F34CBD-4EB7-44FF-9F75-708AE18A901B}"/>
              </a:ext>
            </a:extLst>
          </p:cNvPr>
          <p:cNvGrpSpPr/>
          <p:nvPr/>
        </p:nvGrpSpPr>
        <p:grpSpPr>
          <a:xfrm>
            <a:off x="2652311" y="3025172"/>
            <a:ext cx="1925510" cy="554358"/>
            <a:chOff x="5042781" y="2763711"/>
            <a:chExt cx="1925783" cy="554437"/>
          </a:xfrm>
        </p:grpSpPr>
        <p:sp>
          <p:nvSpPr>
            <p:cNvPr id="35" name="Rectangle 34">
              <a:extLst>
                <a:ext uri="{FF2B5EF4-FFF2-40B4-BE49-F238E27FC236}">
                  <a16:creationId xmlns:a16="http://schemas.microsoft.com/office/drawing/2014/main" id="{4A2853EF-F568-4338-AE1D-08B9BD92D964}"/>
                </a:ext>
              </a:extLst>
            </p:cNvPr>
            <p:cNvSpPr/>
            <p:nvPr/>
          </p:nvSpPr>
          <p:spPr>
            <a:xfrm>
              <a:off x="5042781" y="2763711"/>
              <a:ext cx="1912395" cy="406265"/>
            </a:xfrm>
            <a:prstGeom prst="rect">
              <a:avLst/>
            </a:prstGeom>
          </p:spPr>
          <p:txBody>
            <a:bodyPr wrap="square">
              <a:spAutoFit/>
            </a:bodyPr>
            <a:lstStyle/>
            <a:p>
              <a:pPr algn="ctr" defTabSz="914367"/>
              <a:r>
                <a:rPr lang="en-US" sz="2000" b="1" dirty="0">
                  <a:solidFill>
                    <a:srgbClr val="107C10">
                      <a:lumMod val="75000"/>
                    </a:srgbClr>
                  </a:solidFill>
                  <a:latin typeface="Segoe UI"/>
                </a:rPr>
                <a:t>2.17M</a:t>
              </a:r>
              <a:endParaRPr lang="en-US" sz="2800" b="1" dirty="0">
                <a:solidFill>
                  <a:srgbClr val="107C10">
                    <a:lumMod val="75000"/>
                  </a:srgbClr>
                </a:solidFill>
                <a:latin typeface="Segoe UI"/>
              </a:endParaRPr>
            </a:p>
          </p:txBody>
        </p:sp>
        <p:sp>
          <p:nvSpPr>
            <p:cNvPr id="36" name="Rectangle 35">
              <a:extLst>
                <a:ext uri="{FF2B5EF4-FFF2-40B4-BE49-F238E27FC236}">
                  <a16:creationId xmlns:a16="http://schemas.microsoft.com/office/drawing/2014/main" id="{971F584B-4953-49D9-8528-7683837212D2}"/>
                </a:ext>
              </a:extLst>
            </p:cNvPr>
            <p:cNvSpPr/>
            <p:nvPr/>
          </p:nvSpPr>
          <p:spPr>
            <a:xfrm>
              <a:off x="5056169" y="3037430"/>
              <a:ext cx="1912395" cy="280718"/>
            </a:xfrm>
            <a:prstGeom prst="rect">
              <a:avLst/>
            </a:prstGeom>
          </p:spPr>
          <p:txBody>
            <a:bodyPr wrap="square">
              <a:spAutoFit/>
            </a:bodyPr>
            <a:lstStyle/>
            <a:p>
              <a:pPr algn="ctr" defTabSz="914367"/>
              <a:r>
                <a:rPr lang="en-US" sz="1200" dirty="0">
                  <a:solidFill>
                    <a:srgbClr val="107C10">
                      <a:lumMod val="75000"/>
                    </a:srgbClr>
                  </a:solidFill>
                  <a:latin typeface="Segoe UI"/>
                </a:rPr>
                <a:t>requests / sec</a:t>
              </a:r>
            </a:p>
          </p:txBody>
        </p:sp>
      </p:grpSp>
      <p:grpSp>
        <p:nvGrpSpPr>
          <p:cNvPr id="37" name="Group 36">
            <a:extLst>
              <a:ext uri="{FF2B5EF4-FFF2-40B4-BE49-F238E27FC236}">
                <a16:creationId xmlns:a16="http://schemas.microsoft.com/office/drawing/2014/main" id="{B6FD9C4A-3966-417C-A5A1-D163D463C743}"/>
              </a:ext>
            </a:extLst>
          </p:cNvPr>
          <p:cNvGrpSpPr/>
          <p:nvPr/>
        </p:nvGrpSpPr>
        <p:grpSpPr>
          <a:xfrm>
            <a:off x="7494136" y="3002541"/>
            <a:ext cx="1925510" cy="554358"/>
            <a:chOff x="5042781" y="2763711"/>
            <a:chExt cx="1925783" cy="554437"/>
          </a:xfrm>
        </p:grpSpPr>
        <p:sp>
          <p:nvSpPr>
            <p:cNvPr id="38" name="Rectangle 37">
              <a:extLst>
                <a:ext uri="{FF2B5EF4-FFF2-40B4-BE49-F238E27FC236}">
                  <a16:creationId xmlns:a16="http://schemas.microsoft.com/office/drawing/2014/main" id="{B6AF99A6-A85D-41B2-BFFD-F065B8D6CE3B}"/>
                </a:ext>
              </a:extLst>
            </p:cNvPr>
            <p:cNvSpPr/>
            <p:nvPr/>
          </p:nvSpPr>
          <p:spPr>
            <a:xfrm>
              <a:off x="5042781" y="2763711"/>
              <a:ext cx="1912395" cy="406265"/>
            </a:xfrm>
            <a:prstGeom prst="rect">
              <a:avLst/>
            </a:prstGeom>
          </p:spPr>
          <p:txBody>
            <a:bodyPr wrap="square">
              <a:spAutoFit/>
            </a:bodyPr>
            <a:lstStyle/>
            <a:p>
              <a:pPr algn="ctr" defTabSz="914367"/>
              <a:r>
                <a:rPr lang="en-US" sz="2000" b="1" dirty="0">
                  <a:solidFill>
                    <a:srgbClr val="107C10">
                      <a:lumMod val="75000"/>
                    </a:srgbClr>
                  </a:solidFill>
                  <a:latin typeface="Segoe UI"/>
                </a:rPr>
                <a:t>0.66M</a:t>
              </a:r>
              <a:endParaRPr lang="en-US" sz="2800" b="1" dirty="0">
                <a:solidFill>
                  <a:srgbClr val="107C10">
                    <a:lumMod val="75000"/>
                  </a:srgbClr>
                </a:solidFill>
                <a:latin typeface="Segoe UI"/>
              </a:endParaRPr>
            </a:p>
          </p:txBody>
        </p:sp>
        <p:sp>
          <p:nvSpPr>
            <p:cNvPr id="39" name="Rectangle 38">
              <a:extLst>
                <a:ext uri="{FF2B5EF4-FFF2-40B4-BE49-F238E27FC236}">
                  <a16:creationId xmlns:a16="http://schemas.microsoft.com/office/drawing/2014/main" id="{C2F6D275-90AE-4659-B271-DAA7159195DB}"/>
                </a:ext>
              </a:extLst>
            </p:cNvPr>
            <p:cNvSpPr/>
            <p:nvPr/>
          </p:nvSpPr>
          <p:spPr>
            <a:xfrm>
              <a:off x="5056169" y="3037430"/>
              <a:ext cx="1912395" cy="280718"/>
            </a:xfrm>
            <a:prstGeom prst="rect">
              <a:avLst/>
            </a:prstGeom>
          </p:spPr>
          <p:txBody>
            <a:bodyPr wrap="square">
              <a:spAutoFit/>
            </a:bodyPr>
            <a:lstStyle/>
            <a:p>
              <a:pPr algn="ctr" defTabSz="914367"/>
              <a:r>
                <a:rPr lang="en-US" sz="1200" dirty="0">
                  <a:solidFill>
                    <a:srgbClr val="107C10">
                      <a:lumMod val="75000"/>
                    </a:srgbClr>
                  </a:solidFill>
                  <a:latin typeface="Segoe UI"/>
                </a:rPr>
                <a:t>requests / sec</a:t>
              </a:r>
            </a:p>
          </p:txBody>
        </p:sp>
      </p:grpSp>
    </p:spTree>
    <p:extLst>
      <p:ext uri="{BB962C8B-B14F-4D97-AF65-F5344CB8AC3E}">
        <p14:creationId xmlns:p14="http://schemas.microsoft.com/office/powerpoint/2010/main" val="134803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25DFC1AC-D592-D357-F59E-913F4A85E2AF}"/>
              </a:ext>
            </a:extLst>
          </p:cNvPr>
          <p:cNvGraphicFramePr>
            <a:graphicFrameLocks noGrp="1"/>
          </p:cNvGraphicFramePr>
          <p:nvPr>
            <p:ph idx="4294967295"/>
          </p:nvPr>
        </p:nvGraphicFramePr>
        <p:xfrm>
          <a:off x="166232" y="75859"/>
          <a:ext cx="11859535" cy="6706282"/>
        </p:xfrm>
        <a:graphic>
          <a:graphicData uri="http://schemas.openxmlformats.org/drawingml/2006/table">
            <a:tbl>
              <a:tblPr firstRow="1" firstCol="1" bandRow="1">
                <a:tableStyleId>{5C22544A-7EE6-4342-B048-85BDC9FD1C3A}</a:tableStyleId>
              </a:tblPr>
              <a:tblGrid>
                <a:gridCol w="1835404">
                  <a:extLst>
                    <a:ext uri="{9D8B030D-6E8A-4147-A177-3AD203B41FA5}">
                      <a16:colId xmlns:a16="http://schemas.microsoft.com/office/drawing/2014/main" val="1684642770"/>
                    </a:ext>
                  </a:extLst>
                </a:gridCol>
                <a:gridCol w="4447326">
                  <a:extLst>
                    <a:ext uri="{9D8B030D-6E8A-4147-A177-3AD203B41FA5}">
                      <a16:colId xmlns:a16="http://schemas.microsoft.com/office/drawing/2014/main" val="2626440903"/>
                    </a:ext>
                  </a:extLst>
                </a:gridCol>
                <a:gridCol w="5576805">
                  <a:extLst>
                    <a:ext uri="{9D8B030D-6E8A-4147-A177-3AD203B41FA5}">
                      <a16:colId xmlns:a16="http://schemas.microsoft.com/office/drawing/2014/main" val="1229391099"/>
                    </a:ext>
                  </a:extLst>
                </a:gridCol>
              </a:tblGrid>
              <a:tr h="296952">
                <a:tc>
                  <a:txBody>
                    <a:bodyPr/>
                    <a:lstStyle/>
                    <a:p>
                      <a:pPr marL="0" marR="0">
                        <a:lnSpc>
                          <a:spcPct val="110000"/>
                        </a:lnSpc>
                        <a:spcBef>
                          <a:spcPts val="0"/>
                        </a:spcBef>
                        <a:spcAft>
                          <a:spcPts val="0"/>
                        </a:spcAft>
                      </a:pPr>
                      <a:r>
                        <a:rPr lang="en-US" sz="1200">
                          <a:effectLst/>
                        </a:rPr>
                        <a:t>Category</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200" dirty="0">
                          <a:effectLst/>
                        </a:rPr>
                        <a:t>Stack Memory</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200">
                          <a:effectLst/>
                        </a:rPr>
                        <a:t>Heap Memory</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extLst>
                  <a:ext uri="{0D108BD9-81ED-4DB2-BD59-A6C34878D82A}">
                    <a16:rowId xmlns:a16="http://schemas.microsoft.com/office/drawing/2014/main" val="2244263287"/>
                  </a:ext>
                </a:extLst>
              </a:tr>
              <a:tr h="1030387">
                <a:tc>
                  <a:txBody>
                    <a:bodyPr/>
                    <a:lstStyle/>
                    <a:p>
                      <a:pPr marL="0" marR="0">
                        <a:lnSpc>
                          <a:spcPct val="110000"/>
                        </a:lnSpc>
                        <a:spcBef>
                          <a:spcPts val="0"/>
                        </a:spcBef>
                        <a:spcAft>
                          <a:spcPts val="0"/>
                        </a:spcAft>
                      </a:pPr>
                      <a:r>
                        <a:rPr lang="en-US" sz="1100">
                          <a:effectLst/>
                        </a:rPr>
                        <a:t>What is Stack &amp; Heap?</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a:effectLst/>
                        </a:rPr>
                        <a:t>It is an array of memory.</a:t>
                      </a:r>
                      <a:endParaRPr lang="en-US" sz="1000">
                        <a:effectLst/>
                      </a:endParaRPr>
                    </a:p>
                    <a:p>
                      <a:pPr marL="0" marR="0">
                        <a:lnSpc>
                          <a:spcPct val="110000"/>
                        </a:lnSpc>
                        <a:spcBef>
                          <a:spcPts val="0"/>
                        </a:spcBef>
                        <a:spcAft>
                          <a:spcPts val="0"/>
                        </a:spcAft>
                      </a:pPr>
                      <a:br>
                        <a:rPr lang="en-US" sz="1100">
                          <a:effectLst/>
                        </a:rPr>
                      </a:br>
                      <a:r>
                        <a:rPr lang="en-US" sz="1100">
                          <a:effectLst/>
                        </a:rPr>
                        <a:t>It is a LIFO (Last In First Out) data structure.</a:t>
                      </a:r>
                      <a:endParaRPr lang="en-US" sz="1000">
                        <a:effectLst/>
                      </a:endParaRPr>
                    </a:p>
                    <a:p>
                      <a:pPr marL="0" marR="0">
                        <a:lnSpc>
                          <a:spcPct val="110000"/>
                        </a:lnSpc>
                        <a:spcBef>
                          <a:spcPts val="0"/>
                        </a:spcBef>
                        <a:spcAft>
                          <a:spcPts val="0"/>
                        </a:spcAft>
                      </a:pPr>
                      <a:br>
                        <a:rPr lang="en-US" sz="1100">
                          <a:effectLst/>
                        </a:rPr>
                      </a:br>
                      <a:r>
                        <a:rPr lang="en-US" sz="1100">
                          <a:effectLst/>
                        </a:rPr>
                        <a:t>In it data can be added to and deleted only from the top of it.</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dirty="0">
                          <a:effectLst/>
                        </a:rPr>
                        <a:t>It is an area of memory where chunks are allocated to store certain kinds of data objects.</a:t>
                      </a:r>
                      <a:endParaRPr lang="en-US" sz="1000" dirty="0">
                        <a:effectLst/>
                      </a:endParaRPr>
                    </a:p>
                    <a:p>
                      <a:pPr marL="0" marR="0">
                        <a:lnSpc>
                          <a:spcPct val="110000"/>
                        </a:lnSpc>
                        <a:spcBef>
                          <a:spcPts val="0"/>
                        </a:spcBef>
                        <a:spcAft>
                          <a:spcPts val="0"/>
                        </a:spcAft>
                      </a:pPr>
                      <a:r>
                        <a:rPr lang="en-US" sz="1100" dirty="0">
                          <a:effectLst/>
                        </a:rPr>
                        <a:t>In it data can be stored and removed in any order.</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extLst>
                  <a:ext uri="{0D108BD9-81ED-4DB2-BD59-A6C34878D82A}">
                    <a16:rowId xmlns:a16="http://schemas.microsoft.com/office/drawing/2014/main" val="4105524587"/>
                  </a:ext>
                </a:extLst>
              </a:tr>
              <a:tr h="1030387">
                <a:tc>
                  <a:txBody>
                    <a:bodyPr/>
                    <a:lstStyle/>
                    <a:p>
                      <a:pPr marL="0" marR="0">
                        <a:lnSpc>
                          <a:spcPct val="110000"/>
                        </a:lnSpc>
                        <a:spcBef>
                          <a:spcPts val="0"/>
                        </a:spcBef>
                        <a:spcAft>
                          <a:spcPts val="0"/>
                        </a:spcAft>
                      </a:pPr>
                      <a:r>
                        <a:rPr lang="en-US" sz="1100" dirty="0">
                          <a:effectLst/>
                        </a:rPr>
                        <a:t>What goes on Stack &amp; Heap? </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dirty="0">
                          <a:effectLst/>
                        </a:rPr>
                        <a:t>"Things" declared with the following list of type declarations are Value Types</a:t>
                      </a:r>
                      <a:endParaRPr lang="en-US" sz="1000" dirty="0">
                        <a:effectLst/>
                      </a:endParaRPr>
                    </a:p>
                    <a:p>
                      <a:pPr marL="0" marR="0">
                        <a:lnSpc>
                          <a:spcPct val="110000"/>
                        </a:lnSpc>
                        <a:spcBef>
                          <a:spcPts val="0"/>
                        </a:spcBef>
                        <a:spcAft>
                          <a:spcPts val="0"/>
                        </a:spcAft>
                      </a:pPr>
                      <a:r>
                        <a:rPr lang="en-US" sz="1100" dirty="0">
                          <a:effectLst/>
                        </a:rPr>
                        <a:t>(because they are from </a:t>
                      </a:r>
                      <a:r>
                        <a:rPr lang="en-US" sz="1100" dirty="0" err="1">
                          <a:effectLst/>
                        </a:rPr>
                        <a:t>System.ValueType</a:t>
                      </a:r>
                      <a:r>
                        <a:rPr lang="en-US" sz="1100" dirty="0">
                          <a:effectLst/>
                        </a:rPr>
                        <a:t>):</a:t>
                      </a:r>
                      <a:endParaRPr lang="en-US" sz="1000" dirty="0">
                        <a:effectLst/>
                      </a:endParaRPr>
                    </a:p>
                    <a:p>
                      <a:pPr marL="0" marR="0">
                        <a:lnSpc>
                          <a:spcPct val="110000"/>
                        </a:lnSpc>
                        <a:spcBef>
                          <a:spcPts val="0"/>
                        </a:spcBef>
                        <a:spcAft>
                          <a:spcPts val="0"/>
                        </a:spcAft>
                      </a:pPr>
                      <a:r>
                        <a:rPr lang="en-US" sz="1100" dirty="0">
                          <a:effectLst/>
                        </a:rPr>
                        <a:t>bool, byte, char, decimal, double, </a:t>
                      </a:r>
                      <a:r>
                        <a:rPr lang="en-US" sz="1100" dirty="0" err="1">
                          <a:effectLst/>
                        </a:rPr>
                        <a:t>enum</a:t>
                      </a:r>
                      <a:r>
                        <a:rPr lang="en-US" sz="1100" dirty="0">
                          <a:effectLst/>
                        </a:rPr>
                        <a:t>, float, int, long, </a:t>
                      </a:r>
                      <a:r>
                        <a:rPr lang="en-US" sz="1100" dirty="0" err="1">
                          <a:effectLst/>
                        </a:rPr>
                        <a:t>sbyte</a:t>
                      </a:r>
                      <a:r>
                        <a:rPr lang="en-US" sz="1100" dirty="0">
                          <a:effectLst/>
                        </a:rPr>
                        <a:t>, short, struct, </a:t>
                      </a:r>
                      <a:r>
                        <a:rPr lang="en-US" sz="1100" dirty="0" err="1">
                          <a:effectLst/>
                        </a:rPr>
                        <a:t>uint</a:t>
                      </a:r>
                      <a:r>
                        <a:rPr lang="en-US" sz="1100" dirty="0">
                          <a:effectLst/>
                        </a:rPr>
                        <a:t>, </a:t>
                      </a:r>
                      <a:r>
                        <a:rPr lang="en-US" sz="1100" dirty="0" err="1">
                          <a:effectLst/>
                        </a:rPr>
                        <a:t>ulong</a:t>
                      </a:r>
                      <a:r>
                        <a:rPr lang="en-US" sz="1100" dirty="0">
                          <a:effectLst/>
                        </a:rPr>
                        <a:t>, </a:t>
                      </a:r>
                      <a:r>
                        <a:rPr lang="en-US" sz="1100" dirty="0" err="1">
                          <a:effectLst/>
                        </a:rPr>
                        <a:t>ushort</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a:effectLst/>
                        </a:rPr>
                        <a:t>"Things" declared with following list of type declarations are Reference Types</a:t>
                      </a:r>
                      <a:endParaRPr lang="en-US" sz="1000">
                        <a:effectLst/>
                      </a:endParaRPr>
                    </a:p>
                    <a:p>
                      <a:pPr marL="0" marR="0">
                        <a:lnSpc>
                          <a:spcPct val="110000"/>
                        </a:lnSpc>
                        <a:spcBef>
                          <a:spcPts val="0"/>
                        </a:spcBef>
                        <a:spcAft>
                          <a:spcPts val="0"/>
                        </a:spcAft>
                      </a:pPr>
                      <a:r>
                        <a:rPr lang="en-US" sz="1100">
                          <a:effectLst/>
                        </a:rPr>
                        <a:t>(and inherit from System.Object... except, of course, for object which is the System.Object object):</a:t>
                      </a:r>
                      <a:endParaRPr lang="en-US" sz="1000">
                        <a:effectLst/>
                      </a:endParaRPr>
                    </a:p>
                    <a:p>
                      <a:pPr marL="0" marR="0">
                        <a:lnSpc>
                          <a:spcPct val="110000"/>
                        </a:lnSpc>
                        <a:spcBef>
                          <a:spcPts val="0"/>
                        </a:spcBef>
                        <a:spcAft>
                          <a:spcPts val="0"/>
                        </a:spcAft>
                      </a:pPr>
                      <a:r>
                        <a:rPr lang="en-US" sz="1100">
                          <a:effectLst/>
                        </a:rPr>
                        <a:t>class, interface, delegate, object, string</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extLst>
                  <a:ext uri="{0D108BD9-81ED-4DB2-BD59-A6C34878D82A}">
                    <a16:rowId xmlns:a16="http://schemas.microsoft.com/office/drawing/2014/main" val="273789896"/>
                  </a:ext>
                </a:extLst>
              </a:tr>
              <a:tr h="266950">
                <a:tc>
                  <a:txBody>
                    <a:bodyPr/>
                    <a:lstStyle/>
                    <a:p>
                      <a:pPr marL="0" marR="0">
                        <a:lnSpc>
                          <a:spcPct val="110000"/>
                        </a:lnSpc>
                        <a:spcBef>
                          <a:spcPts val="0"/>
                        </a:spcBef>
                        <a:spcAft>
                          <a:spcPts val="0"/>
                        </a:spcAft>
                      </a:pPr>
                      <a:r>
                        <a:rPr lang="en-US" sz="1100">
                          <a:effectLst/>
                        </a:rPr>
                        <a:t>Memory Allocation</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a:effectLst/>
                        </a:rPr>
                        <a:t>Memory allocation is Static</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a:effectLst/>
                        </a:rPr>
                        <a:t>Memory allocation is Dynamic</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extLst>
                  <a:ext uri="{0D108BD9-81ED-4DB2-BD59-A6C34878D82A}">
                    <a16:rowId xmlns:a16="http://schemas.microsoft.com/office/drawing/2014/main" val="1411108253"/>
                  </a:ext>
                </a:extLst>
              </a:tr>
              <a:tr h="266950">
                <a:tc>
                  <a:txBody>
                    <a:bodyPr/>
                    <a:lstStyle/>
                    <a:p>
                      <a:pPr marL="0" marR="0">
                        <a:lnSpc>
                          <a:spcPct val="110000"/>
                        </a:lnSpc>
                        <a:spcBef>
                          <a:spcPts val="0"/>
                        </a:spcBef>
                        <a:spcAft>
                          <a:spcPts val="0"/>
                        </a:spcAft>
                      </a:pPr>
                      <a:r>
                        <a:rPr lang="en-US" sz="1100">
                          <a:effectLst/>
                        </a:rPr>
                        <a:t>How is it Stored? </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a:effectLst/>
                        </a:rPr>
                        <a:t>It is stored Directly</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a:effectLst/>
                        </a:rPr>
                        <a:t>It is stored indirectly</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extLst>
                  <a:ext uri="{0D108BD9-81ED-4DB2-BD59-A6C34878D82A}">
                    <a16:rowId xmlns:a16="http://schemas.microsoft.com/office/drawing/2014/main" val="1571755732"/>
                  </a:ext>
                </a:extLst>
              </a:tr>
              <a:tr h="266950">
                <a:tc>
                  <a:txBody>
                    <a:bodyPr/>
                    <a:lstStyle/>
                    <a:p>
                      <a:pPr marL="0" marR="0">
                        <a:lnSpc>
                          <a:spcPct val="110000"/>
                        </a:lnSpc>
                        <a:spcBef>
                          <a:spcPts val="0"/>
                        </a:spcBef>
                        <a:spcAft>
                          <a:spcPts val="0"/>
                        </a:spcAft>
                      </a:pPr>
                      <a:r>
                        <a:rPr lang="en-US" sz="1100" dirty="0">
                          <a:effectLst/>
                        </a:rPr>
                        <a:t>Is Variable Resized? </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a:effectLst/>
                        </a:rPr>
                        <a:t>Variables can’t be Resized</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dirty="0">
                          <a:effectLst/>
                        </a:rPr>
                        <a:t>Variables can be Resized</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extLst>
                  <a:ext uri="{0D108BD9-81ED-4DB2-BD59-A6C34878D82A}">
                    <a16:rowId xmlns:a16="http://schemas.microsoft.com/office/drawing/2014/main" val="3634345818"/>
                  </a:ext>
                </a:extLst>
              </a:tr>
              <a:tr h="266950">
                <a:tc>
                  <a:txBody>
                    <a:bodyPr/>
                    <a:lstStyle/>
                    <a:p>
                      <a:pPr marL="0" marR="0">
                        <a:lnSpc>
                          <a:spcPct val="110000"/>
                        </a:lnSpc>
                        <a:spcBef>
                          <a:spcPts val="0"/>
                        </a:spcBef>
                        <a:spcAft>
                          <a:spcPts val="0"/>
                        </a:spcAft>
                      </a:pPr>
                      <a:r>
                        <a:rPr lang="en-US" sz="1100">
                          <a:effectLst/>
                        </a:rPr>
                        <a:t>Access Speed </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a:effectLst/>
                        </a:rPr>
                        <a:t>Its access is fast</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a:effectLst/>
                        </a:rPr>
                        <a:t>Its access is Slow</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extLst>
                  <a:ext uri="{0D108BD9-81ED-4DB2-BD59-A6C34878D82A}">
                    <a16:rowId xmlns:a16="http://schemas.microsoft.com/office/drawing/2014/main" val="3788239020"/>
                  </a:ext>
                </a:extLst>
              </a:tr>
              <a:tr h="648669">
                <a:tc>
                  <a:txBody>
                    <a:bodyPr/>
                    <a:lstStyle/>
                    <a:p>
                      <a:pPr marL="0" marR="0">
                        <a:lnSpc>
                          <a:spcPct val="110000"/>
                        </a:lnSpc>
                        <a:spcBef>
                          <a:spcPts val="0"/>
                        </a:spcBef>
                        <a:spcAft>
                          <a:spcPts val="0"/>
                        </a:spcAft>
                      </a:pPr>
                      <a:r>
                        <a:rPr lang="en-US" sz="1100">
                          <a:effectLst/>
                        </a:rPr>
                        <a:t>How is Block Allocated?</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dirty="0">
                          <a:effectLst/>
                        </a:rPr>
                        <a:t>Its block allocation is reserved in LIFO.</a:t>
                      </a:r>
                      <a:endParaRPr lang="en-US" sz="1000" dirty="0">
                        <a:effectLst/>
                      </a:endParaRPr>
                    </a:p>
                    <a:p>
                      <a:pPr marL="0" marR="0">
                        <a:lnSpc>
                          <a:spcPct val="110000"/>
                        </a:lnSpc>
                        <a:spcBef>
                          <a:spcPts val="0"/>
                        </a:spcBef>
                        <a:spcAft>
                          <a:spcPts val="0"/>
                        </a:spcAft>
                      </a:pPr>
                      <a:r>
                        <a:rPr lang="en-US" sz="1100" dirty="0">
                          <a:effectLst/>
                        </a:rPr>
                        <a:t>Most recently reserved block is always the next block to be freed.</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a:effectLst/>
                        </a:rPr>
                        <a:t>Its block allocation is free and done at any time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extLst>
                  <a:ext uri="{0D108BD9-81ED-4DB2-BD59-A6C34878D82A}">
                    <a16:rowId xmlns:a16="http://schemas.microsoft.com/office/drawing/2014/main" val="3512525066"/>
                  </a:ext>
                </a:extLst>
              </a:tr>
              <a:tr h="266950">
                <a:tc>
                  <a:txBody>
                    <a:bodyPr/>
                    <a:lstStyle/>
                    <a:p>
                      <a:pPr marL="0" marR="0">
                        <a:lnSpc>
                          <a:spcPct val="110000"/>
                        </a:lnSpc>
                        <a:spcBef>
                          <a:spcPts val="0"/>
                        </a:spcBef>
                        <a:spcAft>
                          <a:spcPts val="0"/>
                        </a:spcAft>
                      </a:pPr>
                      <a:r>
                        <a:rPr lang="en-US" sz="1100">
                          <a:effectLst/>
                        </a:rPr>
                        <a:t>Visibility or Accessibility</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a:effectLst/>
                        </a:rPr>
                        <a:t>It can be visible/accessible only to the Owner Thread</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a:effectLst/>
                        </a:rPr>
                        <a:t>It can be visible/accessible to all the threads</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extLst>
                  <a:ext uri="{0D108BD9-81ED-4DB2-BD59-A6C34878D82A}">
                    <a16:rowId xmlns:a16="http://schemas.microsoft.com/office/drawing/2014/main" val="596429492"/>
                  </a:ext>
                </a:extLst>
              </a:tr>
              <a:tr h="266950">
                <a:tc>
                  <a:txBody>
                    <a:bodyPr/>
                    <a:lstStyle/>
                    <a:p>
                      <a:pPr marL="0" marR="0">
                        <a:lnSpc>
                          <a:spcPct val="110000"/>
                        </a:lnSpc>
                        <a:spcBef>
                          <a:spcPts val="0"/>
                        </a:spcBef>
                        <a:spcAft>
                          <a:spcPts val="0"/>
                        </a:spcAft>
                      </a:pPr>
                      <a:r>
                        <a:rPr lang="en-US" sz="1100">
                          <a:effectLst/>
                        </a:rPr>
                        <a:t>In Recursion Calls?</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a:effectLst/>
                        </a:rPr>
                        <a:t>In recursion calls memory filled up quickly</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a:effectLst/>
                        </a:rPr>
                        <a:t>In recursion calls memory filled up slowly</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extLst>
                  <a:ext uri="{0D108BD9-81ED-4DB2-BD59-A6C34878D82A}">
                    <a16:rowId xmlns:a16="http://schemas.microsoft.com/office/drawing/2014/main" val="1543148314"/>
                  </a:ext>
                </a:extLst>
              </a:tr>
              <a:tr h="266950">
                <a:tc>
                  <a:txBody>
                    <a:bodyPr/>
                    <a:lstStyle/>
                    <a:p>
                      <a:pPr marL="0" marR="0">
                        <a:lnSpc>
                          <a:spcPct val="110000"/>
                        </a:lnSpc>
                        <a:spcBef>
                          <a:spcPts val="0"/>
                        </a:spcBef>
                        <a:spcAft>
                          <a:spcPts val="0"/>
                        </a:spcAft>
                      </a:pPr>
                      <a:r>
                        <a:rPr lang="en-US" sz="1100">
                          <a:effectLst/>
                        </a:rPr>
                        <a:t>Used By?</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a:effectLst/>
                        </a:rPr>
                        <a:t>It can be used by one thread of execution</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a:effectLst/>
                        </a:rPr>
                        <a:t>It can be used by all the parts of the application</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extLst>
                  <a:ext uri="{0D108BD9-81ED-4DB2-BD59-A6C34878D82A}">
                    <a16:rowId xmlns:a16="http://schemas.microsoft.com/office/drawing/2014/main" val="4228713767"/>
                  </a:ext>
                </a:extLst>
              </a:tr>
              <a:tr h="457809">
                <a:tc>
                  <a:txBody>
                    <a:bodyPr/>
                    <a:lstStyle/>
                    <a:p>
                      <a:pPr marL="0" marR="0">
                        <a:lnSpc>
                          <a:spcPct val="110000"/>
                        </a:lnSpc>
                        <a:spcBef>
                          <a:spcPts val="0"/>
                        </a:spcBef>
                        <a:spcAft>
                          <a:spcPts val="0"/>
                        </a:spcAft>
                      </a:pPr>
                      <a:r>
                        <a:rPr lang="en-US" sz="1100">
                          <a:effectLst/>
                        </a:rPr>
                        <a:t>StackOverflowException</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a:effectLst/>
                        </a:rPr>
                        <a:t>.NET Runtime throws exception “StackOverflowException” when stack space is exhausted</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a:effectLst/>
                        </a:rPr>
                        <a:t>-</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extLst>
                  <a:ext uri="{0D108BD9-81ED-4DB2-BD59-A6C34878D82A}">
                    <a16:rowId xmlns:a16="http://schemas.microsoft.com/office/drawing/2014/main" val="1308127481"/>
                  </a:ext>
                </a:extLst>
              </a:tr>
              <a:tr h="266950">
                <a:tc>
                  <a:txBody>
                    <a:bodyPr/>
                    <a:lstStyle/>
                    <a:p>
                      <a:pPr marL="0" marR="0">
                        <a:lnSpc>
                          <a:spcPct val="110000"/>
                        </a:lnSpc>
                        <a:spcBef>
                          <a:spcPts val="0"/>
                        </a:spcBef>
                        <a:spcAft>
                          <a:spcPts val="0"/>
                        </a:spcAft>
                      </a:pPr>
                      <a:r>
                        <a:rPr lang="en-US" sz="1100">
                          <a:effectLst/>
                        </a:rPr>
                        <a:t>When wiped off?</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a:effectLst/>
                        </a:rPr>
                        <a:t>Local variables get wiped off once they lose the scope</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a:effectLst/>
                        </a:rPr>
                        <a:t>-</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extLst>
                  <a:ext uri="{0D108BD9-81ED-4DB2-BD59-A6C34878D82A}">
                    <a16:rowId xmlns:a16="http://schemas.microsoft.com/office/drawing/2014/main" val="1618826936"/>
                  </a:ext>
                </a:extLst>
              </a:tr>
              <a:tr h="457809">
                <a:tc>
                  <a:txBody>
                    <a:bodyPr/>
                    <a:lstStyle/>
                    <a:p>
                      <a:pPr marL="0" marR="0">
                        <a:lnSpc>
                          <a:spcPct val="110000"/>
                        </a:lnSpc>
                        <a:spcBef>
                          <a:spcPts val="0"/>
                        </a:spcBef>
                        <a:spcAft>
                          <a:spcPts val="0"/>
                        </a:spcAft>
                      </a:pPr>
                      <a:r>
                        <a:rPr lang="en-US" sz="1100">
                          <a:effectLst/>
                        </a:rPr>
                        <a:t>Contains</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a:effectLst/>
                        </a:rPr>
                        <a:t>It contains values for Integral Types, Primitive Types and References to the Objects</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a:effectLst/>
                        </a:rPr>
                        <a:t>-</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extLst>
                  <a:ext uri="{0D108BD9-81ED-4DB2-BD59-A6C34878D82A}">
                    <a16:rowId xmlns:a16="http://schemas.microsoft.com/office/drawing/2014/main" val="2369536120"/>
                  </a:ext>
                </a:extLst>
              </a:tr>
              <a:tr h="648669">
                <a:tc>
                  <a:txBody>
                    <a:bodyPr/>
                    <a:lstStyle/>
                    <a:p>
                      <a:pPr marL="0" marR="0">
                        <a:lnSpc>
                          <a:spcPct val="110000"/>
                        </a:lnSpc>
                        <a:spcBef>
                          <a:spcPts val="0"/>
                        </a:spcBef>
                        <a:spcAft>
                          <a:spcPts val="0"/>
                        </a:spcAft>
                      </a:pPr>
                      <a:r>
                        <a:rPr lang="en-US" sz="1100">
                          <a:effectLst/>
                        </a:rPr>
                        <a:t>Garbage Collector</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a:effectLst/>
                        </a:rPr>
                        <a:t> -</a:t>
                      </a:r>
                      <a:endParaRPr lang="en-US" sz="100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tc>
                  <a:txBody>
                    <a:bodyPr/>
                    <a:lstStyle/>
                    <a:p>
                      <a:pPr marL="0" marR="0">
                        <a:lnSpc>
                          <a:spcPct val="110000"/>
                        </a:lnSpc>
                        <a:spcBef>
                          <a:spcPts val="0"/>
                        </a:spcBef>
                        <a:spcAft>
                          <a:spcPts val="0"/>
                        </a:spcAft>
                      </a:pPr>
                      <a:r>
                        <a:rPr lang="en-US" sz="1100" dirty="0">
                          <a:effectLst/>
                        </a:rPr>
                        <a:t>It is a special thread created by .NET runtime to monitor allocations of heap space.</a:t>
                      </a:r>
                      <a:endParaRPr lang="en-US" sz="1000" dirty="0">
                        <a:effectLst/>
                      </a:endParaRPr>
                    </a:p>
                    <a:p>
                      <a:pPr marL="0" marR="0">
                        <a:lnSpc>
                          <a:spcPct val="110000"/>
                        </a:lnSpc>
                        <a:spcBef>
                          <a:spcPts val="0"/>
                        </a:spcBef>
                        <a:spcAft>
                          <a:spcPts val="0"/>
                        </a:spcAft>
                      </a:pPr>
                      <a:r>
                        <a:rPr lang="en-US" sz="1100" dirty="0">
                          <a:effectLst/>
                        </a:rPr>
                        <a:t>It only collects heap memory since objects are only created in heap</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89642" marR="89642" marT="44821" marB="44821"/>
                </a:tc>
                <a:extLst>
                  <a:ext uri="{0D108BD9-81ED-4DB2-BD59-A6C34878D82A}">
                    <a16:rowId xmlns:a16="http://schemas.microsoft.com/office/drawing/2014/main" val="3622856611"/>
                  </a:ext>
                </a:extLst>
              </a:tr>
            </a:tbl>
          </a:graphicData>
        </a:graphic>
      </p:graphicFrame>
    </p:spTree>
    <p:extLst>
      <p:ext uri="{BB962C8B-B14F-4D97-AF65-F5344CB8AC3E}">
        <p14:creationId xmlns:p14="http://schemas.microsoft.com/office/powerpoint/2010/main" val="264072216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78E07-863A-19FA-B4E4-3903C9912F0F}"/>
              </a:ext>
            </a:extLst>
          </p:cNvPr>
          <p:cNvSpPr>
            <a:spLocks noGrp="1"/>
          </p:cNvSpPr>
          <p:nvPr>
            <p:ph type="body" sz="quarter" idx="10"/>
          </p:nvPr>
        </p:nvSpPr>
        <p:spPr>
          <a:xfrm>
            <a:off x="269240" y="1189495"/>
            <a:ext cx="6109130" cy="4362963"/>
          </a:xfrm>
        </p:spPr>
        <p:txBody>
          <a:bodyPr/>
          <a:lstStyle/>
          <a:p>
            <a:pPr marL="0" indent="0" algn="just">
              <a:buNone/>
            </a:pPr>
            <a:r>
              <a:rPr lang="en-US" sz="2745" dirty="0"/>
              <a:t>Properties and methods are members of the class. Property holds or exposes a state through getter or setter and method is the action that will be performed that may result in changing those states or internally or externally. There is also a special method that will be called when class is instantiated which has the same name as the class and is called constructor that may have different variations.</a:t>
            </a:r>
          </a:p>
        </p:txBody>
      </p:sp>
      <p:sp>
        <p:nvSpPr>
          <p:cNvPr id="3" name="Title 2">
            <a:extLst>
              <a:ext uri="{FF2B5EF4-FFF2-40B4-BE49-F238E27FC236}">
                <a16:creationId xmlns:a16="http://schemas.microsoft.com/office/drawing/2014/main" id="{1A9C7FA4-B93C-54F5-925C-2510F8120C30}"/>
              </a:ext>
            </a:extLst>
          </p:cNvPr>
          <p:cNvSpPr>
            <a:spLocks noGrp="1"/>
          </p:cNvSpPr>
          <p:nvPr>
            <p:ph type="title"/>
          </p:nvPr>
        </p:nvSpPr>
        <p:spPr/>
        <p:txBody>
          <a:bodyPr/>
          <a:lstStyle/>
          <a:p>
            <a:r>
              <a:rPr lang="en-US" dirty="0"/>
              <a:t>Properties and Methods</a:t>
            </a:r>
          </a:p>
        </p:txBody>
      </p:sp>
      <p:sp>
        <p:nvSpPr>
          <p:cNvPr id="13" name="TextBox 12">
            <a:extLst>
              <a:ext uri="{FF2B5EF4-FFF2-40B4-BE49-F238E27FC236}">
                <a16:creationId xmlns:a16="http://schemas.microsoft.com/office/drawing/2014/main" id="{2A041FFA-5C6D-500C-5686-8AE693224E73}"/>
              </a:ext>
            </a:extLst>
          </p:cNvPr>
          <p:cNvSpPr txBox="1"/>
          <p:nvPr/>
        </p:nvSpPr>
        <p:spPr>
          <a:xfrm>
            <a:off x="6427807" y="739725"/>
            <a:ext cx="5494954" cy="5521592"/>
          </a:xfrm>
          <a:prstGeom prst="rect">
            <a:avLst/>
          </a:prstGeom>
          <a:noFill/>
        </p:spPr>
        <p:txBody>
          <a:bodyPr wrap="square">
            <a:spAutoFit/>
          </a:bodyPr>
          <a:lstStyle/>
          <a:p>
            <a:pPr defTabSz="914367"/>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public</a:t>
            </a:r>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class</a:t>
            </a:r>
            <a:r>
              <a:rPr lang="en-US" sz="1765" dirty="0">
                <a:solidFill>
                  <a:srgbClr val="000000"/>
                </a:solidFill>
                <a:latin typeface="Cascadia Mono" panose="020B0609020000020004" pitchFamily="49" charset="0"/>
              </a:rPr>
              <a:t> </a:t>
            </a:r>
            <a:r>
              <a:rPr lang="en-US" sz="1765" dirty="0">
                <a:solidFill>
                  <a:srgbClr val="2B91AF"/>
                </a:solidFill>
                <a:latin typeface="Cascadia Mono" panose="020B0609020000020004" pitchFamily="49" charset="0"/>
              </a:rPr>
              <a:t>Example</a:t>
            </a:r>
            <a:r>
              <a:rPr lang="en-US" sz="1765" dirty="0">
                <a:solidFill>
                  <a:srgbClr val="000000"/>
                </a:solidFill>
                <a:latin typeface="Cascadia Mono" panose="020B0609020000020004" pitchFamily="49" charset="0"/>
              </a:rPr>
              <a:t> : </a:t>
            </a:r>
            <a:r>
              <a:rPr lang="en-US" sz="1765" dirty="0" err="1">
                <a:solidFill>
                  <a:srgbClr val="000000"/>
                </a:solidFill>
                <a:latin typeface="Cascadia Mono" panose="020B0609020000020004" pitchFamily="49" charset="0"/>
              </a:rPr>
              <a:t>ExampleBaseClass</a:t>
            </a:r>
            <a:endParaRPr lang="en-US" sz="1765" dirty="0">
              <a:solidFill>
                <a:srgbClr val="000000"/>
              </a:solidFill>
              <a:latin typeface="Cascadia Mono" panose="020B0609020000020004" pitchFamily="49" charset="0"/>
            </a:endParaRPr>
          </a:p>
          <a:p>
            <a:pPr defTabSz="914367"/>
            <a:r>
              <a:rPr lang="en-US" sz="1765" dirty="0">
                <a:solidFill>
                  <a:srgbClr val="000000"/>
                </a:solidFill>
                <a:latin typeface="Cascadia Mono" panose="020B0609020000020004" pitchFamily="49" charset="0"/>
              </a:rPr>
              <a:t>    {</a:t>
            </a:r>
          </a:p>
          <a:p>
            <a:pPr defTabSz="914367"/>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private</a:t>
            </a:r>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int</a:t>
            </a:r>
            <a:r>
              <a:rPr lang="en-US" sz="1765" dirty="0">
                <a:solidFill>
                  <a:srgbClr val="000000"/>
                </a:solidFill>
                <a:latin typeface="Cascadia Mono" panose="020B0609020000020004" pitchFamily="49" charset="0"/>
              </a:rPr>
              <a:t> </a:t>
            </a:r>
            <a:r>
              <a:rPr lang="en-US" sz="1765" dirty="0" err="1">
                <a:solidFill>
                  <a:srgbClr val="000000"/>
                </a:solidFill>
                <a:latin typeface="Cascadia Mono" panose="020B0609020000020004" pitchFamily="49" charset="0"/>
              </a:rPr>
              <a:t>myVar</a:t>
            </a:r>
            <a:r>
              <a:rPr lang="en-US" sz="1765" dirty="0">
                <a:solidFill>
                  <a:srgbClr val="000000"/>
                </a:solidFill>
                <a:latin typeface="Cascadia Mono" panose="020B0609020000020004" pitchFamily="49" charset="0"/>
              </a:rPr>
              <a:t>;</a:t>
            </a:r>
          </a:p>
          <a:p>
            <a:pPr defTabSz="914367"/>
            <a:endParaRPr lang="en-US" sz="1765" dirty="0">
              <a:solidFill>
                <a:srgbClr val="000000"/>
              </a:solidFill>
              <a:latin typeface="Cascadia Mono" panose="020B0609020000020004" pitchFamily="49" charset="0"/>
            </a:endParaRPr>
          </a:p>
          <a:p>
            <a:pPr defTabSz="914367"/>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public</a:t>
            </a:r>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int</a:t>
            </a:r>
            <a:r>
              <a:rPr lang="en-US" sz="1765" dirty="0">
                <a:solidFill>
                  <a:srgbClr val="000000"/>
                </a:solidFill>
                <a:latin typeface="Cascadia Mono" panose="020B0609020000020004" pitchFamily="49" charset="0"/>
              </a:rPr>
              <a:t> </a:t>
            </a:r>
            <a:r>
              <a:rPr lang="en-US" sz="1765" dirty="0" err="1">
                <a:solidFill>
                  <a:srgbClr val="000000"/>
                </a:solidFill>
                <a:latin typeface="Cascadia Mono" panose="020B0609020000020004" pitchFamily="49" charset="0"/>
              </a:rPr>
              <a:t>MyProperty</a:t>
            </a:r>
            <a:endParaRPr lang="en-US" sz="1765" dirty="0">
              <a:solidFill>
                <a:srgbClr val="000000"/>
              </a:solidFill>
              <a:latin typeface="Cascadia Mono" panose="020B0609020000020004" pitchFamily="49" charset="0"/>
            </a:endParaRPr>
          </a:p>
          <a:p>
            <a:pPr defTabSz="914367"/>
            <a:r>
              <a:rPr lang="en-US" sz="1765" dirty="0">
                <a:solidFill>
                  <a:srgbClr val="000000"/>
                </a:solidFill>
                <a:latin typeface="Cascadia Mono" panose="020B0609020000020004" pitchFamily="49" charset="0"/>
              </a:rPr>
              <a:t>        {</a:t>
            </a:r>
          </a:p>
          <a:p>
            <a:pPr defTabSz="914367"/>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get</a:t>
            </a:r>
            <a:r>
              <a:rPr lang="en-US" sz="1765" dirty="0">
                <a:solidFill>
                  <a:srgbClr val="000000"/>
                </a:solidFill>
                <a:latin typeface="Cascadia Mono" panose="020B0609020000020004" pitchFamily="49" charset="0"/>
              </a:rPr>
              <a:t> { </a:t>
            </a:r>
            <a:r>
              <a:rPr lang="en-US" sz="1765" dirty="0">
                <a:solidFill>
                  <a:srgbClr val="0000FF"/>
                </a:solidFill>
                <a:latin typeface="Cascadia Mono" panose="020B0609020000020004" pitchFamily="49" charset="0"/>
              </a:rPr>
              <a:t>return</a:t>
            </a:r>
            <a:r>
              <a:rPr lang="en-US" sz="1765" dirty="0">
                <a:solidFill>
                  <a:srgbClr val="000000"/>
                </a:solidFill>
                <a:latin typeface="Cascadia Mono" panose="020B0609020000020004" pitchFamily="49" charset="0"/>
              </a:rPr>
              <a:t> </a:t>
            </a:r>
            <a:r>
              <a:rPr lang="en-US" sz="1765" dirty="0" err="1">
                <a:solidFill>
                  <a:srgbClr val="000000"/>
                </a:solidFill>
                <a:latin typeface="Cascadia Mono" panose="020B0609020000020004" pitchFamily="49" charset="0"/>
              </a:rPr>
              <a:t>myVar</a:t>
            </a:r>
            <a:r>
              <a:rPr lang="en-US" sz="1765" dirty="0">
                <a:solidFill>
                  <a:srgbClr val="000000"/>
                </a:solidFill>
                <a:latin typeface="Cascadia Mono" panose="020B0609020000020004" pitchFamily="49" charset="0"/>
              </a:rPr>
              <a:t>; }</a:t>
            </a:r>
          </a:p>
          <a:p>
            <a:pPr defTabSz="914367"/>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set</a:t>
            </a:r>
            <a:r>
              <a:rPr lang="en-US" sz="1765" dirty="0">
                <a:solidFill>
                  <a:srgbClr val="000000"/>
                </a:solidFill>
                <a:latin typeface="Cascadia Mono" panose="020B0609020000020004" pitchFamily="49" charset="0"/>
              </a:rPr>
              <a:t> { </a:t>
            </a:r>
            <a:r>
              <a:rPr lang="en-US" sz="1765" dirty="0" err="1">
                <a:solidFill>
                  <a:srgbClr val="000000"/>
                </a:solidFill>
                <a:latin typeface="Cascadia Mono" panose="020B0609020000020004" pitchFamily="49" charset="0"/>
              </a:rPr>
              <a:t>myVar</a:t>
            </a:r>
            <a:r>
              <a:rPr lang="en-US" sz="1765" dirty="0">
                <a:solidFill>
                  <a:srgbClr val="000000"/>
                </a:solidFill>
                <a:latin typeface="Cascadia Mono" panose="020B0609020000020004" pitchFamily="49" charset="0"/>
              </a:rPr>
              <a:t> = value; }</a:t>
            </a:r>
          </a:p>
          <a:p>
            <a:pPr defTabSz="914367"/>
            <a:r>
              <a:rPr lang="en-US" sz="1765" dirty="0">
                <a:solidFill>
                  <a:srgbClr val="000000"/>
                </a:solidFill>
                <a:latin typeface="Cascadia Mono" panose="020B0609020000020004" pitchFamily="49" charset="0"/>
              </a:rPr>
              <a:t>        }</a:t>
            </a:r>
          </a:p>
          <a:p>
            <a:pPr defTabSz="914367"/>
            <a:endParaRPr lang="en-US" sz="1765" dirty="0">
              <a:solidFill>
                <a:srgbClr val="000000"/>
              </a:solidFill>
              <a:latin typeface="Cascadia Mono" panose="020B0609020000020004" pitchFamily="49" charset="0"/>
            </a:endParaRPr>
          </a:p>
          <a:p>
            <a:pPr defTabSz="914367"/>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public</a:t>
            </a:r>
            <a:r>
              <a:rPr lang="en-US" sz="1765" dirty="0">
                <a:solidFill>
                  <a:srgbClr val="000000"/>
                </a:solidFill>
                <a:latin typeface="Cascadia Mono" panose="020B0609020000020004" pitchFamily="49" charset="0"/>
              </a:rPr>
              <a:t> </a:t>
            </a:r>
            <a:r>
              <a:rPr lang="en-US" sz="1765" dirty="0">
                <a:solidFill>
                  <a:srgbClr val="2B91AF"/>
                </a:solidFill>
                <a:latin typeface="Cascadia Mono" panose="020B0609020000020004" pitchFamily="49" charset="0"/>
              </a:rPr>
              <a:t>Example</a:t>
            </a:r>
            <a:r>
              <a:rPr lang="en-US" sz="1765" dirty="0">
                <a:solidFill>
                  <a:srgbClr val="000000"/>
                </a:solidFill>
                <a:latin typeface="Cascadia Mono" panose="020B0609020000020004" pitchFamily="49" charset="0"/>
              </a:rPr>
              <a:t>()</a:t>
            </a:r>
          </a:p>
          <a:p>
            <a:pPr defTabSz="914367"/>
            <a:r>
              <a:rPr lang="en-US" sz="1765" dirty="0">
                <a:solidFill>
                  <a:srgbClr val="000000"/>
                </a:solidFill>
                <a:latin typeface="Cascadia Mono" panose="020B0609020000020004" pitchFamily="49" charset="0"/>
              </a:rPr>
              <a:t>        {</a:t>
            </a:r>
          </a:p>
          <a:p>
            <a:pPr defTabSz="914367"/>
            <a:r>
              <a:rPr lang="en-US" sz="1765" dirty="0">
                <a:solidFill>
                  <a:srgbClr val="000000"/>
                </a:solidFill>
                <a:latin typeface="Cascadia Mono" panose="020B0609020000020004" pitchFamily="49" charset="0"/>
              </a:rPr>
              <a:t>            </a:t>
            </a:r>
            <a:r>
              <a:rPr lang="en-US" sz="1765" dirty="0" err="1">
                <a:solidFill>
                  <a:srgbClr val="000000"/>
                </a:solidFill>
                <a:latin typeface="Cascadia Mono" panose="020B0609020000020004" pitchFamily="49" charset="0"/>
              </a:rPr>
              <a:t>InitializeComponent</a:t>
            </a:r>
            <a:r>
              <a:rPr lang="en-US" sz="1765" dirty="0">
                <a:solidFill>
                  <a:srgbClr val="000000"/>
                </a:solidFill>
                <a:latin typeface="Cascadia Mono" panose="020B0609020000020004" pitchFamily="49" charset="0"/>
              </a:rPr>
              <a:t>();</a:t>
            </a:r>
          </a:p>
          <a:p>
            <a:pPr defTabSz="914367"/>
            <a:r>
              <a:rPr lang="en-US" sz="1765" dirty="0">
                <a:solidFill>
                  <a:srgbClr val="000000"/>
                </a:solidFill>
                <a:latin typeface="Cascadia Mono" panose="020B0609020000020004" pitchFamily="49" charset="0"/>
              </a:rPr>
              <a:t>        }</a:t>
            </a:r>
          </a:p>
          <a:p>
            <a:pPr defTabSz="914367"/>
            <a:endParaRPr lang="en-US" sz="1765" dirty="0">
              <a:solidFill>
                <a:srgbClr val="000000"/>
              </a:solidFill>
              <a:latin typeface="Cascadia Mono" panose="020B0609020000020004" pitchFamily="49" charset="0"/>
            </a:endParaRPr>
          </a:p>
          <a:p>
            <a:pPr defTabSz="914367"/>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void</a:t>
            </a:r>
            <a:r>
              <a:rPr lang="en-US" sz="1765" dirty="0">
                <a:solidFill>
                  <a:srgbClr val="000000"/>
                </a:solidFill>
                <a:latin typeface="Cascadia Mono" panose="020B0609020000020004" pitchFamily="49" charset="0"/>
              </a:rPr>
              <a:t> method1()</a:t>
            </a:r>
          </a:p>
          <a:p>
            <a:pPr defTabSz="914367"/>
            <a:r>
              <a:rPr lang="en-US" sz="1765" dirty="0">
                <a:solidFill>
                  <a:srgbClr val="000000"/>
                </a:solidFill>
                <a:latin typeface="Cascadia Mono" panose="020B0609020000020004" pitchFamily="49" charset="0"/>
              </a:rPr>
              <a:t>        {</a:t>
            </a:r>
          </a:p>
          <a:p>
            <a:pPr defTabSz="914367"/>
            <a:endParaRPr lang="en-US" sz="1765" dirty="0">
              <a:solidFill>
                <a:srgbClr val="000000"/>
              </a:solidFill>
              <a:latin typeface="Cascadia Mono" panose="020B0609020000020004" pitchFamily="49" charset="0"/>
            </a:endParaRPr>
          </a:p>
          <a:p>
            <a:pPr defTabSz="914367"/>
            <a:r>
              <a:rPr lang="en-US" sz="1765" dirty="0">
                <a:solidFill>
                  <a:srgbClr val="000000"/>
                </a:solidFill>
                <a:latin typeface="Cascadia Mono" panose="020B0609020000020004" pitchFamily="49" charset="0"/>
              </a:rPr>
              <a:t>        }</a:t>
            </a:r>
          </a:p>
          <a:p>
            <a:pPr defTabSz="914367"/>
            <a:r>
              <a:rPr lang="en-US" sz="1765" dirty="0">
                <a:solidFill>
                  <a:srgbClr val="000000"/>
                </a:solidFill>
                <a:latin typeface="Cascadia Mono" panose="020B0609020000020004" pitchFamily="49" charset="0"/>
              </a:rPr>
              <a:t>    }</a:t>
            </a:r>
            <a:endParaRPr lang="en-US" sz="1765" dirty="0">
              <a:solidFill>
                <a:srgbClr val="505050"/>
              </a:solidFill>
              <a:latin typeface="Segoe UI"/>
            </a:endParaRPr>
          </a:p>
        </p:txBody>
      </p:sp>
    </p:spTree>
    <p:extLst>
      <p:ext uri="{BB962C8B-B14F-4D97-AF65-F5344CB8AC3E}">
        <p14:creationId xmlns:p14="http://schemas.microsoft.com/office/powerpoint/2010/main" val="126255311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78E07-863A-19FA-B4E4-3903C9912F0F}"/>
              </a:ext>
            </a:extLst>
          </p:cNvPr>
          <p:cNvSpPr>
            <a:spLocks noGrp="1"/>
          </p:cNvSpPr>
          <p:nvPr>
            <p:ph type="body" sz="quarter" idx="10"/>
          </p:nvPr>
        </p:nvSpPr>
        <p:spPr>
          <a:xfrm>
            <a:off x="269240" y="1189495"/>
            <a:ext cx="5826760" cy="4743138"/>
          </a:xfrm>
        </p:spPr>
        <p:txBody>
          <a:bodyPr/>
          <a:lstStyle/>
          <a:p>
            <a:pPr marL="0" indent="0" algn="just">
              <a:buNone/>
            </a:pPr>
            <a:r>
              <a:rPr lang="en-US" sz="2745" dirty="0"/>
              <a:t>Generics introduces the concept of type parameters to .NET, which make it possible to design classes and methods that defer the specification of one or more types until the class or method is declared and instantiated by client code. For example, by using a generic type parameter T, you can write a single class that other client code can use without incurring the cost or risk of runtime casts or boxing operations. </a:t>
            </a:r>
          </a:p>
        </p:txBody>
      </p:sp>
      <p:sp>
        <p:nvSpPr>
          <p:cNvPr id="3" name="Title 2">
            <a:extLst>
              <a:ext uri="{FF2B5EF4-FFF2-40B4-BE49-F238E27FC236}">
                <a16:creationId xmlns:a16="http://schemas.microsoft.com/office/drawing/2014/main" id="{1A9C7FA4-B93C-54F5-925C-2510F8120C30}"/>
              </a:ext>
            </a:extLst>
          </p:cNvPr>
          <p:cNvSpPr>
            <a:spLocks noGrp="1"/>
          </p:cNvSpPr>
          <p:nvPr>
            <p:ph type="title"/>
          </p:nvPr>
        </p:nvSpPr>
        <p:spPr/>
        <p:txBody>
          <a:bodyPr/>
          <a:lstStyle/>
          <a:p>
            <a:r>
              <a:rPr lang="en-US" dirty="0"/>
              <a:t>Generics</a:t>
            </a:r>
          </a:p>
        </p:txBody>
      </p:sp>
      <p:sp>
        <p:nvSpPr>
          <p:cNvPr id="8" name="TextBox 7">
            <a:extLst>
              <a:ext uri="{FF2B5EF4-FFF2-40B4-BE49-F238E27FC236}">
                <a16:creationId xmlns:a16="http://schemas.microsoft.com/office/drawing/2014/main" id="{FD8DA0AD-A665-2122-1B3A-4A120189D746}"/>
              </a:ext>
            </a:extLst>
          </p:cNvPr>
          <p:cNvSpPr txBox="1"/>
          <p:nvPr/>
        </p:nvSpPr>
        <p:spPr>
          <a:xfrm>
            <a:off x="6237185" y="377851"/>
            <a:ext cx="5824945" cy="6366425"/>
          </a:xfrm>
          <a:prstGeom prst="rect">
            <a:avLst/>
          </a:prstGeom>
          <a:noFill/>
        </p:spPr>
        <p:txBody>
          <a:bodyPr wrap="square">
            <a:spAutoFit/>
          </a:bodyPr>
          <a:lstStyle/>
          <a:p>
            <a:pPr defTabSz="914367"/>
            <a:r>
              <a:rPr lang="en-US" sz="1568" dirty="0">
                <a:solidFill>
                  <a:srgbClr val="0000FF"/>
                </a:solidFill>
                <a:latin typeface="Cascadia Mono" panose="020B0609020000020004" pitchFamily="49" charset="0"/>
              </a:rPr>
              <a:t>public</a:t>
            </a:r>
            <a:r>
              <a:rPr lang="en-US" sz="1568" dirty="0">
                <a:solidFill>
                  <a:srgbClr val="000000"/>
                </a:solidFill>
                <a:latin typeface="Cascadia Mono" panose="020B0609020000020004" pitchFamily="49" charset="0"/>
              </a:rPr>
              <a:t> </a:t>
            </a:r>
            <a:r>
              <a:rPr lang="en-US" sz="1568" dirty="0">
                <a:solidFill>
                  <a:srgbClr val="0000FF"/>
                </a:solidFill>
                <a:latin typeface="Cascadia Mono" panose="020B0609020000020004" pitchFamily="49" charset="0"/>
              </a:rPr>
              <a:t>class</a:t>
            </a:r>
            <a:r>
              <a:rPr lang="en-US" sz="1568" dirty="0">
                <a:solidFill>
                  <a:srgbClr val="000000"/>
                </a:solidFill>
                <a:latin typeface="Cascadia Mono" panose="020B0609020000020004" pitchFamily="49" charset="0"/>
              </a:rPr>
              <a:t> </a:t>
            </a:r>
            <a:r>
              <a:rPr lang="en-US" sz="1568" dirty="0" err="1">
                <a:solidFill>
                  <a:srgbClr val="2B91AF"/>
                </a:solidFill>
                <a:latin typeface="Cascadia Mono" panose="020B0609020000020004" pitchFamily="49" charset="0"/>
              </a:rPr>
              <a:t>GenericList</a:t>
            </a:r>
            <a:r>
              <a:rPr lang="en-US" sz="1568" dirty="0">
                <a:solidFill>
                  <a:srgbClr val="000000"/>
                </a:solidFill>
                <a:latin typeface="Cascadia Mono" panose="020B0609020000020004" pitchFamily="49" charset="0"/>
              </a:rPr>
              <a:t>&lt;</a:t>
            </a:r>
            <a:r>
              <a:rPr lang="en-US" sz="1568" dirty="0">
                <a:solidFill>
                  <a:srgbClr val="2B91AF"/>
                </a:solidFill>
                <a:latin typeface="Cascadia Mono" panose="020B0609020000020004" pitchFamily="49" charset="0"/>
              </a:rPr>
              <a:t>T</a:t>
            </a:r>
            <a:r>
              <a:rPr lang="en-US" sz="1568" dirty="0">
                <a:solidFill>
                  <a:srgbClr val="000000"/>
                </a:solidFill>
                <a:latin typeface="Cascadia Mono" panose="020B0609020000020004" pitchFamily="49" charset="0"/>
              </a:rPr>
              <a:t>&gt;</a:t>
            </a:r>
          </a:p>
          <a:p>
            <a:pPr defTabSz="914367"/>
            <a:r>
              <a:rPr lang="en-US" sz="1568" dirty="0">
                <a:solidFill>
                  <a:srgbClr val="000000"/>
                </a:solidFill>
                <a:latin typeface="Cascadia Mono" panose="020B0609020000020004" pitchFamily="49" charset="0"/>
              </a:rPr>
              <a:t>{</a:t>
            </a:r>
          </a:p>
          <a:p>
            <a:pPr defTabSz="914367"/>
            <a:r>
              <a:rPr lang="en-US" sz="1568" dirty="0">
                <a:solidFill>
                  <a:srgbClr val="000000"/>
                </a:solidFill>
                <a:latin typeface="Cascadia Mono" panose="020B0609020000020004" pitchFamily="49" charset="0"/>
              </a:rPr>
              <a:t>    </a:t>
            </a:r>
            <a:r>
              <a:rPr lang="en-US" sz="1568" dirty="0">
                <a:solidFill>
                  <a:srgbClr val="0000FF"/>
                </a:solidFill>
                <a:latin typeface="Cascadia Mono" panose="020B0609020000020004" pitchFamily="49" charset="0"/>
              </a:rPr>
              <a:t>public</a:t>
            </a:r>
            <a:r>
              <a:rPr lang="en-US" sz="1568" dirty="0">
                <a:solidFill>
                  <a:srgbClr val="000000"/>
                </a:solidFill>
                <a:latin typeface="Cascadia Mono" panose="020B0609020000020004" pitchFamily="49" charset="0"/>
              </a:rPr>
              <a:t> </a:t>
            </a:r>
            <a:r>
              <a:rPr lang="en-US" sz="1568" dirty="0">
                <a:solidFill>
                  <a:srgbClr val="0000FF"/>
                </a:solidFill>
                <a:latin typeface="Cascadia Mono" panose="020B0609020000020004" pitchFamily="49" charset="0"/>
              </a:rPr>
              <a:t>void</a:t>
            </a:r>
            <a:r>
              <a:rPr lang="en-US" sz="1568" dirty="0">
                <a:solidFill>
                  <a:srgbClr val="000000"/>
                </a:solidFill>
                <a:latin typeface="Cascadia Mono" panose="020B0609020000020004" pitchFamily="49" charset="0"/>
              </a:rPr>
              <a:t> Add(T input) { }</a:t>
            </a:r>
          </a:p>
          <a:p>
            <a:pPr defTabSz="914367"/>
            <a:r>
              <a:rPr lang="en-US" sz="1568" dirty="0">
                <a:solidFill>
                  <a:srgbClr val="000000"/>
                </a:solidFill>
                <a:latin typeface="Cascadia Mono" panose="020B0609020000020004" pitchFamily="49" charset="0"/>
              </a:rPr>
              <a:t>}</a:t>
            </a:r>
          </a:p>
          <a:p>
            <a:pPr defTabSz="914367"/>
            <a:endParaRPr lang="en-US" sz="1568" dirty="0">
              <a:solidFill>
                <a:srgbClr val="000000"/>
              </a:solidFill>
              <a:latin typeface="Cascadia Mono" panose="020B0609020000020004" pitchFamily="49" charset="0"/>
            </a:endParaRPr>
          </a:p>
          <a:p>
            <a:pPr defTabSz="914367"/>
            <a:r>
              <a:rPr lang="en-US" sz="1568" dirty="0">
                <a:solidFill>
                  <a:srgbClr val="0000FF"/>
                </a:solidFill>
                <a:latin typeface="Cascadia Mono" panose="020B0609020000020004" pitchFamily="49" charset="0"/>
              </a:rPr>
              <a:t>class</a:t>
            </a:r>
            <a:r>
              <a:rPr lang="en-US" sz="1568" dirty="0">
                <a:solidFill>
                  <a:srgbClr val="000000"/>
                </a:solidFill>
                <a:latin typeface="Cascadia Mono" panose="020B0609020000020004" pitchFamily="49" charset="0"/>
              </a:rPr>
              <a:t> </a:t>
            </a:r>
            <a:r>
              <a:rPr lang="en-US" sz="1568" dirty="0" err="1">
                <a:solidFill>
                  <a:srgbClr val="2B91AF"/>
                </a:solidFill>
                <a:latin typeface="Cascadia Mono" panose="020B0609020000020004" pitchFamily="49" charset="0"/>
              </a:rPr>
              <a:t>TestGenericList</a:t>
            </a:r>
            <a:endParaRPr lang="en-US" sz="1568" dirty="0">
              <a:solidFill>
                <a:srgbClr val="000000"/>
              </a:solidFill>
              <a:latin typeface="Cascadia Mono" panose="020B0609020000020004" pitchFamily="49" charset="0"/>
            </a:endParaRPr>
          </a:p>
          <a:p>
            <a:pPr defTabSz="914367"/>
            <a:r>
              <a:rPr lang="en-US" sz="1568" dirty="0">
                <a:solidFill>
                  <a:srgbClr val="000000"/>
                </a:solidFill>
                <a:latin typeface="Cascadia Mono" panose="020B0609020000020004" pitchFamily="49" charset="0"/>
              </a:rPr>
              <a:t>{</a:t>
            </a:r>
          </a:p>
          <a:p>
            <a:pPr defTabSz="914367"/>
            <a:r>
              <a:rPr lang="en-US" sz="1568" dirty="0">
                <a:solidFill>
                  <a:srgbClr val="000000"/>
                </a:solidFill>
                <a:latin typeface="Cascadia Mono" panose="020B0609020000020004" pitchFamily="49" charset="0"/>
              </a:rPr>
              <a:t>    </a:t>
            </a:r>
            <a:r>
              <a:rPr lang="en-US" sz="1568" dirty="0">
                <a:solidFill>
                  <a:srgbClr val="0000FF"/>
                </a:solidFill>
                <a:latin typeface="Cascadia Mono" panose="020B0609020000020004" pitchFamily="49" charset="0"/>
              </a:rPr>
              <a:t>private</a:t>
            </a:r>
            <a:r>
              <a:rPr lang="en-US" sz="1568" dirty="0">
                <a:solidFill>
                  <a:srgbClr val="000000"/>
                </a:solidFill>
                <a:latin typeface="Cascadia Mono" panose="020B0609020000020004" pitchFamily="49" charset="0"/>
              </a:rPr>
              <a:t> </a:t>
            </a:r>
            <a:r>
              <a:rPr lang="en-US" sz="1568" dirty="0">
                <a:solidFill>
                  <a:srgbClr val="0000FF"/>
                </a:solidFill>
                <a:latin typeface="Cascadia Mono" panose="020B0609020000020004" pitchFamily="49" charset="0"/>
              </a:rPr>
              <a:t>class</a:t>
            </a:r>
            <a:r>
              <a:rPr lang="en-US" sz="1568" dirty="0">
                <a:solidFill>
                  <a:srgbClr val="000000"/>
                </a:solidFill>
                <a:latin typeface="Cascadia Mono" panose="020B0609020000020004" pitchFamily="49" charset="0"/>
              </a:rPr>
              <a:t> </a:t>
            </a:r>
            <a:r>
              <a:rPr lang="en-US" sz="1568" dirty="0" err="1">
                <a:solidFill>
                  <a:srgbClr val="2B91AF"/>
                </a:solidFill>
                <a:latin typeface="Cascadia Mono" panose="020B0609020000020004" pitchFamily="49" charset="0"/>
              </a:rPr>
              <a:t>ExampleClass</a:t>
            </a:r>
            <a:r>
              <a:rPr lang="en-US" sz="1568" dirty="0">
                <a:solidFill>
                  <a:srgbClr val="000000"/>
                </a:solidFill>
                <a:latin typeface="Cascadia Mono" panose="020B0609020000020004" pitchFamily="49" charset="0"/>
              </a:rPr>
              <a:t> { }</a:t>
            </a:r>
          </a:p>
          <a:p>
            <a:pPr defTabSz="914367"/>
            <a:r>
              <a:rPr lang="en-US" sz="1568" dirty="0">
                <a:solidFill>
                  <a:srgbClr val="000000"/>
                </a:solidFill>
                <a:latin typeface="Cascadia Mono" panose="020B0609020000020004" pitchFamily="49" charset="0"/>
              </a:rPr>
              <a:t>    </a:t>
            </a:r>
            <a:r>
              <a:rPr lang="en-US" sz="1568" dirty="0">
                <a:solidFill>
                  <a:srgbClr val="0000FF"/>
                </a:solidFill>
                <a:latin typeface="Cascadia Mono" panose="020B0609020000020004" pitchFamily="49" charset="0"/>
              </a:rPr>
              <a:t>static</a:t>
            </a:r>
            <a:r>
              <a:rPr lang="en-US" sz="1568" dirty="0">
                <a:solidFill>
                  <a:srgbClr val="000000"/>
                </a:solidFill>
                <a:latin typeface="Cascadia Mono" panose="020B0609020000020004" pitchFamily="49" charset="0"/>
              </a:rPr>
              <a:t> </a:t>
            </a:r>
            <a:r>
              <a:rPr lang="en-US" sz="1568" dirty="0">
                <a:solidFill>
                  <a:srgbClr val="0000FF"/>
                </a:solidFill>
                <a:latin typeface="Cascadia Mono" panose="020B0609020000020004" pitchFamily="49" charset="0"/>
              </a:rPr>
              <a:t>void</a:t>
            </a:r>
            <a:r>
              <a:rPr lang="en-US" sz="1568" dirty="0">
                <a:solidFill>
                  <a:srgbClr val="000000"/>
                </a:solidFill>
                <a:latin typeface="Cascadia Mono" panose="020B0609020000020004" pitchFamily="49" charset="0"/>
              </a:rPr>
              <a:t> Main()</a:t>
            </a:r>
          </a:p>
          <a:p>
            <a:pPr defTabSz="914367"/>
            <a:r>
              <a:rPr lang="en-US" sz="1568" dirty="0">
                <a:solidFill>
                  <a:srgbClr val="000000"/>
                </a:solidFill>
                <a:latin typeface="Cascadia Mono" panose="020B0609020000020004" pitchFamily="49" charset="0"/>
              </a:rPr>
              <a:t>    {</a:t>
            </a:r>
          </a:p>
          <a:p>
            <a:pPr defTabSz="914367"/>
            <a:r>
              <a:rPr lang="en-US" sz="1568" dirty="0">
                <a:solidFill>
                  <a:srgbClr val="000000"/>
                </a:solidFill>
                <a:latin typeface="Cascadia Mono" panose="020B0609020000020004" pitchFamily="49" charset="0"/>
              </a:rPr>
              <a:t>        </a:t>
            </a:r>
            <a:r>
              <a:rPr lang="en-US" sz="1568" dirty="0">
                <a:solidFill>
                  <a:srgbClr val="008000"/>
                </a:solidFill>
                <a:latin typeface="Cascadia Mono" panose="020B0609020000020004" pitchFamily="49" charset="0"/>
              </a:rPr>
              <a:t>// Declare a list of type int.</a:t>
            </a:r>
            <a:endParaRPr lang="en-US" sz="1568" dirty="0">
              <a:solidFill>
                <a:srgbClr val="000000"/>
              </a:solidFill>
              <a:latin typeface="Cascadia Mono" panose="020B0609020000020004" pitchFamily="49" charset="0"/>
            </a:endParaRPr>
          </a:p>
          <a:p>
            <a:pPr defTabSz="914367"/>
            <a:r>
              <a:rPr lang="de-DE" sz="1568" dirty="0">
                <a:solidFill>
                  <a:srgbClr val="000000"/>
                </a:solidFill>
                <a:latin typeface="Cascadia Mono" panose="020B0609020000020004" pitchFamily="49" charset="0"/>
              </a:rPr>
              <a:t>        GenericList&lt;</a:t>
            </a:r>
            <a:r>
              <a:rPr lang="de-DE" sz="1568" dirty="0">
                <a:solidFill>
                  <a:srgbClr val="0000FF"/>
                </a:solidFill>
                <a:latin typeface="Cascadia Mono" panose="020B0609020000020004" pitchFamily="49" charset="0"/>
              </a:rPr>
              <a:t>int</a:t>
            </a:r>
            <a:r>
              <a:rPr lang="de-DE" sz="1568" dirty="0">
                <a:solidFill>
                  <a:srgbClr val="000000"/>
                </a:solidFill>
                <a:latin typeface="Cascadia Mono" panose="020B0609020000020004" pitchFamily="49" charset="0"/>
              </a:rPr>
              <a:t>&gt; list1 = </a:t>
            </a:r>
            <a:r>
              <a:rPr lang="de-DE" sz="1568" dirty="0">
                <a:solidFill>
                  <a:srgbClr val="0000FF"/>
                </a:solidFill>
                <a:latin typeface="Cascadia Mono" panose="020B0609020000020004" pitchFamily="49" charset="0"/>
              </a:rPr>
              <a:t>new</a:t>
            </a:r>
            <a:r>
              <a:rPr lang="de-DE" sz="1568" dirty="0">
                <a:solidFill>
                  <a:srgbClr val="000000"/>
                </a:solidFill>
                <a:latin typeface="Cascadia Mono" panose="020B0609020000020004" pitchFamily="49" charset="0"/>
              </a:rPr>
              <a:t> GenericList&lt;</a:t>
            </a:r>
            <a:r>
              <a:rPr lang="de-DE" sz="1568" dirty="0">
                <a:solidFill>
                  <a:srgbClr val="0000FF"/>
                </a:solidFill>
                <a:latin typeface="Cascadia Mono" panose="020B0609020000020004" pitchFamily="49" charset="0"/>
              </a:rPr>
              <a:t>int</a:t>
            </a:r>
            <a:r>
              <a:rPr lang="de-DE" sz="1568" dirty="0">
                <a:solidFill>
                  <a:srgbClr val="000000"/>
                </a:solidFill>
                <a:latin typeface="Cascadia Mono" panose="020B0609020000020004" pitchFamily="49" charset="0"/>
              </a:rPr>
              <a:t>&gt;();</a:t>
            </a:r>
          </a:p>
          <a:p>
            <a:pPr defTabSz="914367"/>
            <a:r>
              <a:rPr lang="en-US" sz="1568" dirty="0">
                <a:solidFill>
                  <a:srgbClr val="000000"/>
                </a:solidFill>
                <a:latin typeface="Cascadia Mono" panose="020B0609020000020004" pitchFamily="49" charset="0"/>
              </a:rPr>
              <a:t>        list1.Add(1);</a:t>
            </a:r>
          </a:p>
          <a:p>
            <a:pPr defTabSz="914367"/>
            <a:endParaRPr lang="en-US" sz="1568" dirty="0">
              <a:solidFill>
                <a:srgbClr val="000000"/>
              </a:solidFill>
              <a:latin typeface="Cascadia Mono" panose="020B0609020000020004" pitchFamily="49" charset="0"/>
            </a:endParaRPr>
          </a:p>
          <a:p>
            <a:pPr defTabSz="914367"/>
            <a:r>
              <a:rPr lang="en-US" sz="1568" dirty="0">
                <a:solidFill>
                  <a:srgbClr val="000000"/>
                </a:solidFill>
                <a:latin typeface="Cascadia Mono" panose="020B0609020000020004" pitchFamily="49" charset="0"/>
              </a:rPr>
              <a:t>        </a:t>
            </a:r>
            <a:r>
              <a:rPr lang="en-US" sz="1568" dirty="0">
                <a:solidFill>
                  <a:srgbClr val="008000"/>
                </a:solidFill>
                <a:latin typeface="Cascadia Mono" panose="020B0609020000020004" pitchFamily="49" charset="0"/>
              </a:rPr>
              <a:t>// Declare a list of type string.</a:t>
            </a:r>
            <a:endParaRPr lang="en-US" sz="1568" dirty="0">
              <a:solidFill>
                <a:srgbClr val="000000"/>
              </a:solidFill>
              <a:latin typeface="Cascadia Mono" panose="020B0609020000020004" pitchFamily="49" charset="0"/>
            </a:endParaRPr>
          </a:p>
          <a:p>
            <a:pPr defTabSz="914367"/>
            <a:r>
              <a:rPr lang="en-US" sz="1568" dirty="0">
                <a:solidFill>
                  <a:srgbClr val="000000"/>
                </a:solidFill>
                <a:latin typeface="Cascadia Mono" panose="020B0609020000020004" pitchFamily="49" charset="0"/>
              </a:rPr>
              <a:t>        </a:t>
            </a:r>
            <a:r>
              <a:rPr lang="en-US" sz="1568" dirty="0" err="1">
                <a:solidFill>
                  <a:srgbClr val="000000"/>
                </a:solidFill>
                <a:latin typeface="Cascadia Mono" panose="020B0609020000020004" pitchFamily="49" charset="0"/>
              </a:rPr>
              <a:t>GenericList</a:t>
            </a:r>
            <a:r>
              <a:rPr lang="en-US" sz="1568" dirty="0">
                <a:solidFill>
                  <a:srgbClr val="000000"/>
                </a:solidFill>
                <a:latin typeface="Cascadia Mono" panose="020B0609020000020004" pitchFamily="49" charset="0"/>
              </a:rPr>
              <a:t>&lt;</a:t>
            </a:r>
            <a:r>
              <a:rPr lang="en-US" sz="1568" dirty="0">
                <a:solidFill>
                  <a:srgbClr val="0000FF"/>
                </a:solidFill>
                <a:latin typeface="Cascadia Mono" panose="020B0609020000020004" pitchFamily="49" charset="0"/>
              </a:rPr>
              <a:t>string</a:t>
            </a:r>
            <a:r>
              <a:rPr lang="en-US" sz="1568" dirty="0">
                <a:solidFill>
                  <a:srgbClr val="000000"/>
                </a:solidFill>
                <a:latin typeface="Cascadia Mono" panose="020B0609020000020004" pitchFamily="49" charset="0"/>
              </a:rPr>
              <a:t>&gt; list2 = </a:t>
            </a:r>
            <a:r>
              <a:rPr lang="en-US" sz="1568" dirty="0">
                <a:solidFill>
                  <a:srgbClr val="0000FF"/>
                </a:solidFill>
                <a:latin typeface="Cascadia Mono" panose="020B0609020000020004" pitchFamily="49" charset="0"/>
              </a:rPr>
              <a:t>new</a:t>
            </a:r>
            <a:r>
              <a:rPr lang="en-US" sz="1568" dirty="0">
                <a:solidFill>
                  <a:srgbClr val="000000"/>
                </a:solidFill>
                <a:latin typeface="Cascadia Mono" panose="020B0609020000020004" pitchFamily="49" charset="0"/>
              </a:rPr>
              <a:t> </a:t>
            </a:r>
            <a:r>
              <a:rPr lang="en-US" sz="1568" dirty="0" err="1">
                <a:solidFill>
                  <a:srgbClr val="000000"/>
                </a:solidFill>
                <a:latin typeface="Cascadia Mono" panose="020B0609020000020004" pitchFamily="49" charset="0"/>
              </a:rPr>
              <a:t>GenericList</a:t>
            </a:r>
            <a:r>
              <a:rPr lang="en-US" sz="1568" dirty="0">
                <a:solidFill>
                  <a:srgbClr val="000000"/>
                </a:solidFill>
                <a:latin typeface="Cascadia Mono" panose="020B0609020000020004" pitchFamily="49" charset="0"/>
              </a:rPr>
              <a:t>&lt;</a:t>
            </a:r>
            <a:r>
              <a:rPr lang="en-US" sz="1568" dirty="0">
                <a:solidFill>
                  <a:srgbClr val="0000FF"/>
                </a:solidFill>
                <a:latin typeface="Cascadia Mono" panose="020B0609020000020004" pitchFamily="49" charset="0"/>
              </a:rPr>
              <a:t>string</a:t>
            </a:r>
            <a:r>
              <a:rPr lang="en-US" sz="1568" dirty="0">
                <a:solidFill>
                  <a:srgbClr val="000000"/>
                </a:solidFill>
                <a:latin typeface="Cascadia Mono" panose="020B0609020000020004" pitchFamily="49" charset="0"/>
              </a:rPr>
              <a:t>&gt;();</a:t>
            </a:r>
          </a:p>
          <a:p>
            <a:pPr defTabSz="914367"/>
            <a:r>
              <a:rPr lang="en-US" sz="1568" dirty="0">
                <a:solidFill>
                  <a:srgbClr val="000000"/>
                </a:solidFill>
                <a:latin typeface="Cascadia Mono" panose="020B0609020000020004" pitchFamily="49" charset="0"/>
              </a:rPr>
              <a:t>        list2.Add(</a:t>
            </a:r>
            <a:r>
              <a:rPr lang="en-US" sz="1568" dirty="0">
                <a:solidFill>
                  <a:srgbClr val="A31515"/>
                </a:solidFill>
                <a:latin typeface="Cascadia Mono" panose="020B0609020000020004" pitchFamily="49" charset="0"/>
              </a:rPr>
              <a:t>""</a:t>
            </a:r>
            <a:r>
              <a:rPr lang="en-US" sz="1568" dirty="0">
                <a:solidFill>
                  <a:srgbClr val="000000"/>
                </a:solidFill>
                <a:latin typeface="Cascadia Mono" panose="020B0609020000020004" pitchFamily="49" charset="0"/>
              </a:rPr>
              <a:t>);</a:t>
            </a:r>
          </a:p>
          <a:p>
            <a:pPr defTabSz="914367"/>
            <a:endParaRPr lang="en-US" sz="1568" dirty="0">
              <a:solidFill>
                <a:srgbClr val="000000"/>
              </a:solidFill>
              <a:latin typeface="Cascadia Mono" panose="020B0609020000020004" pitchFamily="49" charset="0"/>
            </a:endParaRPr>
          </a:p>
          <a:p>
            <a:pPr defTabSz="914367"/>
            <a:r>
              <a:rPr lang="en-US" sz="1568" dirty="0">
                <a:solidFill>
                  <a:srgbClr val="000000"/>
                </a:solidFill>
                <a:latin typeface="Cascadia Mono" panose="020B0609020000020004" pitchFamily="49" charset="0"/>
              </a:rPr>
              <a:t>        </a:t>
            </a:r>
            <a:r>
              <a:rPr lang="en-US" sz="1568" dirty="0">
                <a:solidFill>
                  <a:srgbClr val="008000"/>
                </a:solidFill>
                <a:latin typeface="Cascadia Mono" panose="020B0609020000020004" pitchFamily="49" charset="0"/>
              </a:rPr>
              <a:t>// Declare a list of type </a:t>
            </a:r>
            <a:r>
              <a:rPr lang="en-US" sz="1568" dirty="0" err="1">
                <a:solidFill>
                  <a:srgbClr val="008000"/>
                </a:solidFill>
                <a:latin typeface="Cascadia Mono" panose="020B0609020000020004" pitchFamily="49" charset="0"/>
              </a:rPr>
              <a:t>ExampleClass</a:t>
            </a:r>
            <a:r>
              <a:rPr lang="en-US" sz="1568" dirty="0">
                <a:solidFill>
                  <a:srgbClr val="008000"/>
                </a:solidFill>
                <a:latin typeface="Cascadia Mono" panose="020B0609020000020004" pitchFamily="49" charset="0"/>
              </a:rPr>
              <a:t>.</a:t>
            </a:r>
            <a:endParaRPr lang="en-US" sz="1568" dirty="0">
              <a:solidFill>
                <a:srgbClr val="000000"/>
              </a:solidFill>
              <a:latin typeface="Cascadia Mono" panose="020B0609020000020004" pitchFamily="49" charset="0"/>
            </a:endParaRPr>
          </a:p>
          <a:p>
            <a:pPr defTabSz="914367"/>
            <a:r>
              <a:rPr lang="en-US" sz="1568" dirty="0">
                <a:solidFill>
                  <a:srgbClr val="000000"/>
                </a:solidFill>
                <a:latin typeface="Cascadia Mono" panose="020B0609020000020004" pitchFamily="49" charset="0"/>
              </a:rPr>
              <a:t>        </a:t>
            </a:r>
            <a:r>
              <a:rPr lang="en-US" sz="1568" dirty="0" err="1">
                <a:solidFill>
                  <a:srgbClr val="000000"/>
                </a:solidFill>
                <a:latin typeface="Cascadia Mono" panose="020B0609020000020004" pitchFamily="49" charset="0"/>
              </a:rPr>
              <a:t>GenericList</a:t>
            </a:r>
            <a:r>
              <a:rPr lang="en-US" sz="1568" dirty="0">
                <a:solidFill>
                  <a:srgbClr val="000000"/>
                </a:solidFill>
                <a:latin typeface="Cascadia Mono" panose="020B0609020000020004" pitchFamily="49" charset="0"/>
              </a:rPr>
              <a:t>&lt;</a:t>
            </a:r>
            <a:r>
              <a:rPr lang="en-US" sz="1568" dirty="0" err="1">
                <a:solidFill>
                  <a:srgbClr val="000000"/>
                </a:solidFill>
                <a:latin typeface="Cascadia Mono" panose="020B0609020000020004" pitchFamily="49" charset="0"/>
              </a:rPr>
              <a:t>ExampleClass</a:t>
            </a:r>
            <a:r>
              <a:rPr lang="en-US" sz="1568" dirty="0">
                <a:solidFill>
                  <a:srgbClr val="000000"/>
                </a:solidFill>
                <a:latin typeface="Cascadia Mono" panose="020B0609020000020004" pitchFamily="49" charset="0"/>
              </a:rPr>
              <a:t>&gt; list3 = </a:t>
            </a:r>
            <a:r>
              <a:rPr lang="en-US" sz="1568" dirty="0">
                <a:solidFill>
                  <a:srgbClr val="0000FF"/>
                </a:solidFill>
                <a:latin typeface="Cascadia Mono" panose="020B0609020000020004" pitchFamily="49" charset="0"/>
              </a:rPr>
              <a:t>new</a:t>
            </a:r>
            <a:r>
              <a:rPr lang="en-US" sz="1568" dirty="0">
                <a:solidFill>
                  <a:srgbClr val="000000"/>
                </a:solidFill>
                <a:latin typeface="Cascadia Mono" panose="020B0609020000020004" pitchFamily="49" charset="0"/>
              </a:rPr>
              <a:t> </a:t>
            </a:r>
            <a:r>
              <a:rPr lang="en-US" sz="1568" dirty="0" err="1">
                <a:solidFill>
                  <a:srgbClr val="000000"/>
                </a:solidFill>
                <a:latin typeface="Cascadia Mono" panose="020B0609020000020004" pitchFamily="49" charset="0"/>
              </a:rPr>
              <a:t>GenericList</a:t>
            </a:r>
            <a:r>
              <a:rPr lang="en-US" sz="1568" dirty="0">
                <a:solidFill>
                  <a:srgbClr val="000000"/>
                </a:solidFill>
                <a:latin typeface="Cascadia Mono" panose="020B0609020000020004" pitchFamily="49" charset="0"/>
              </a:rPr>
              <a:t>&lt;</a:t>
            </a:r>
            <a:r>
              <a:rPr lang="en-US" sz="1568" dirty="0" err="1">
                <a:solidFill>
                  <a:srgbClr val="000000"/>
                </a:solidFill>
                <a:latin typeface="Cascadia Mono" panose="020B0609020000020004" pitchFamily="49" charset="0"/>
              </a:rPr>
              <a:t>ExampleClass</a:t>
            </a:r>
            <a:r>
              <a:rPr lang="en-US" sz="1568" dirty="0">
                <a:solidFill>
                  <a:srgbClr val="000000"/>
                </a:solidFill>
                <a:latin typeface="Cascadia Mono" panose="020B0609020000020004" pitchFamily="49" charset="0"/>
              </a:rPr>
              <a:t>&gt;();</a:t>
            </a:r>
          </a:p>
          <a:p>
            <a:pPr defTabSz="914367"/>
            <a:r>
              <a:rPr lang="en-US" sz="1568" dirty="0">
                <a:solidFill>
                  <a:srgbClr val="000000"/>
                </a:solidFill>
                <a:latin typeface="Cascadia Mono" panose="020B0609020000020004" pitchFamily="49" charset="0"/>
              </a:rPr>
              <a:t>        list3.Add(</a:t>
            </a:r>
            <a:r>
              <a:rPr lang="en-US" sz="1568" dirty="0">
                <a:solidFill>
                  <a:srgbClr val="0000FF"/>
                </a:solidFill>
                <a:latin typeface="Cascadia Mono" panose="020B0609020000020004" pitchFamily="49" charset="0"/>
              </a:rPr>
              <a:t>new</a:t>
            </a:r>
            <a:r>
              <a:rPr lang="en-US" sz="1568" dirty="0">
                <a:solidFill>
                  <a:srgbClr val="000000"/>
                </a:solidFill>
                <a:latin typeface="Cascadia Mono" panose="020B0609020000020004" pitchFamily="49" charset="0"/>
              </a:rPr>
              <a:t> </a:t>
            </a:r>
            <a:r>
              <a:rPr lang="en-US" sz="1568" dirty="0" err="1">
                <a:solidFill>
                  <a:srgbClr val="000000"/>
                </a:solidFill>
                <a:latin typeface="Cascadia Mono" panose="020B0609020000020004" pitchFamily="49" charset="0"/>
              </a:rPr>
              <a:t>ExampleClass</a:t>
            </a:r>
            <a:r>
              <a:rPr lang="en-US" sz="1568" dirty="0">
                <a:solidFill>
                  <a:srgbClr val="000000"/>
                </a:solidFill>
                <a:latin typeface="Cascadia Mono" panose="020B0609020000020004" pitchFamily="49" charset="0"/>
              </a:rPr>
              <a:t>());</a:t>
            </a:r>
          </a:p>
          <a:p>
            <a:pPr defTabSz="914367"/>
            <a:r>
              <a:rPr lang="en-US" sz="1568" dirty="0">
                <a:solidFill>
                  <a:srgbClr val="000000"/>
                </a:solidFill>
                <a:latin typeface="Cascadia Mono" panose="020B0609020000020004" pitchFamily="49" charset="0"/>
              </a:rPr>
              <a:t>    }</a:t>
            </a:r>
          </a:p>
          <a:p>
            <a:pPr defTabSz="914367"/>
            <a:r>
              <a:rPr lang="en-US" sz="1568" dirty="0">
                <a:solidFill>
                  <a:srgbClr val="000000"/>
                </a:solidFill>
                <a:latin typeface="Cascadia Mono" panose="020B0609020000020004" pitchFamily="49" charset="0"/>
              </a:rPr>
              <a:t>}</a:t>
            </a:r>
            <a:endParaRPr lang="en-US" sz="1568" dirty="0">
              <a:solidFill>
                <a:srgbClr val="505050"/>
              </a:solidFill>
              <a:latin typeface="Segoe UI"/>
            </a:endParaRPr>
          </a:p>
        </p:txBody>
      </p:sp>
    </p:spTree>
    <p:extLst>
      <p:ext uri="{BB962C8B-B14F-4D97-AF65-F5344CB8AC3E}">
        <p14:creationId xmlns:p14="http://schemas.microsoft.com/office/powerpoint/2010/main" val="275734842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78E07-863A-19FA-B4E4-3903C9912F0F}"/>
              </a:ext>
            </a:extLst>
          </p:cNvPr>
          <p:cNvSpPr>
            <a:spLocks noGrp="1"/>
          </p:cNvSpPr>
          <p:nvPr>
            <p:ph type="body" sz="quarter" idx="10"/>
          </p:nvPr>
        </p:nvSpPr>
        <p:spPr>
          <a:xfrm>
            <a:off x="269240" y="1189495"/>
            <a:ext cx="5826760" cy="4525894"/>
          </a:xfrm>
        </p:spPr>
        <p:txBody>
          <a:bodyPr/>
          <a:lstStyle/>
          <a:p>
            <a:pPr marL="0" indent="0" algn="just">
              <a:buNone/>
            </a:pPr>
            <a:r>
              <a:rPr lang="en-US" sz="3137" dirty="0"/>
              <a:t>Anonymous types provide a convenient way to encapsulate a set of read-only properties into a single object without having to explicitly define a type first. The type name is generated by the compiler and is not available at the source code level. The type of each property is inferred by the compiler.</a:t>
            </a:r>
          </a:p>
        </p:txBody>
      </p:sp>
      <p:sp>
        <p:nvSpPr>
          <p:cNvPr id="3" name="Title 2">
            <a:extLst>
              <a:ext uri="{FF2B5EF4-FFF2-40B4-BE49-F238E27FC236}">
                <a16:creationId xmlns:a16="http://schemas.microsoft.com/office/drawing/2014/main" id="{1A9C7FA4-B93C-54F5-925C-2510F8120C30}"/>
              </a:ext>
            </a:extLst>
          </p:cNvPr>
          <p:cNvSpPr>
            <a:spLocks noGrp="1"/>
          </p:cNvSpPr>
          <p:nvPr>
            <p:ph type="title"/>
          </p:nvPr>
        </p:nvSpPr>
        <p:spPr/>
        <p:txBody>
          <a:bodyPr/>
          <a:lstStyle/>
          <a:p>
            <a:r>
              <a:rPr lang="en-US" dirty="0"/>
              <a:t>Anonymous Types</a:t>
            </a:r>
          </a:p>
        </p:txBody>
      </p:sp>
      <p:sp>
        <p:nvSpPr>
          <p:cNvPr id="6" name="TextBox 5">
            <a:extLst>
              <a:ext uri="{FF2B5EF4-FFF2-40B4-BE49-F238E27FC236}">
                <a16:creationId xmlns:a16="http://schemas.microsoft.com/office/drawing/2014/main" id="{97F4F1BF-C0E5-2C0B-5A76-0074E88EF512}"/>
              </a:ext>
            </a:extLst>
          </p:cNvPr>
          <p:cNvSpPr txBox="1"/>
          <p:nvPr/>
        </p:nvSpPr>
        <p:spPr>
          <a:xfrm>
            <a:off x="6687507" y="1189494"/>
            <a:ext cx="5126483" cy="4706930"/>
          </a:xfrm>
          <a:prstGeom prst="rect">
            <a:avLst/>
          </a:prstGeom>
          <a:noFill/>
        </p:spPr>
        <p:txBody>
          <a:bodyPr wrap="square">
            <a:spAutoFit/>
          </a:bodyPr>
          <a:lstStyle/>
          <a:p>
            <a:pPr defTabSz="914367"/>
            <a:r>
              <a:rPr lang="en-US" sz="1765" dirty="0">
                <a:solidFill>
                  <a:srgbClr val="000000"/>
                </a:solidFill>
                <a:latin typeface="Cascadia Mono" panose="020B0609020000020004" pitchFamily="49" charset="0"/>
              </a:rPr>
              <a:t>var v = </a:t>
            </a:r>
            <a:r>
              <a:rPr lang="en-US" sz="1765" dirty="0">
                <a:solidFill>
                  <a:srgbClr val="0000FF"/>
                </a:solidFill>
                <a:latin typeface="Cascadia Mono" panose="020B0609020000020004" pitchFamily="49" charset="0"/>
              </a:rPr>
              <a:t>new</a:t>
            </a:r>
            <a:r>
              <a:rPr lang="en-US" sz="1765" dirty="0">
                <a:solidFill>
                  <a:srgbClr val="000000"/>
                </a:solidFill>
                <a:latin typeface="Cascadia Mono" panose="020B0609020000020004" pitchFamily="49" charset="0"/>
              </a:rPr>
              <a:t> </a:t>
            </a:r>
          </a:p>
          <a:p>
            <a:pPr defTabSz="914367"/>
            <a:r>
              <a:rPr lang="en-US" sz="1765" dirty="0">
                <a:solidFill>
                  <a:srgbClr val="000000"/>
                </a:solidFill>
                <a:latin typeface="Cascadia Mono" panose="020B0609020000020004" pitchFamily="49" charset="0"/>
              </a:rPr>
              <a:t>{ Amount = 108, Message = </a:t>
            </a:r>
            <a:r>
              <a:rPr lang="en-US" sz="1765" dirty="0">
                <a:solidFill>
                  <a:srgbClr val="A31515"/>
                </a:solidFill>
                <a:latin typeface="Cascadia Mono" panose="020B0609020000020004" pitchFamily="49" charset="0"/>
              </a:rPr>
              <a:t>"Hello"</a:t>
            </a:r>
            <a:r>
              <a:rPr lang="en-US" sz="1765" dirty="0">
                <a:solidFill>
                  <a:srgbClr val="000000"/>
                </a:solidFill>
                <a:latin typeface="Cascadia Mono" panose="020B0609020000020004" pitchFamily="49" charset="0"/>
              </a:rPr>
              <a:t> };</a:t>
            </a:r>
          </a:p>
          <a:p>
            <a:pPr defTabSz="914367"/>
            <a:endParaRPr lang="en-US" sz="1765" dirty="0">
              <a:solidFill>
                <a:srgbClr val="000000"/>
              </a:solidFill>
              <a:latin typeface="Cascadia Mono" panose="020B0609020000020004" pitchFamily="49" charset="0"/>
            </a:endParaRPr>
          </a:p>
          <a:p>
            <a:pPr defTabSz="914367"/>
            <a:endParaRPr lang="en-US" sz="1765" dirty="0">
              <a:solidFill>
                <a:srgbClr val="000000"/>
              </a:solidFill>
              <a:latin typeface="Cascadia Mono" panose="020B0609020000020004" pitchFamily="49" charset="0"/>
            </a:endParaRPr>
          </a:p>
          <a:p>
            <a:pPr defTabSz="914367"/>
            <a:endParaRPr lang="en-US" sz="1765" dirty="0">
              <a:solidFill>
                <a:srgbClr val="000000"/>
              </a:solidFill>
              <a:latin typeface="Cascadia Mono" panose="020B0609020000020004" pitchFamily="49" charset="0"/>
            </a:endParaRPr>
          </a:p>
          <a:p>
            <a:pPr defTabSz="914367"/>
            <a:endParaRPr lang="en-US" sz="1765" dirty="0">
              <a:solidFill>
                <a:srgbClr val="000000"/>
              </a:solidFill>
              <a:latin typeface="Cascadia Mono" panose="020B0609020000020004" pitchFamily="49" charset="0"/>
            </a:endParaRPr>
          </a:p>
          <a:p>
            <a:pPr defTabSz="914367"/>
            <a:r>
              <a:rPr lang="en-US" sz="1765" dirty="0">
                <a:solidFill>
                  <a:srgbClr val="000000"/>
                </a:solidFill>
                <a:latin typeface="Cascadia Mono" panose="020B0609020000020004" pitchFamily="49" charset="0"/>
              </a:rPr>
              <a:t>var </a:t>
            </a:r>
            <a:r>
              <a:rPr lang="en-US" sz="1765" dirty="0" err="1">
                <a:solidFill>
                  <a:srgbClr val="000000"/>
                </a:solidFill>
                <a:latin typeface="Cascadia Mono" panose="020B0609020000020004" pitchFamily="49" charset="0"/>
              </a:rPr>
              <a:t>productQuery</a:t>
            </a:r>
            <a:r>
              <a:rPr lang="en-US" sz="1765" dirty="0">
                <a:solidFill>
                  <a:srgbClr val="000000"/>
                </a:solidFill>
                <a:latin typeface="Cascadia Mono" panose="020B0609020000020004" pitchFamily="49" charset="0"/>
              </a:rPr>
              <a:t> =</a:t>
            </a:r>
          </a:p>
          <a:p>
            <a:pPr defTabSz="914367"/>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from</a:t>
            </a:r>
            <a:r>
              <a:rPr lang="en-US" sz="1765" dirty="0">
                <a:solidFill>
                  <a:srgbClr val="000000"/>
                </a:solidFill>
                <a:latin typeface="Cascadia Mono" panose="020B0609020000020004" pitchFamily="49" charset="0"/>
              </a:rPr>
              <a:t> prod </a:t>
            </a:r>
            <a:r>
              <a:rPr lang="en-US" sz="1765" dirty="0">
                <a:solidFill>
                  <a:srgbClr val="0000FF"/>
                </a:solidFill>
                <a:latin typeface="Cascadia Mono" panose="020B0609020000020004" pitchFamily="49" charset="0"/>
              </a:rPr>
              <a:t>in</a:t>
            </a:r>
            <a:r>
              <a:rPr lang="en-US" sz="1765" dirty="0">
                <a:solidFill>
                  <a:srgbClr val="000000"/>
                </a:solidFill>
                <a:latin typeface="Cascadia Mono" panose="020B0609020000020004" pitchFamily="49" charset="0"/>
              </a:rPr>
              <a:t> products</a:t>
            </a:r>
          </a:p>
          <a:p>
            <a:pPr defTabSz="914367"/>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select</a:t>
            </a:r>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new</a:t>
            </a:r>
            <a:r>
              <a:rPr lang="en-US" sz="1765" dirty="0">
                <a:solidFill>
                  <a:srgbClr val="000000"/>
                </a:solidFill>
                <a:latin typeface="Cascadia Mono" panose="020B0609020000020004" pitchFamily="49" charset="0"/>
              </a:rPr>
              <a:t> </a:t>
            </a:r>
          </a:p>
          <a:p>
            <a:pPr defTabSz="914367"/>
            <a:r>
              <a:rPr lang="en-US" sz="1765" dirty="0">
                <a:solidFill>
                  <a:srgbClr val="000000"/>
                </a:solidFill>
                <a:latin typeface="Cascadia Mono" panose="020B0609020000020004" pitchFamily="49" charset="0"/>
              </a:rPr>
              <a:t>	{ </a:t>
            </a:r>
            <a:r>
              <a:rPr lang="en-US" sz="1765" dirty="0" err="1">
                <a:solidFill>
                  <a:srgbClr val="000000"/>
                </a:solidFill>
                <a:latin typeface="Cascadia Mono" panose="020B0609020000020004" pitchFamily="49" charset="0"/>
              </a:rPr>
              <a:t>prod.Color</a:t>
            </a:r>
            <a:r>
              <a:rPr lang="en-US" sz="1765" dirty="0">
                <a:solidFill>
                  <a:srgbClr val="000000"/>
                </a:solidFill>
                <a:latin typeface="Cascadia Mono" panose="020B0609020000020004" pitchFamily="49" charset="0"/>
              </a:rPr>
              <a:t>, </a:t>
            </a:r>
            <a:r>
              <a:rPr lang="en-US" sz="1765" dirty="0" err="1">
                <a:solidFill>
                  <a:srgbClr val="000000"/>
                </a:solidFill>
                <a:latin typeface="Cascadia Mono" panose="020B0609020000020004" pitchFamily="49" charset="0"/>
              </a:rPr>
              <a:t>prod.Price</a:t>
            </a:r>
            <a:r>
              <a:rPr lang="en-US" sz="1765" dirty="0">
                <a:solidFill>
                  <a:srgbClr val="000000"/>
                </a:solidFill>
                <a:latin typeface="Cascadia Mono" panose="020B0609020000020004" pitchFamily="49" charset="0"/>
              </a:rPr>
              <a:t> };</a:t>
            </a:r>
          </a:p>
          <a:p>
            <a:pPr defTabSz="914367"/>
            <a:endParaRPr lang="en-US" sz="1765" dirty="0">
              <a:solidFill>
                <a:srgbClr val="000000"/>
              </a:solidFill>
              <a:latin typeface="Cascadia Mono" panose="020B0609020000020004" pitchFamily="49" charset="0"/>
            </a:endParaRPr>
          </a:p>
          <a:p>
            <a:pPr defTabSz="914367"/>
            <a:r>
              <a:rPr lang="en-US" sz="1765" dirty="0">
                <a:solidFill>
                  <a:srgbClr val="0000FF"/>
                </a:solidFill>
                <a:latin typeface="Cascadia Mono" panose="020B0609020000020004" pitchFamily="49" charset="0"/>
              </a:rPr>
              <a:t>foreach</a:t>
            </a:r>
            <a:r>
              <a:rPr lang="en-US" sz="1765" dirty="0">
                <a:solidFill>
                  <a:srgbClr val="000000"/>
                </a:solidFill>
                <a:latin typeface="Cascadia Mono" panose="020B0609020000020004" pitchFamily="49" charset="0"/>
              </a:rPr>
              <a:t> (var v </a:t>
            </a:r>
            <a:r>
              <a:rPr lang="en-US" sz="1765" dirty="0">
                <a:solidFill>
                  <a:srgbClr val="0000FF"/>
                </a:solidFill>
                <a:latin typeface="Cascadia Mono" panose="020B0609020000020004" pitchFamily="49" charset="0"/>
              </a:rPr>
              <a:t>in</a:t>
            </a:r>
            <a:r>
              <a:rPr lang="en-US" sz="1765" dirty="0">
                <a:solidFill>
                  <a:srgbClr val="000000"/>
                </a:solidFill>
                <a:latin typeface="Cascadia Mono" panose="020B0609020000020004" pitchFamily="49" charset="0"/>
              </a:rPr>
              <a:t> </a:t>
            </a:r>
            <a:r>
              <a:rPr lang="en-US" sz="1765" dirty="0" err="1">
                <a:solidFill>
                  <a:srgbClr val="000000"/>
                </a:solidFill>
                <a:latin typeface="Cascadia Mono" panose="020B0609020000020004" pitchFamily="49" charset="0"/>
              </a:rPr>
              <a:t>productQuery</a:t>
            </a:r>
            <a:r>
              <a:rPr lang="en-US" sz="1765" dirty="0">
                <a:solidFill>
                  <a:srgbClr val="000000"/>
                </a:solidFill>
                <a:latin typeface="Cascadia Mono" panose="020B0609020000020004" pitchFamily="49" charset="0"/>
              </a:rPr>
              <a:t>)</a:t>
            </a:r>
          </a:p>
          <a:p>
            <a:pPr defTabSz="914367"/>
            <a:r>
              <a:rPr lang="en-US" sz="1765" dirty="0">
                <a:solidFill>
                  <a:srgbClr val="000000"/>
                </a:solidFill>
                <a:latin typeface="Cascadia Mono" panose="020B0609020000020004" pitchFamily="49" charset="0"/>
              </a:rPr>
              <a:t>{</a:t>
            </a:r>
          </a:p>
          <a:p>
            <a:pPr defTabSz="914367"/>
            <a:r>
              <a:rPr lang="en-US" sz="1765" dirty="0">
                <a:solidFill>
                  <a:srgbClr val="000000"/>
                </a:solidFill>
                <a:latin typeface="Cascadia Mono" panose="020B0609020000020004" pitchFamily="49" charset="0"/>
              </a:rPr>
              <a:t>    Console.</a:t>
            </a:r>
          </a:p>
          <a:p>
            <a:pPr defTabSz="914367"/>
            <a:r>
              <a:rPr lang="en-US" sz="1765" dirty="0">
                <a:solidFill>
                  <a:srgbClr val="000000"/>
                </a:solidFill>
                <a:latin typeface="Cascadia Mono" panose="020B0609020000020004" pitchFamily="49" charset="0"/>
              </a:rPr>
              <a:t>	WriteLine($</a:t>
            </a:r>
            <a:r>
              <a:rPr lang="en-US" sz="1765" dirty="0">
                <a:solidFill>
                  <a:srgbClr val="A31515"/>
                </a:solidFill>
                <a:latin typeface="Cascadia Mono" panose="020B0609020000020004" pitchFamily="49" charset="0"/>
              </a:rPr>
              <a:t>"Color={</a:t>
            </a:r>
            <a:r>
              <a:rPr lang="en-US" sz="1765" dirty="0" err="1">
                <a:solidFill>
                  <a:srgbClr val="000000"/>
                </a:solidFill>
                <a:latin typeface="Cascadia Mono" panose="020B0609020000020004" pitchFamily="49" charset="0"/>
              </a:rPr>
              <a:t>v.Color</a:t>
            </a:r>
            <a:r>
              <a:rPr lang="en-US" sz="1765" dirty="0">
                <a:solidFill>
                  <a:srgbClr val="A31515"/>
                </a:solidFill>
                <a:latin typeface="Cascadia Mono" panose="020B0609020000020004" pitchFamily="49" charset="0"/>
              </a:rPr>
              <a:t>}, 		Price={</a:t>
            </a:r>
            <a:r>
              <a:rPr lang="en-US" sz="1765" dirty="0" err="1">
                <a:solidFill>
                  <a:srgbClr val="000000"/>
                </a:solidFill>
                <a:latin typeface="Cascadia Mono" panose="020B0609020000020004" pitchFamily="49" charset="0"/>
              </a:rPr>
              <a:t>v.Price</a:t>
            </a:r>
            <a:r>
              <a:rPr lang="en-US" sz="1765" dirty="0">
                <a:solidFill>
                  <a:srgbClr val="A31515"/>
                </a:solidFill>
                <a:latin typeface="Cascadia Mono" panose="020B0609020000020004" pitchFamily="49" charset="0"/>
              </a:rPr>
              <a:t>}"</a:t>
            </a:r>
            <a:r>
              <a:rPr lang="en-US" sz="1765" dirty="0">
                <a:solidFill>
                  <a:srgbClr val="000000"/>
                </a:solidFill>
                <a:latin typeface="Cascadia Mono" panose="020B0609020000020004" pitchFamily="49" charset="0"/>
              </a:rPr>
              <a:t>);</a:t>
            </a:r>
          </a:p>
          <a:p>
            <a:pPr defTabSz="914367"/>
            <a:r>
              <a:rPr lang="en-US" sz="1765" dirty="0">
                <a:solidFill>
                  <a:srgbClr val="000000"/>
                </a:solidFill>
                <a:latin typeface="Cascadia Mono" panose="020B0609020000020004" pitchFamily="49" charset="0"/>
              </a:rPr>
              <a:t>}</a:t>
            </a:r>
            <a:endParaRPr lang="en-US" sz="1765" dirty="0">
              <a:solidFill>
                <a:srgbClr val="505050"/>
              </a:solidFill>
              <a:latin typeface="Segoe UI"/>
            </a:endParaRPr>
          </a:p>
        </p:txBody>
      </p:sp>
    </p:spTree>
    <p:extLst>
      <p:ext uri="{BB962C8B-B14F-4D97-AF65-F5344CB8AC3E}">
        <p14:creationId xmlns:p14="http://schemas.microsoft.com/office/powerpoint/2010/main" val="63543793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78E07-863A-19FA-B4E4-3903C9912F0F}"/>
              </a:ext>
            </a:extLst>
          </p:cNvPr>
          <p:cNvSpPr>
            <a:spLocks noGrp="1"/>
          </p:cNvSpPr>
          <p:nvPr>
            <p:ph type="body" sz="quarter" idx="10"/>
          </p:nvPr>
        </p:nvSpPr>
        <p:spPr>
          <a:xfrm>
            <a:off x="269240" y="1189495"/>
            <a:ext cx="6109130" cy="4960381"/>
          </a:xfrm>
        </p:spPr>
        <p:txBody>
          <a:bodyPr/>
          <a:lstStyle/>
          <a:p>
            <a:pPr marL="0" indent="0" algn="just">
              <a:buNone/>
            </a:pPr>
            <a:r>
              <a:rPr lang="en-US" sz="3137" dirty="0"/>
              <a:t>An interface defines a contract. Any class or struct that implements that contract must provide an implementation of the members defined in the interface. Interfaces encapsulate the details away from other modules makes it perfect for larger applications with lots of changes and parts. Additionally, it makes unit testing easy with mocked implementations.</a:t>
            </a:r>
          </a:p>
        </p:txBody>
      </p:sp>
      <p:sp>
        <p:nvSpPr>
          <p:cNvPr id="3" name="Title 2">
            <a:extLst>
              <a:ext uri="{FF2B5EF4-FFF2-40B4-BE49-F238E27FC236}">
                <a16:creationId xmlns:a16="http://schemas.microsoft.com/office/drawing/2014/main" id="{1A9C7FA4-B93C-54F5-925C-2510F8120C30}"/>
              </a:ext>
            </a:extLst>
          </p:cNvPr>
          <p:cNvSpPr>
            <a:spLocks noGrp="1"/>
          </p:cNvSpPr>
          <p:nvPr>
            <p:ph type="title"/>
          </p:nvPr>
        </p:nvSpPr>
        <p:spPr/>
        <p:txBody>
          <a:bodyPr/>
          <a:lstStyle/>
          <a:p>
            <a:r>
              <a:rPr lang="en-US" dirty="0"/>
              <a:t>Interfaces and encapsulation</a:t>
            </a:r>
          </a:p>
        </p:txBody>
      </p:sp>
      <p:sp>
        <p:nvSpPr>
          <p:cNvPr id="8" name="TextBox 7">
            <a:extLst>
              <a:ext uri="{FF2B5EF4-FFF2-40B4-BE49-F238E27FC236}">
                <a16:creationId xmlns:a16="http://schemas.microsoft.com/office/drawing/2014/main" id="{AE3BA1AD-8DB4-63F1-C81B-BABA41571DE4}"/>
              </a:ext>
            </a:extLst>
          </p:cNvPr>
          <p:cNvSpPr txBox="1"/>
          <p:nvPr/>
        </p:nvSpPr>
        <p:spPr>
          <a:xfrm>
            <a:off x="6519555" y="1046453"/>
            <a:ext cx="5672446" cy="5521592"/>
          </a:xfrm>
          <a:prstGeom prst="rect">
            <a:avLst/>
          </a:prstGeom>
          <a:noFill/>
        </p:spPr>
        <p:txBody>
          <a:bodyPr wrap="square">
            <a:spAutoFit/>
          </a:bodyPr>
          <a:lstStyle/>
          <a:p>
            <a:pPr defTabSz="914367"/>
            <a:r>
              <a:rPr lang="en-US" sz="1765" dirty="0">
                <a:solidFill>
                  <a:srgbClr val="0000FF"/>
                </a:solidFill>
                <a:latin typeface="Cascadia Mono" panose="020B0609020000020004" pitchFamily="49" charset="0"/>
              </a:rPr>
              <a:t>interface</a:t>
            </a:r>
            <a:r>
              <a:rPr lang="en-US" sz="1765" dirty="0">
                <a:solidFill>
                  <a:srgbClr val="000000"/>
                </a:solidFill>
                <a:latin typeface="Cascadia Mono" panose="020B0609020000020004" pitchFamily="49" charset="0"/>
              </a:rPr>
              <a:t> </a:t>
            </a:r>
            <a:r>
              <a:rPr lang="en-US" sz="1765" dirty="0" err="1">
                <a:solidFill>
                  <a:srgbClr val="2B91AF"/>
                </a:solidFill>
                <a:latin typeface="Cascadia Mono" panose="020B0609020000020004" pitchFamily="49" charset="0"/>
              </a:rPr>
              <a:t>IEquatable</a:t>
            </a:r>
            <a:r>
              <a:rPr lang="en-US" sz="1765" dirty="0">
                <a:solidFill>
                  <a:srgbClr val="000000"/>
                </a:solidFill>
                <a:latin typeface="Cascadia Mono" panose="020B0609020000020004" pitchFamily="49" charset="0"/>
              </a:rPr>
              <a:t>&lt;</a:t>
            </a:r>
            <a:r>
              <a:rPr lang="en-US" sz="1765" dirty="0">
                <a:solidFill>
                  <a:srgbClr val="2B91AF"/>
                </a:solidFill>
                <a:latin typeface="Cascadia Mono" panose="020B0609020000020004" pitchFamily="49" charset="0"/>
              </a:rPr>
              <a:t>T</a:t>
            </a:r>
            <a:r>
              <a:rPr lang="en-US" sz="1765" dirty="0">
                <a:solidFill>
                  <a:srgbClr val="000000"/>
                </a:solidFill>
                <a:latin typeface="Cascadia Mono" panose="020B0609020000020004" pitchFamily="49" charset="0"/>
              </a:rPr>
              <a:t>&gt;</a:t>
            </a:r>
          </a:p>
          <a:p>
            <a:pPr defTabSz="914367"/>
            <a:r>
              <a:rPr lang="en-US" sz="1765" dirty="0">
                <a:solidFill>
                  <a:srgbClr val="000000"/>
                </a:solidFill>
                <a:latin typeface="Cascadia Mono" panose="020B0609020000020004" pitchFamily="49" charset="0"/>
              </a:rPr>
              <a:t>{</a:t>
            </a:r>
          </a:p>
          <a:p>
            <a:pPr defTabSz="914367"/>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bool</a:t>
            </a:r>
            <a:r>
              <a:rPr lang="en-US" sz="1765" dirty="0">
                <a:solidFill>
                  <a:srgbClr val="000000"/>
                </a:solidFill>
                <a:latin typeface="Cascadia Mono" panose="020B0609020000020004" pitchFamily="49" charset="0"/>
              </a:rPr>
              <a:t> Equals(T obj);</a:t>
            </a:r>
          </a:p>
          <a:p>
            <a:pPr defTabSz="914367"/>
            <a:r>
              <a:rPr lang="en-US" sz="1765" dirty="0">
                <a:solidFill>
                  <a:srgbClr val="000000"/>
                </a:solidFill>
                <a:latin typeface="Cascadia Mono" panose="020B0609020000020004" pitchFamily="49" charset="0"/>
              </a:rPr>
              <a:t>}</a:t>
            </a:r>
          </a:p>
          <a:p>
            <a:pPr defTabSz="914367"/>
            <a:endParaRPr lang="en-US" sz="1765" dirty="0">
              <a:solidFill>
                <a:srgbClr val="000000"/>
              </a:solidFill>
              <a:latin typeface="Cascadia Mono" panose="020B0609020000020004" pitchFamily="49" charset="0"/>
            </a:endParaRPr>
          </a:p>
          <a:p>
            <a:pPr defTabSz="914367"/>
            <a:endParaRPr lang="en-US" sz="1765" dirty="0">
              <a:solidFill>
                <a:srgbClr val="000000"/>
              </a:solidFill>
              <a:latin typeface="Cascadia Mono" panose="020B0609020000020004" pitchFamily="49" charset="0"/>
            </a:endParaRPr>
          </a:p>
          <a:p>
            <a:pPr defTabSz="914367"/>
            <a:r>
              <a:rPr lang="en-US" sz="1765" dirty="0">
                <a:solidFill>
                  <a:srgbClr val="0000FF"/>
                </a:solidFill>
                <a:latin typeface="Cascadia Mono" panose="020B0609020000020004" pitchFamily="49" charset="0"/>
              </a:rPr>
              <a:t>public</a:t>
            </a:r>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class</a:t>
            </a:r>
            <a:r>
              <a:rPr lang="en-US" sz="1765" dirty="0">
                <a:solidFill>
                  <a:srgbClr val="000000"/>
                </a:solidFill>
                <a:latin typeface="Cascadia Mono" panose="020B0609020000020004" pitchFamily="49" charset="0"/>
              </a:rPr>
              <a:t> </a:t>
            </a:r>
            <a:r>
              <a:rPr lang="en-US" sz="1765" dirty="0">
                <a:solidFill>
                  <a:srgbClr val="2B91AF"/>
                </a:solidFill>
                <a:latin typeface="Cascadia Mono" panose="020B0609020000020004" pitchFamily="49" charset="0"/>
              </a:rPr>
              <a:t>Car</a:t>
            </a:r>
            <a:r>
              <a:rPr lang="en-US" sz="1765" dirty="0">
                <a:solidFill>
                  <a:srgbClr val="000000"/>
                </a:solidFill>
                <a:latin typeface="Cascadia Mono" panose="020B0609020000020004" pitchFamily="49" charset="0"/>
              </a:rPr>
              <a:t> : </a:t>
            </a:r>
            <a:r>
              <a:rPr lang="en-US" sz="1765" dirty="0" err="1">
                <a:solidFill>
                  <a:srgbClr val="000000"/>
                </a:solidFill>
                <a:latin typeface="Cascadia Mono" panose="020B0609020000020004" pitchFamily="49" charset="0"/>
              </a:rPr>
              <a:t>IEquatable</a:t>
            </a:r>
            <a:r>
              <a:rPr lang="en-US" sz="1765" dirty="0">
                <a:solidFill>
                  <a:srgbClr val="000000"/>
                </a:solidFill>
                <a:latin typeface="Cascadia Mono" panose="020B0609020000020004" pitchFamily="49" charset="0"/>
              </a:rPr>
              <a:t>&lt;Car&gt;</a:t>
            </a:r>
          </a:p>
          <a:p>
            <a:pPr defTabSz="914367"/>
            <a:r>
              <a:rPr lang="en-US" sz="1765" dirty="0">
                <a:solidFill>
                  <a:srgbClr val="000000"/>
                </a:solidFill>
                <a:latin typeface="Cascadia Mono" panose="020B0609020000020004" pitchFamily="49" charset="0"/>
              </a:rPr>
              <a:t>{</a:t>
            </a:r>
          </a:p>
          <a:p>
            <a:pPr defTabSz="914367"/>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public</a:t>
            </a:r>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string</a:t>
            </a:r>
            <a:r>
              <a:rPr lang="en-US" sz="1765" dirty="0">
                <a:solidFill>
                  <a:srgbClr val="000000"/>
                </a:solidFill>
                <a:latin typeface="Cascadia Mono" panose="020B0609020000020004" pitchFamily="49" charset="0"/>
              </a:rPr>
              <a:t>? Make { </a:t>
            </a:r>
            <a:r>
              <a:rPr lang="en-US" sz="1765" dirty="0">
                <a:solidFill>
                  <a:srgbClr val="0000FF"/>
                </a:solidFill>
                <a:latin typeface="Cascadia Mono" panose="020B0609020000020004" pitchFamily="49" charset="0"/>
              </a:rPr>
              <a:t>get</a:t>
            </a:r>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set</a:t>
            </a:r>
            <a:r>
              <a:rPr lang="en-US" sz="1765" dirty="0">
                <a:solidFill>
                  <a:srgbClr val="000000"/>
                </a:solidFill>
                <a:latin typeface="Cascadia Mono" panose="020B0609020000020004" pitchFamily="49" charset="0"/>
              </a:rPr>
              <a:t>; }</a:t>
            </a:r>
          </a:p>
          <a:p>
            <a:pPr defTabSz="914367"/>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public</a:t>
            </a:r>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string</a:t>
            </a:r>
            <a:r>
              <a:rPr lang="en-US" sz="1765" dirty="0">
                <a:solidFill>
                  <a:srgbClr val="000000"/>
                </a:solidFill>
                <a:latin typeface="Cascadia Mono" panose="020B0609020000020004" pitchFamily="49" charset="0"/>
              </a:rPr>
              <a:t>? Model { </a:t>
            </a:r>
            <a:r>
              <a:rPr lang="en-US" sz="1765" dirty="0">
                <a:solidFill>
                  <a:srgbClr val="0000FF"/>
                </a:solidFill>
                <a:latin typeface="Cascadia Mono" panose="020B0609020000020004" pitchFamily="49" charset="0"/>
              </a:rPr>
              <a:t>get</a:t>
            </a:r>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set</a:t>
            </a:r>
            <a:r>
              <a:rPr lang="en-US" sz="1765" dirty="0">
                <a:solidFill>
                  <a:srgbClr val="000000"/>
                </a:solidFill>
                <a:latin typeface="Cascadia Mono" panose="020B0609020000020004" pitchFamily="49" charset="0"/>
              </a:rPr>
              <a:t>; }</a:t>
            </a:r>
          </a:p>
          <a:p>
            <a:pPr defTabSz="914367"/>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public</a:t>
            </a:r>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string</a:t>
            </a:r>
            <a:r>
              <a:rPr lang="en-US" sz="1765" dirty="0">
                <a:solidFill>
                  <a:srgbClr val="000000"/>
                </a:solidFill>
                <a:latin typeface="Cascadia Mono" panose="020B0609020000020004" pitchFamily="49" charset="0"/>
              </a:rPr>
              <a:t>? Year { </a:t>
            </a:r>
            <a:r>
              <a:rPr lang="en-US" sz="1765" dirty="0">
                <a:solidFill>
                  <a:srgbClr val="0000FF"/>
                </a:solidFill>
                <a:latin typeface="Cascadia Mono" panose="020B0609020000020004" pitchFamily="49" charset="0"/>
              </a:rPr>
              <a:t>get</a:t>
            </a:r>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set</a:t>
            </a:r>
            <a:r>
              <a:rPr lang="en-US" sz="1765" dirty="0">
                <a:solidFill>
                  <a:srgbClr val="000000"/>
                </a:solidFill>
                <a:latin typeface="Cascadia Mono" panose="020B0609020000020004" pitchFamily="49" charset="0"/>
              </a:rPr>
              <a:t>; }</a:t>
            </a:r>
          </a:p>
          <a:p>
            <a:pPr defTabSz="914367"/>
            <a:endParaRPr lang="en-US" sz="1765" dirty="0">
              <a:solidFill>
                <a:srgbClr val="000000"/>
              </a:solidFill>
              <a:latin typeface="Cascadia Mono" panose="020B0609020000020004" pitchFamily="49" charset="0"/>
            </a:endParaRPr>
          </a:p>
          <a:p>
            <a:pPr defTabSz="914367"/>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public</a:t>
            </a:r>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bool</a:t>
            </a:r>
            <a:r>
              <a:rPr lang="en-US" sz="1765" dirty="0">
                <a:solidFill>
                  <a:srgbClr val="000000"/>
                </a:solidFill>
                <a:latin typeface="Cascadia Mono" panose="020B0609020000020004" pitchFamily="49" charset="0"/>
              </a:rPr>
              <a:t> Equals(Car? car)</a:t>
            </a:r>
          </a:p>
          <a:p>
            <a:pPr defTabSz="914367"/>
            <a:r>
              <a:rPr lang="en-US" sz="1765" dirty="0">
                <a:solidFill>
                  <a:srgbClr val="000000"/>
                </a:solidFill>
                <a:latin typeface="Cascadia Mono" panose="020B0609020000020004" pitchFamily="49" charset="0"/>
              </a:rPr>
              <a:t>    {</a:t>
            </a:r>
          </a:p>
          <a:p>
            <a:pPr defTabSz="914367"/>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return</a:t>
            </a:r>
            <a:r>
              <a:rPr lang="en-US" sz="1765" dirty="0">
                <a:solidFill>
                  <a:srgbClr val="000000"/>
                </a:solidFill>
                <a:latin typeface="Cascadia Mono" panose="020B0609020000020004" pitchFamily="49" charset="0"/>
              </a:rPr>
              <a:t> (</a:t>
            </a:r>
            <a:r>
              <a:rPr lang="en-US" sz="1765" dirty="0" err="1">
                <a:solidFill>
                  <a:srgbClr val="0000FF"/>
                </a:solidFill>
                <a:latin typeface="Cascadia Mono" panose="020B0609020000020004" pitchFamily="49" charset="0"/>
              </a:rPr>
              <a:t>this</a:t>
            </a:r>
            <a:r>
              <a:rPr lang="en-US" sz="1765" dirty="0" err="1">
                <a:solidFill>
                  <a:srgbClr val="000000"/>
                </a:solidFill>
                <a:latin typeface="Cascadia Mono" panose="020B0609020000020004" pitchFamily="49" charset="0"/>
              </a:rPr>
              <a:t>.Make</a:t>
            </a:r>
            <a:r>
              <a:rPr lang="en-US" sz="1765" dirty="0">
                <a:solidFill>
                  <a:srgbClr val="000000"/>
                </a:solidFill>
                <a:latin typeface="Cascadia Mono" panose="020B0609020000020004" pitchFamily="49" charset="0"/>
              </a:rPr>
              <a:t>, </a:t>
            </a:r>
          </a:p>
          <a:p>
            <a:pPr defTabSz="914367"/>
            <a:r>
              <a:rPr lang="en-US" sz="1765" dirty="0">
                <a:solidFill>
                  <a:srgbClr val="000000"/>
                </a:solidFill>
                <a:latin typeface="Cascadia Mono" panose="020B0609020000020004" pitchFamily="49" charset="0"/>
              </a:rPr>
              <a:t>               </a:t>
            </a:r>
            <a:r>
              <a:rPr lang="en-US" sz="1765" dirty="0" err="1">
                <a:solidFill>
                  <a:srgbClr val="0000FF"/>
                </a:solidFill>
                <a:latin typeface="Cascadia Mono" panose="020B0609020000020004" pitchFamily="49" charset="0"/>
              </a:rPr>
              <a:t>this</a:t>
            </a:r>
            <a:r>
              <a:rPr lang="en-US" sz="1765" dirty="0" err="1">
                <a:solidFill>
                  <a:srgbClr val="000000"/>
                </a:solidFill>
                <a:latin typeface="Cascadia Mono" panose="020B0609020000020004" pitchFamily="49" charset="0"/>
              </a:rPr>
              <a:t>.Model</a:t>
            </a:r>
            <a:r>
              <a:rPr lang="en-US" sz="1765" dirty="0">
                <a:solidFill>
                  <a:srgbClr val="000000"/>
                </a:solidFill>
                <a:latin typeface="Cascadia Mono" panose="020B0609020000020004" pitchFamily="49" charset="0"/>
              </a:rPr>
              <a:t>, </a:t>
            </a:r>
          </a:p>
          <a:p>
            <a:pPr defTabSz="914367"/>
            <a:r>
              <a:rPr lang="en-US" sz="1765" dirty="0">
                <a:solidFill>
                  <a:srgbClr val="000000"/>
                </a:solidFill>
                <a:latin typeface="Cascadia Mono" panose="020B0609020000020004" pitchFamily="49" charset="0"/>
              </a:rPr>
              <a:t>               </a:t>
            </a:r>
            <a:r>
              <a:rPr lang="en-US" sz="1765" dirty="0" err="1">
                <a:solidFill>
                  <a:srgbClr val="0000FF"/>
                </a:solidFill>
                <a:latin typeface="Cascadia Mono" panose="020B0609020000020004" pitchFamily="49" charset="0"/>
              </a:rPr>
              <a:t>this</a:t>
            </a:r>
            <a:r>
              <a:rPr lang="en-US" sz="1765" dirty="0" err="1">
                <a:solidFill>
                  <a:srgbClr val="000000"/>
                </a:solidFill>
                <a:latin typeface="Cascadia Mono" panose="020B0609020000020004" pitchFamily="49" charset="0"/>
              </a:rPr>
              <a:t>.Year</a:t>
            </a:r>
            <a:r>
              <a:rPr lang="en-US" sz="1765" dirty="0">
                <a:solidFill>
                  <a:srgbClr val="000000"/>
                </a:solidFill>
                <a:latin typeface="Cascadia Mono" panose="020B0609020000020004" pitchFamily="49" charset="0"/>
              </a:rPr>
              <a:t>) ==</a:t>
            </a:r>
          </a:p>
          <a:p>
            <a:pPr defTabSz="914367"/>
            <a:r>
              <a:rPr lang="en-US" sz="1765" dirty="0">
                <a:solidFill>
                  <a:srgbClr val="000000"/>
                </a:solidFill>
                <a:latin typeface="Cascadia Mono" panose="020B0609020000020004" pitchFamily="49" charset="0"/>
              </a:rPr>
              <a:t>      (</a:t>
            </a:r>
            <a:r>
              <a:rPr lang="en-US" sz="1765" dirty="0" err="1">
                <a:solidFill>
                  <a:srgbClr val="000000"/>
                </a:solidFill>
                <a:latin typeface="Cascadia Mono" panose="020B0609020000020004" pitchFamily="49" charset="0"/>
              </a:rPr>
              <a:t>car?.Make</a:t>
            </a:r>
            <a:r>
              <a:rPr lang="en-US" sz="1765" dirty="0">
                <a:solidFill>
                  <a:srgbClr val="000000"/>
                </a:solidFill>
                <a:latin typeface="Cascadia Mono" panose="020B0609020000020004" pitchFamily="49" charset="0"/>
              </a:rPr>
              <a:t>, </a:t>
            </a:r>
            <a:r>
              <a:rPr lang="en-US" sz="1765" dirty="0" err="1">
                <a:solidFill>
                  <a:srgbClr val="000000"/>
                </a:solidFill>
                <a:latin typeface="Cascadia Mono" panose="020B0609020000020004" pitchFamily="49" charset="0"/>
              </a:rPr>
              <a:t>car?.Model</a:t>
            </a:r>
            <a:r>
              <a:rPr lang="en-US" sz="1765" dirty="0">
                <a:solidFill>
                  <a:srgbClr val="000000"/>
                </a:solidFill>
                <a:latin typeface="Cascadia Mono" panose="020B0609020000020004" pitchFamily="49" charset="0"/>
              </a:rPr>
              <a:t>, </a:t>
            </a:r>
            <a:r>
              <a:rPr lang="en-US" sz="1765" dirty="0" err="1">
                <a:solidFill>
                  <a:srgbClr val="000000"/>
                </a:solidFill>
                <a:latin typeface="Cascadia Mono" panose="020B0609020000020004" pitchFamily="49" charset="0"/>
              </a:rPr>
              <a:t>car?.Year</a:t>
            </a:r>
            <a:r>
              <a:rPr lang="en-US" sz="1765" dirty="0">
                <a:solidFill>
                  <a:srgbClr val="000000"/>
                </a:solidFill>
                <a:latin typeface="Cascadia Mono" panose="020B0609020000020004" pitchFamily="49" charset="0"/>
              </a:rPr>
              <a:t>);</a:t>
            </a:r>
          </a:p>
          <a:p>
            <a:pPr defTabSz="914367"/>
            <a:r>
              <a:rPr lang="en-US" sz="1765" dirty="0">
                <a:solidFill>
                  <a:srgbClr val="000000"/>
                </a:solidFill>
                <a:latin typeface="Cascadia Mono" panose="020B0609020000020004" pitchFamily="49" charset="0"/>
              </a:rPr>
              <a:t>    }</a:t>
            </a:r>
          </a:p>
          <a:p>
            <a:pPr defTabSz="914367"/>
            <a:r>
              <a:rPr lang="en-US" sz="1765" dirty="0">
                <a:solidFill>
                  <a:srgbClr val="000000"/>
                </a:solidFill>
                <a:latin typeface="Cascadia Mono" panose="020B0609020000020004" pitchFamily="49" charset="0"/>
              </a:rPr>
              <a:t>}</a:t>
            </a:r>
            <a:endParaRPr lang="en-US" sz="1765" dirty="0">
              <a:solidFill>
                <a:srgbClr val="505050"/>
              </a:solidFill>
              <a:latin typeface="Segoe UI"/>
            </a:endParaRPr>
          </a:p>
        </p:txBody>
      </p:sp>
    </p:spTree>
    <p:extLst>
      <p:ext uri="{BB962C8B-B14F-4D97-AF65-F5344CB8AC3E}">
        <p14:creationId xmlns:p14="http://schemas.microsoft.com/office/powerpoint/2010/main" val="121383214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9C7FA4-B93C-54F5-925C-2510F8120C30}"/>
              </a:ext>
            </a:extLst>
          </p:cNvPr>
          <p:cNvSpPr>
            <a:spLocks noGrp="1"/>
          </p:cNvSpPr>
          <p:nvPr>
            <p:ph type="title"/>
          </p:nvPr>
        </p:nvSpPr>
        <p:spPr/>
        <p:txBody>
          <a:bodyPr/>
          <a:lstStyle/>
          <a:p>
            <a:r>
              <a:rPr lang="en-US" dirty="0"/>
              <a:t>Collection</a:t>
            </a:r>
          </a:p>
        </p:txBody>
      </p:sp>
      <p:graphicFrame>
        <p:nvGraphicFramePr>
          <p:cNvPr id="6" name="Table 5">
            <a:extLst>
              <a:ext uri="{FF2B5EF4-FFF2-40B4-BE49-F238E27FC236}">
                <a16:creationId xmlns:a16="http://schemas.microsoft.com/office/drawing/2014/main" id="{ECB5E5E8-54F6-9B47-B02A-527AC8145C2D}"/>
              </a:ext>
            </a:extLst>
          </p:cNvPr>
          <p:cNvGraphicFramePr>
            <a:graphicFrameLocks noGrp="1"/>
          </p:cNvGraphicFramePr>
          <p:nvPr/>
        </p:nvGraphicFramePr>
        <p:xfrm>
          <a:off x="589787" y="1189495"/>
          <a:ext cx="10871241" cy="5454570"/>
        </p:xfrm>
        <a:graphic>
          <a:graphicData uri="http://schemas.openxmlformats.org/drawingml/2006/table">
            <a:tbl>
              <a:tblPr firstRow="1">
                <a:tableStyleId>{B301B821-A1FF-4177-AEE7-76D212191A09}</a:tableStyleId>
              </a:tblPr>
              <a:tblGrid>
                <a:gridCol w="3841172">
                  <a:extLst>
                    <a:ext uri="{9D8B030D-6E8A-4147-A177-3AD203B41FA5}">
                      <a16:colId xmlns:a16="http://schemas.microsoft.com/office/drawing/2014/main" val="2620634668"/>
                    </a:ext>
                  </a:extLst>
                </a:gridCol>
                <a:gridCol w="7030069">
                  <a:extLst>
                    <a:ext uri="{9D8B030D-6E8A-4147-A177-3AD203B41FA5}">
                      <a16:colId xmlns:a16="http://schemas.microsoft.com/office/drawing/2014/main" val="3641416110"/>
                    </a:ext>
                  </a:extLst>
                </a:gridCol>
              </a:tblGrid>
              <a:tr h="448212">
                <a:tc>
                  <a:txBody>
                    <a:bodyPr/>
                    <a:lstStyle/>
                    <a:p>
                      <a:pPr algn="l" fontAlgn="t"/>
                      <a:r>
                        <a:rPr lang="en-US" sz="2400">
                          <a:effectLst/>
                        </a:rPr>
                        <a:t>Class</a:t>
                      </a:r>
                    </a:p>
                  </a:txBody>
                  <a:tcPr marL="89642" marR="89642" marT="44821" marB="44821"/>
                </a:tc>
                <a:tc>
                  <a:txBody>
                    <a:bodyPr/>
                    <a:lstStyle/>
                    <a:p>
                      <a:pPr algn="l" fontAlgn="t"/>
                      <a:r>
                        <a:rPr lang="en-US" sz="2400">
                          <a:effectLst/>
                        </a:rPr>
                        <a:t>Description</a:t>
                      </a:r>
                    </a:p>
                  </a:txBody>
                  <a:tcPr marL="89642" marR="89642" marT="44821" marB="44821"/>
                </a:tc>
                <a:extLst>
                  <a:ext uri="{0D108BD9-81ED-4DB2-BD59-A6C34878D82A}">
                    <a16:rowId xmlns:a16="http://schemas.microsoft.com/office/drawing/2014/main" val="2646484653"/>
                  </a:ext>
                </a:extLst>
              </a:tr>
              <a:tr h="846799">
                <a:tc>
                  <a:txBody>
                    <a:bodyPr/>
                    <a:lstStyle/>
                    <a:p>
                      <a:pPr algn="l" fontAlgn="t"/>
                      <a:r>
                        <a:rPr lang="en-US" sz="2400" u="none" strike="noStrike" dirty="0">
                          <a:effectLst/>
                          <a:hlinkClick r:id="rId2"/>
                        </a:rPr>
                        <a:t>Dictionary&lt;</a:t>
                      </a:r>
                      <a:r>
                        <a:rPr lang="en-US" sz="2400" u="none" strike="noStrike" dirty="0" err="1">
                          <a:effectLst/>
                          <a:hlinkClick r:id="rId2"/>
                        </a:rPr>
                        <a:t>TKey,TValue</a:t>
                      </a:r>
                      <a:r>
                        <a:rPr lang="en-US" sz="2400" u="none" strike="noStrike" dirty="0">
                          <a:effectLst/>
                          <a:hlinkClick r:id="rId2"/>
                        </a:rPr>
                        <a:t>&gt;</a:t>
                      </a:r>
                      <a:endParaRPr lang="en-US" sz="2400" dirty="0">
                        <a:effectLst/>
                      </a:endParaRPr>
                    </a:p>
                  </a:txBody>
                  <a:tcPr marL="89642" marR="89642" marT="44821" marB="44821"/>
                </a:tc>
                <a:tc>
                  <a:txBody>
                    <a:bodyPr/>
                    <a:lstStyle/>
                    <a:p>
                      <a:pPr algn="l" fontAlgn="t"/>
                      <a:r>
                        <a:rPr lang="en-US" sz="2400" dirty="0">
                          <a:effectLst/>
                        </a:rPr>
                        <a:t>Represents a collection of key/value pairs that are organized based on the key.</a:t>
                      </a:r>
                    </a:p>
                  </a:txBody>
                  <a:tcPr marL="89642" marR="89642" marT="44821" marB="44821"/>
                </a:tc>
                <a:extLst>
                  <a:ext uri="{0D108BD9-81ED-4DB2-BD59-A6C34878D82A}">
                    <a16:rowId xmlns:a16="http://schemas.microsoft.com/office/drawing/2014/main" val="1246568606"/>
                  </a:ext>
                </a:extLst>
              </a:tr>
              <a:tr h="1165352">
                <a:tc>
                  <a:txBody>
                    <a:bodyPr/>
                    <a:lstStyle/>
                    <a:p>
                      <a:pPr algn="l" fontAlgn="t"/>
                      <a:r>
                        <a:rPr lang="en-US" sz="2400" u="none" strike="noStrike">
                          <a:effectLst/>
                          <a:hlinkClick r:id="rId3"/>
                        </a:rPr>
                        <a:t>List&lt;T&gt;</a:t>
                      </a:r>
                      <a:endParaRPr lang="en-US" sz="2400">
                        <a:effectLst/>
                      </a:endParaRPr>
                    </a:p>
                  </a:txBody>
                  <a:tcPr marL="89642" marR="89642" marT="44821" marB="44821"/>
                </a:tc>
                <a:tc>
                  <a:txBody>
                    <a:bodyPr/>
                    <a:lstStyle/>
                    <a:p>
                      <a:pPr algn="l" fontAlgn="t"/>
                      <a:r>
                        <a:rPr lang="en-US" sz="2400">
                          <a:effectLst/>
                        </a:rPr>
                        <a:t>Represents a list of objects that can be accessed by index. Provides methods to search, sort, and modify lists.</a:t>
                      </a:r>
                    </a:p>
                  </a:txBody>
                  <a:tcPr marL="89642" marR="89642" marT="44821" marB="44821"/>
                </a:tc>
                <a:extLst>
                  <a:ext uri="{0D108BD9-81ED-4DB2-BD59-A6C34878D82A}">
                    <a16:rowId xmlns:a16="http://schemas.microsoft.com/office/drawing/2014/main" val="1361584448"/>
                  </a:ext>
                </a:extLst>
              </a:tr>
              <a:tr h="806782">
                <a:tc>
                  <a:txBody>
                    <a:bodyPr/>
                    <a:lstStyle/>
                    <a:p>
                      <a:pPr algn="l" fontAlgn="t"/>
                      <a:r>
                        <a:rPr lang="en-US" sz="2400" u="none" strike="noStrike">
                          <a:effectLst/>
                          <a:hlinkClick r:id="rId4"/>
                        </a:rPr>
                        <a:t>Queue&lt;T&gt;</a:t>
                      </a:r>
                      <a:endParaRPr lang="en-US" sz="2400">
                        <a:effectLst/>
                      </a:endParaRPr>
                    </a:p>
                  </a:txBody>
                  <a:tcPr marL="89642" marR="89642" marT="44821" marB="44821"/>
                </a:tc>
                <a:tc>
                  <a:txBody>
                    <a:bodyPr/>
                    <a:lstStyle/>
                    <a:p>
                      <a:pPr algn="l" fontAlgn="t"/>
                      <a:r>
                        <a:rPr lang="en-US" sz="2400">
                          <a:effectLst/>
                        </a:rPr>
                        <a:t>Represents a first in, first out (FIFO) collection of objects.</a:t>
                      </a:r>
                    </a:p>
                  </a:txBody>
                  <a:tcPr marL="89642" marR="89642" marT="44821" marB="44821"/>
                </a:tc>
                <a:extLst>
                  <a:ext uri="{0D108BD9-81ED-4DB2-BD59-A6C34878D82A}">
                    <a16:rowId xmlns:a16="http://schemas.microsoft.com/office/drawing/2014/main" val="580708615"/>
                  </a:ext>
                </a:extLst>
              </a:tr>
              <a:tr h="1323123">
                <a:tc>
                  <a:txBody>
                    <a:bodyPr/>
                    <a:lstStyle/>
                    <a:p>
                      <a:pPr algn="l" fontAlgn="t"/>
                      <a:r>
                        <a:rPr lang="en-US" sz="2400" u="none" strike="noStrike">
                          <a:effectLst/>
                          <a:hlinkClick r:id="rId5"/>
                        </a:rPr>
                        <a:t>SortedList&lt;TKey,TValue&gt;</a:t>
                      </a:r>
                      <a:endParaRPr lang="en-US" sz="2400">
                        <a:effectLst/>
                      </a:endParaRPr>
                    </a:p>
                  </a:txBody>
                  <a:tcPr marL="89642" marR="89642" marT="44821" marB="44821"/>
                </a:tc>
                <a:tc>
                  <a:txBody>
                    <a:bodyPr/>
                    <a:lstStyle/>
                    <a:p>
                      <a:pPr algn="l" fontAlgn="t"/>
                      <a:r>
                        <a:rPr lang="en-US" sz="2400">
                          <a:effectLst/>
                        </a:rPr>
                        <a:t>Represents a collection of key/value pairs that are sorted by key based on the associated </a:t>
                      </a:r>
                      <a:r>
                        <a:rPr lang="en-US" sz="2400" u="none" strike="noStrike">
                          <a:effectLst/>
                          <a:hlinkClick r:id="rId6"/>
                        </a:rPr>
                        <a:t>IComparer&lt;T&gt;</a:t>
                      </a:r>
                      <a:r>
                        <a:rPr lang="en-US" sz="2400">
                          <a:effectLst/>
                        </a:rPr>
                        <a:t> implementation.</a:t>
                      </a:r>
                    </a:p>
                  </a:txBody>
                  <a:tcPr marL="89642" marR="89642" marT="44821" marB="44821"/>
                </a:tc>
                <a:extLst>
                  <a:ext uri="{0D108BD9-81ED-4DB2-BD59-A6C34878D82A}">
                    <a16:rowId xmlns:a16="http://schemas.microsoft.com/office/drawing/2014/main" val="2446179029"/>
                  </a:ext>
                </a:extLst>
              </a:tr>
              <a:tr h="806782">
                <a:tc>
                  <a:txBody>
                    <a:bodyPr/>
                    <a:lstStyle/>
                    <a:p>
                      <a:pPr algn="l" fontAlgn="t"/>
                      <a:r>
                        <a:rPr lang="en-US" sz="2400" u="none" strike="noStrike">
                          <a:effectLst/>
                          <a:hlinkClick r:id="rId7"/>
                        </a:rPr>
                        <a:t>Stack&lt;T&gt;</a:t>
                      </a:r>
                      <a:endParaRPr lang="en-US" sz="2400">
                        <a:effectLst/>
                      </a:endParaRPr>
                    </a:p>
                  </a:txBody>
                  <a:tcPr marL="89642" marR="89642" marT="44821" marB="44821"/>
                </a:tc>
                <a:tc>
                  <a:txBody>
                    <a:bodyPr/>
                    <a:lstStyle/>
                    <a:p>
                      <a:pPr algn="l" fontAlgn="t"/>
                      <a:r>
                        <a:rPr lang="en-US" sz="2400" dirty="0">
                          <a:effectLst/>
                        </a:rPr>
                        <a:t>Represents a last in, first out (LIFO) collection of objects.</a:t>
                      </a:r>
                    </a:p>
                  </a:txBody>
                  <a:tcPr marL="89642" marR="89642" marT="44821" marB="44821"/>
                </a:tc>
                <a:extLst>
                  <a:ext uri="{0D108BD9-81ED-4DB2-BD59-A6C34878D82A}">
                    <a16:rowId xmlns:a16="http://schemas.microsoft.com/office/drawing/2014/main" val="1304368667"/>
                  </a:ext>
                </a:extLst>
              </a:tr>
            </a:tbl>
          </a:graphicData>
        </a:graphic>
      </p:graphicFrame>
    </p:spTree>
    <p:extLst>
      <p:ext uri="{BB962C8B-B14F-4D97-AF65-F5344CB8AC3E}">
        <p14:creationId xmlns:p14="http://schemas.microsoft.com/office/powerpoint/2010/main" val="221382028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C78E07-863A-19FA-B4E4-3903C9912F0F}"/>
              </a:ext>
            </a:extLst>
          </p:cNvPr>
          <p:cNvSpPr>
            <a:spLocks noGrp="1"/>
          </p:cNvSpPr>
          <p:nvPr>
            <p:ph type="body" sz="quarter" idx="10"/>
          </p:nvPr>
        </p:nvSpPr>
        <p:spPr>
          <a:xfrm>
            <a:off x="269240" y="1189495"/>
            <a:ext cx="6109130" cy="5507020"/>
          </a:xfrm>
        </p:spPr>
        <p:txBody>
          <a:bodyPr/>
          <a:lstStyle/>
          <a:p>
            <a:pPr marL="0" indent="0" algn="just">
              <a:buNone/>
            </a:pPr>
            <a:r>
              <a:rPr lang="en-US" sz="2745" dirty="0"/>
              <a:t>LINQ is the name for a set of technologies based on the integration of query capabilities directly into the C# language. Traditionally, queries against data are expressed as simple strings without type checking at compile time or IntelliSense support. Furthermore, you have to learn a different query language for each type of data source: SQL databases, XML documents, various Web services, and so on. With LINQ, a query is a first-class language construct, just like classes, methods, events.</a:t>
            </a:r>
          </a:p>
        </p:txBody>
      </p:sp>
      <p:sp>
        <p:nvSpPr>
          <p:cNvPr id="3" name="Title 2">
            <a:extLst>
              <a:ext uri="{FF2B5EF4-FFF2-40B4-BE49-F238E27FC236}">
                <a16:creationId xmlns:a16="http://schemas.microsoft.com/office/drawing/2014/main" id="{1A9C7FA4-B93C-54F5-925C-2510F8120C30}"/>
              </a:ext>
            </a:extLst>
          </p:cNvPr>
          <p:cNvSpPr>
            <a:spLocks noGrp="1"/>
          </p:cNvSpPr>
          <p:nvPr>
            <p:ph type="title"/>
          </p:nvPr>
        </p:nvSpPr>
        <p:spPr/>
        <p:txBody>
          <a:bodyPr/>
          <a:lstStyle/>
          <a:p>
            <a:r>
              <a:rPr lang="en-US" dirty="0"/>
              <a:t>Language Integrated Query (LINQ)</a:t>
            </a:r>
          </a:p>
        </p:txBody>
      </p:sp>
      <p:sp>
        <p:nvSpPr>
          <p:cNvPr id="7" name="TextBox 6">
            <a:extLst>
              <a:ext uri="{FF2B5EF4-FFF2-40B4-BE49-F238E27FC236}">
                <a16:creationId xmlns:a16="http://schemas.microsoft.com/office/drawing/2014/main" id="{2CC39664-9A03-CF53-BF2C-7624FEA5AF83}"/>
              </a:ext>
            </a:extLst>
          </p:cNvPr>
          <p:cNvSpPr txBox="1"/>
          <p:nvPr/>
        </p:nvSpPr>
        <p:spPr>
          <a:xfrm>
            <a:off x="6943110" y="1593596"/>
            <a:ext cx="4870881" cy="4435376"/>
          </a:xfrm>
          <a:prstGeom prst="rect">
            <a:avLst/>
          </a:prstGeom>
          <a:noFill/>
        </p:spPr>
        <p:txBody>
          <a:bodyPr wrap="square">
            <a:spAutoFit/>
          </a:bodyPr>
          <a:lstStyle/>
          <a:p>
            <a:pPr defTabSz="914367"/>
            <a:endParaRPr lang="en-US" sz="1765" dirty="0">
              <a:solidFill>
                <a:srgbClr val="000000"/>
              </a:solidFill>
              <a:latin typeface="Cascadia Mono" panose="020B0609020000020004" pitchFamily="49" charset="0"/>
            </a:endParaRPr>
          </a:p>
          <a:p>
            <a:pPr defTabSz="914367"/>
            <a:r>
              <a:rPr lang="en-US" sz="1765" dirty="0">
                <a:solidFill>
                  <a:srgbClr val="0000FF"/>
                </a:solidFill>
                <a:latin typeface="Cascadia Mono" panose="020B0609020000020004" pitchFamily="49" charset="0"/>
              </a:rPr>
              <a:t>int</a:t>
            </a:r>
            <a:r>
              <a:rPr lang="en-US" sz="1765" dirty="0">
                <a:solidFill>
                  <a:srgbClr val="000000"/>
                </a:solidFill>
                <a:latin typeface="Cascadia Mono" panose="020B0609020000020004" pitchFamily="49" charset="0"/>
              </a:rPr>
              <a:t>[] numbers = </a:t>
            </a:r>
          </a:p>
          <a:p>
            <a:pPr defTabSz="914367"/>
            <a:r>
              <a:rPr lang="en-US" sz="1765" dirty="0">
                <a:solidFill>
                  <a:srgbClr val="000000"/>
                </a:solidFill>
                <a:latin typeface="Cascadia Mono" panose="020B0609020000020004" pitchFamily="49" charset="0"/>
              </a:rPr>
              <a:t>	{ 5, 10, 8, 3, 6, 12 };</a:t>
            </a:r>
          </a:p>
          <a:p>
            <a:pPr defTabSz="914367"/>
            <a:endParaRPr lang="en-US" sz="1765" dirty="0">
              <a:solidFill>
                <a:srgbClr val="000000"/>
              </a:solidFill>
              <a:latin typeface="Cascadia Mono" panose="020B0609020000020004" pitchFamily="49" charset="0"/>
            </a:endParaRPr>
          </a:p>
          <a:p>
            <a:pPr defTabSz="914367"/>
            <a:r>
              <a:rPr lang="en-US" sz="1765" dirty="0">
                <a:solidFill>
                  <a:srgbClr val="008000"/>
                </a:solidFill>
                <a:latin typeface="Cascadia Mono" panose="020B0609020000020004" pitchFamily="49" charset="0"/>
              </a:rPr>
              <a:t>//Query syntax:</a:t>
            </a:r>
            <a:endParaRPr lang="en-US" sz="1765" dirty="0">
              <a:solidFill>
                <a:srgbClr val="000000"/>
              </a:solidFill>
              <a:latin typeface="Cascadia Mono" panose="020B0609020000020004" pitchFamily="49" charset="0"/>
            </a:endParaRPr>
          </a:p>
          <a:p>
            <a:pPr defTabSz="914367"/>
            <a:r>
              <a:rPr lang="en-US" sz="1765" dirty="0" err="1">
                <a:solidFill>
                  <a:srgbClr val="000000"/>
                </a:solidFill>
                <a:latin typeface="Cascadia Mono" panose="020B0609020000020004" pitchFamily="49" charset="0"/>
              </a:rPr>
              <a:t>IEnumerable</a:t>
            </a:r>
            <a:r>
              <a:rPr lang="en-US" sz="1765" dirty="0">
                <a:solidFill>
                  <a:srgbClr val="000000"/>
                </a:solidFill>
                <a:latin typeface="Cascadia Mono" panose="020B0609020000020004" pitchFamily="49" charset="0"/>
              </a:rPr>
              <a:t>&lt;</a:t>
            </a:r>
            <a:r>
              <a:rPr lang="en-US" sz="1765" dirty="0">
                <a:solidFill>
                  <a:srgbClr val="0000FF"/>
                </a:solidFill>
                <a:latin typeface="Cascadia Mono" panose="020B0609020000020004" pitchFamily="49" charset="0"/>
              </a:rPr>
              <a:t>int</a:t>
            </a:r>
            <a:r>
              <a:rPr lang="en-US" sz="1765" dirty="0">
                <a:solidFill>
                  <a:srgbClr val="000000"/>
                </a:solidFill>
                <a:latin typeface="Cascadia Mono" panose="020B0609020000020004" pitchFamily="49" charset="0"/>
              </a:rPr>
              <a:t>&gt; numQuery1 =</a:t>
            </a:r>
          </a:p>
          <a:p>
            <a:pPr defTabSz="914367"/>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from</a:t>
            </a:r>
            <a:r>
              <a:rPr lang="en-US" sz="1765" dirty="0">
                <a:solidFill>
                  <a:srgbClr val="000000"/>
                </a:solidFill>
                <a:latin typeface="Cascadia Mono" panose="020B0609020000020004" pitchFamily="49" charset="0"/>
              </a:rPr>
              <a:t> num </a:t>
            </a:r>
            <a:r>
              <a:rPr lang="en-US" sz="1765" dirty="0">
                <a:solidFill>
                  <a:srgbClr val="0000FF"/>
                </a:solidFill>
                <a:latin typeface="Cascadia Mono" panose="020B0609020000020004" pitchFamily="49" charset="0"/>
              </a:rPr>
              <a:t>in</a:t>
            </a:r>
            <a:r>
              <a:rPr lang="en-US" sz="1765" dirty="0">
                <a:solidFill>
                  <a:srgbClr val="000000"/>
                </a:solidFill>
                <a:latin typeface="Cascadia Mono" panose="020B0609020000020004" pitchFamily="49" charset="0"/>
              </a:rPr>
              <a:t> numbers</a:t>
            </a:r>
          </a:p>
          <a:p>
            <a:pPr defTabSz="914367"/>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where</a:t>
            </a:r>
            <a:r>
              <a:rPr lang="en-US" sz="1765" dirty="0">
                <a:solidFill>
                  <a:srgbClr val="000000"/>
                </a:solidFill>
                <a:latin typeface="Cascadia Mono" panose="020B0609020000020004" pitchFamily="49" charset="0"/>
              </a:rPr>
              <a:t> num % 2 == 0</a:t>
            </a:r>
          </a:p>
          <a:p>
            <a:pPr defTabSz="914367"/>
            <a:r>
              <a:rPr lang="en-US" sz="1765" dirty="0">
                <a:solidFill>
                  <a:srgbClr val="000000"/>
                </a:solidFill>
                <a:latin typeface="Cascadia Mono" panose="020B0609020000020004" pitchFamily="49" charset="0"/>
              </a:rPr>
              <a:t>        </a:t>
            </a:r>
            <a:r>
              <a:rPr lang="en-US" sz="1765" dirty="0" err="1">
                <a:solidFill>
                  <a:srgbClr val="0000FF"/>
                </a:solidFill>
                <a:latin typeface="Cascadia Mono" panose="020B0609020000020004" pitchFamily="49" charset="0"/>
              </a:rPr>
              <a:t>orderby</a:t>
            </a:r>
            <a:r>
              <a:rPr lang="en-US" sz="1765" dirty="0">
                <a:solidFill>
                  <a:srgbClr val="000000"/>
                </a:solidFill>
                <a:latin typeface="Cascadia Mono" panose="020B0609020000020004" pitchFamily="49" charset="0"/>
              </a:rPr>
              <a:t> num</a:t>
            </a:r>
          </a:p>
          <a:p>
            <a:pPr defTabSz="914367"/>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select</a:t>
            </a:r>
            <a:r>
              <a:rPr lang="en-US" sz="1765" dirty="0">
                <a:solidFill>
                  <a:srgbClr val="000000"/>
                </a:solidFill>
                <a:latin typeface="Cascadia Mono" panose="020B0609020000020004" pitchFamily="49" charset="0"/>
              </a:rPr>
              <a:t> num;</a:t>
            </a:r>
          </a:p>
          <a:p>
            <a:pPr defTabSz="914367"/>
            <a:endParaRPr lang="en-US" sz="1765" dirty="0">
              <a:solidFill>
                <a:srgbClr val="000000"/>
              </a:solidFill>
              <a:latin typeface="Cascadia Mono" panose="020B0609020000020004" pitchFamily="49" charset="0"/>
            </a:endParaRPr>
          </a:p>
          <a:p>
            <a:pPr defTabSz="914367"/>
            <a:r>
              <a:rPr lang="en-US" sz="1765" dirty="0">
                <a:solidFill>
                  <a:srgbClr val="008000"/>
                </a:solidFill>
                <a:latin typeface="Cascadia Mono" panose="020B0609020000020004" pitchFamily="49" charset="0"/>
              </a:rPr>
              <a:t>//Method syntax:</a:t>
            </a:r>
            <a:endParaRPr lang="en-US" sz="1765" dirty="0">
              <a:solidFill>
                <a:srgbClr val="000000"/>
              </a:solidFill>
              <a:latin typeface="Cascadia Mono" panose="020B0609020000020004" pitchFamily="49" charset="0"/>
            </a:endParaRPr>
          </a:p>
          <a:p>
            <a:pPr defTabSz="914367"/>
            <a:r>
              <a:rPr lang="en-US" sz="1765" dirty="0" err="1">
                <a:solidFill>
                  <a:srgbClr val="000000"/>
                </a:solidFill>
                <a:latin typeface="Cascadia Mono" panose="020B0609020000020004" pitchFamily="49" charset="0"/>
              </a:rPr>
              <a:t>IEnumerable</a:t>
            </a:r>
            <a:r>
              <a:rPr lang="en-US" sz="1765" dirty="0">
                <a:solidFill>
                  <a:srgbClr val="000000"/>
                </a:solidFill>
                <a:latin typeface="Cascadia Mono" panose="020B0609020000020004" pitchFamily="49" charset="0"/>
              </a:rPr>
              <a:t>&lt;</a:t>
            </a:r>
            <a:r>
              <a:rPr lang="en-US" sz="1765" dirty="0">
                <a:solidFill>
                  <a:srgbClr val="0000FF"/>
                </a:solidFill>
                <a:latin typeface="Cascadia Mono" panose="020B0609020000020004" pitchFamily="49" charset="0"/>
              </a:rPr>
              <a:t>int</a:t>
            </a:r>
            <a:r>
              <a:rPr lang="en-US" sz="1765" dirty="0">
                <a:solidFill>
                  <a:srgbClr val="000000"/>
                </a:solidFill>
                <a:latin typeface="Cascadia Mono" panose="020B0609020000020004" pitchFamily="49" charset="0"/>
              </a:rPr>
              <a:t>&gt; numQuery2 = </a:t>
            </a:r>
          </a:p>
          <a:p>
            <a:pPr defTabSz="914367"/>
            <a:r>
              <a:rPr lang="en-US" sz="1765" dirty="0">
                <a:solidFill>
                  <a:srgbClr val="000000"/>
                </a:solidFill>
                <a:latin typeface="Cascadia Mono" panose="020B0609020000020004" pitchFamily="49" charset="0"/>
              </a:rPr>
              <a:t>     numbers</a:t>
            </a:r>
          </a:p>
          <a:p>
            <a:pPr defTabSz="914367"/>
            <a:r>
              <a:rPr lang="pt-BR" sz="1765" dirty="0">
                <a:solidFill>
                  <a:srgbClr val="000000"/>
                </a:solidFill>
                <a:latin typeface="Cascadia Mono" panose="020B0609020000020004" pitchFamily="49" charset="0"/>
              </a:rPr>
              <a:t>       .Where(num =&gt; num % 2 == 0)</a:t>
            </a:r>
          </a:p>
          <a:p>
            <a:pPr defTabSz="914367"/>
            <a:r>
              <a:rPr lang="en-US" sz="1765" dirty="0">
                <a:solidFill>
                  <a:srgbClr val="000000"/>
                </a:solidFill>
                <a:latin typeface="Cascadia Mono" panose="020B0609020000020004" pitchFamily="49" charset="0"/>
              </a:rPr>
              <a:t>       .</a:t>
            </a:r>
            <a:r>
              <a:rPr lang="en-US" sz="1765" dirty="0" err="1">
                <a:solidFill>
                  <a:srgbClr val="000000"/>
                </a:solidFill>
                <a:latin typeface="Cascadia Mono" panose="020B0609020000020004" pitchFamily="49" charset="0"/>
              </a:rPr>
              <a:t>OrderBy</a:t>
            </a:r>
            <a:r>
              <a:rPr lang="en-US" sz="1765" dirty="0">
                <a:solidFill>
                  <a:srgbClr val="000000"/>
                </a:solidFill>
                <a:latin typeface="Cascadia Mono" panose="020B0609020000020004" pitchFamily="49" charset="0"/>
              </a:rPr>
              <a:t>(n =&gt; n);</a:t>
            </a:r>
            <a:endParaRPr lang="en-US" sz="1765" dirty="0">
              <a:solidFill>
                <a:srgbClr val="505050"/>
              </a:solidFill>
              <a:latin typeface="Segoe UI"/>
            </a:endParaRPr>
          </a:p>
        </p:txBody>
      </p:sp>
    </p:spTree>
    <p:extLst>
      <p:ext uri="{BB962C8B-B14F-4D97-AF65-F5344CB8AC3E}">
        <p14:creationId xmlns:p14="http://schemas.microsoft.com/office/powerpoint/2010/main" val="280587207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9C7FA4-B93C-54F5-925C-2510F8120C30}"/>
              </a:ext>
            </a:extLst>
          </p:cNvPr>
          <p:cNvSpPr>
            <a:spLocks noGrp="1"/>
          </p:cNvSpPr>
          <p:nvPr>
            <p:ph type="title"/>
          </p:nvPr>
        </p:nvSpPr>
        <p:spPr/>
        <p:txBody>
          <a:bodyPr/>
          <a:lstStyle/>
          <a:p>
            <a:r>
              <a:rPr lang="en-US" dirty="0"/>
              <a:t>Events and Delegates</a:t>
            </a:r>
          </a:p>
        </p:txBody>
      </p:sp>
      <p:sp>
        <p:nvSpPr>
          <p:cNvPr id="7" name="TextBox 6">
            <a:extLst>
              <a:ext uri="{FF2B5EF4-FFF2-40B4-BE49-F238E27FC236}">
                <a16:creationId xmlns:a16="http://schemas.microsoft.com/office/drawing/2014/main" id="{86BA88A3-AE14-869E-7253-2081AB6C6937}"/>
              </a:ext>
            </a:extLst>
          </p:cNvPr>
          <p:cNvSpPr txBox="1"/>
          <p:nvPr/>
        </p:nvSpPr>
        <p:spPr>
          <a:xfrm>
            <a:off x="1401601" y="1381819"/>
            <a:ext cx="9388799" cy="5252976"/>
          </a:xfrm>
          <a:prstGeom prst="rect">
            <a:avLst/>
          </a:prstGeom>
          <a:noFill/>
        </p:spPr>
        <p:txBody>
          <a:bodyPr wrap="square">
            <a:spAutoFit/>
          </a:bodyPr>
          <a:lstStyle/>
          <a:p>
            <a:pPr defTabSz="914367"/>
            <a:r>
              <a:rPr lang="en-US" sz="1765" dirty="0">
                <a:solidFill>
                  <a:srgbClr val="0000FF"/>
                </a:solidFill>
                <a:latin typeface="Cascadia Mono" panose="020B0609020000020004" pitchFamily="49" charset="0"/>
              </a:rPr>
              <a:t>public</a:t>
            </a:r>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class</a:t>
            </a:r>
            <a:r>
              <a:rPr lang="en-US" sz="1765" dirty="0">
                <a:solidFill>
                  <a:srgbClr val="000000"/>
                </a:solidFill>
                <a:latin typeface="Cascadia Mono" panose="020B0609020000020004" pitchFamily="49" charset="0"/>
              </a:rPr>
              <a:t> </a:t>
            </a:r>
            <a:r>
              <a:rPr lang="en-US" sz="1765" dirty="0" err="1">
                <a:solidFill>
                  <a:srgbClr val="2B91AF"/>
                </a:solidFill>
                <a:latin typeface="Cascadia Mono" panose="020B0609020000020004" pitchFamily="49" charset="0"/>
              </a:rPr>
              <a:t>VideoEncoder</a:t>
            </a:r>
            <a:endParaRPr lang="en-US" sz="1765" dirty="0">
              <a:solidFill>
                <a:srgbClr val="000000"/>
              </a:solidFill>
              <a:latin typeface="Cascadia Mono" panose="020B0609020000020004" pitchFamily="49" charset="0"/>
            </a:endParaRPr>
          </a:p>
          <a:p>
            <a:pPr defTabSz="914367"/>
            <a:r>
              <a:rPr lang="en-US" sz="1765" dirty="0">
                <a:solidFill>
                  <a:srgbClr val="000000"/>
                </a:solidFill>
                <a:latin typeface="Cascadia Mono" panose="020B0609020000020004" pitchFamily="49" charset="0"/>
              </a:rPr>
              <a:t>{</a:t>
            </a:r>
          </a:p>
          <a:p>
            <a:pPr defTabSz="914367"/>
            <a:r>
              <a:rPr lang="en-US" sz="1765" dirty="0">
                <a:solidFill>
                  <a:srgbClr val="000000"/>
                </a:solidFill>
                <a:latin typeface="Cascadia Mono" panose="020B0609020000020004" pitchFamily="49" charset="0"/>
              </a:rPr>
              <a:t>    </a:t>
            </a:r>
            <a:r>
              <a:rPr lang="en-US" sz="1765" dirty="0">
                <a:solidFill>
                  <a:srgbClr val="008000"/>
                </a:solidFill>
                <a:latin typeface="Cascadia Mono" panose="020B0609020000020004" pitchFamily="49" charset="0"/>
              </a:rPr>
              <a:t>//1. Define a delegate, contract between publisher and subscriber. </a:t>
            </a:r>
            <a:endParaRPr lang="en-US" sz="1765" dirty="0">
              <a:solidFill>
                <a:srgbClr val="000000"/>
              </a:solidFill>
              <a:latin typeface="Cascadia Mono" panose="020B0609020000020004" pitchFamily="49" charset="0"/>
            </a:endParaRPr>
          </a:p>
          <a:p>
            <a:pPr defTabSz="914367"/>
            <a:r>
              <a:rPr lang="en-US" sz="1765" dirty="0">
                <a:solidFill>
                  <a:srgbClr val="000000"/>
                </a:solidFill>
                <a:latin typeface="Cascadia Mono" panose="020B0609020000020004" pitchFamily="49" charset="0"/>
              </a:rPr>
              <a:t>    </a:t>
            </a:r>
            <a:r>
              <a:rPr lang="en-US" sz="1765" dirty="0">
                <a:solidFill>
                  <a:srgbClr val="008000"/>
                </a:solidFill>
                <a:latin typeface="Cascadia Mono" panose="020B0609020000020004" pitchFamily="49" charset="0"/>
              </a:rPr>
              <a:t>//2. Define an event based on the delegate</a:t>
            </a:r>
            <a:endParaRPr lang="en-US" sz="1765" dirty="0">
              <a:solidFill>
                <a:srgbClr val="000000"/>
              </a:solidFill>
              <a:latin typeface="Cascadia Mono" panose="020B0609020000020004" pitchFamily="49" charset="0"/>
            </a:endParaRPr>
          </a:p>
          <a:p>
            <a:pPr defTabSz="914367"/>
            <a:r>
              <a:rPr lang="en-US" sz="1765" dirty="0">
                <a:solidFill>
                  <a:srgbClr val="000000"/>
                </a:solidFill>
                <a:latin typeface="Cascadia Mono" panose="020B0609020000020004" pitchFamily="49" charset="0"/>
              </a:rPr>
              <a:t>    </a:t>
            </a:r>
            <a:r>
              <a:rPr lang="en-US" sz="1765" dirty="0">
                <a:solidFill>
                  <a:srgbClr val="008000"/>
                </a:solidFill>
                <a:latin typeface="Cascadia Mono" panose="020B0609020000020004" pitchFamily="49" charset="0"/>
              </a:rPr>
              <a:t>//3. Raise the event</a:t>
            </a:r>
            <a:endParaRPr lang="en-US" sz="1765" dirty="0">
              <a:solidFill>
                <a:srgbClr val="000000"/>
              </a:solidFill>
              <a:latin typeface="Cascadia Mono" panose="020B0609020000020004" pitchFamily="49" charset="0"/>
            </a:endParaRPr>
          </a:p>
          <a:p>
            <a:pPr defTabSz="914367"/>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public</a:t>
            </a:r>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delegate</a:t>
            </a:r>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void</a:t>
            </a:r>
            <a:r>
              <a:rPr lang="en-US" sz="1765" dirty="0">
                <a:solidFill>
                  <a:srgbClr val="000000"/>
                </a:solidFill>
                <a:latin typeface="Cascadia Mono" panose="020B0609020000020004" pitchFamily="49" charset="0"/>
              </a:rPr>
              <a:t> </a:t>
            </a:r>
          </a:p>
          <a:p>
            <a:pPr defTabSz="914367"/>
            <a:r>
              <a:rPr lang="en-US" sz="1765" dirty="0">
                <a:solidFill>
                  <a:srgbClr val="000000"/>
                </a:solidFill>
                <a:latin typeface="Cascadia Mono" panose="020B0609020000020004" pitchFamily="49" charset="0"/>
              </a:rPr>
              <a:t>        </a:t>
            </a:r>
            <a:r>
              <a:rPr lang="en-US" sz="1765" dirty="0" err="1">
                <a:solidFill>
                  <a:srgbClr val="2B91AF"/>
                </a:solidFill>
                <a:latin typeface="Cascadia Mono" panose="020B0609020000020004" pitchFamily="49" charset="0"/>
              </a:rPr>
              <a:t>VideoEncodedEventHandler</a:t>
            </a:r>
            <a:r>
              <a:rPr lang="en-US" sz="1765" dirty="0">
                <a:solidFill>
                  <a:srgbClr val="000000"/>
                </a:solidFill>
                <a:latin typeface="Cascadia Mono" panose="020B0609020000020004" pitchFamily="49" charset="0"/>
              </a:rPr>
              <a:t>(</a:t>
            </a:r>
            <a:r>
              <a:rPr lang="en-US" sz="1765" dirty="0">
                <a:solidFill>
                  <a:srgbClr val="0000FF"/>
                </a:solidFill>
                <a:latin typeface="Cascadia Mono" panose="020B0609020000020004" pitchFamily="49" charset="0"/>
              </a:rPr>
              <a:t>object</a:t>
            </a:r>
            <a:r>
              <a:rPr lang="en-US" sz="1765" dirty="0">
                <a:solidFill>
                  <a:srgbClr val="000000"/>
                </a:solidFill>
                <a:latin typeface="Cascadia Mono" panose="020B0609020000020004" pitchFamily="49" charset="0"/>
              </a:rPr>
              <a:t> source, </a:t>
            </a:r>
            <a:r>
              <a:rPr lang="en-US" sz="1765" dirty="0" err="1">
                <a:solidFill>
                  <a:srgbClr val="000000"/>
                </a:solidFill>
                <a:latin typeface="Cascadia Mono" panose="020B0609020000020004" pitchFamily="49" charset="0"/>
              </a:rPr>
              <a:t>EventArgs</a:t>
            </a:r>
            <a:r>
              <a:rPr lang="en-US" sz="1765" dirty="0">
                <a:solidFill>
                  <a:srgbClr val="000000"/>
                </a:solidFill>
                <a:latin typeface="Cascadia Mono" panose="020B0609020000020004" pitchFamily="49" charset="0"/>
              </a:rPr>
              <a:t> </a:t>
            </a:r>
            <a:r>
              <a:rPr lang="en-US" sz="1765" dirty="0" err="1">
                <a:solidFill>
                  <a:srgbClr val="000000"/>
                </a:solidFill>
                <a:latin typeface="Cascadia Mono" panose="020B0609020000020004" pitchFamily="49" charset="0"/>
              </a:rPr>
              <a:t>args</a:t>
            </a:r>
            <a:r>
              <a:rPr lang="en-US" sz="1765" dirty="0">
                <a:solidFill>
                  <a:srgbClr val="000000"/>
                </a:solidFill>
                <a:latin typeface="Cascadia Mono" panose="020B0609020000020004" pitchFamily="49" charset="0"/>
              </a:rPr>
              <a:t>);</a:t>
            </a:r>
          </a:p>
          <a:p>
            <a:pPr defTabSz="914367"/>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public</a:t>
            </a:r>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event</a:t>
            </a:r>
            <a:r>
              <a:rPr lang="en-US" sz="1765" dirty="0">
                <a:solidFill>
                  <a:srgbClr val="000000"/>
                </a:solidFill>
                <a:latin typeface="Cascadia Mono" panose="020B0609020000020004" pitchFamily="49" charset="0"/>
              </a:rPr>
              <a:t> </a:t>
            </a:r>
            <a:r>
              <a:rPr lang="en-US" sz="1765" dirty="0" err="1">
                <a:solidFill>
                  <a:srgbClr val="000000"/>
                </a:solidFill>
                <a:latin typeface="Cascadia Mono" panose="020B0609020000020004" pitchFamily="49" charset="0"/>
              </a:rPr>
              <a:t>VideoEncodedEventHandler</a:t>
            </a:r>
            <a:r>
              <a:rPr lang="en-US" sz="1765" dirty="0">
                <a:solidFill>
                  <a:srgbClr val="000000"/>
                </a:solidFill>
                <a:latin typeface="Cascadia Mono" panose="020B0609020000020004" pitchFamily="49" charset="0"/>
              </a:rPr>
              <a:t> </a:t>
            </a:r>
            <a:r>
              <a:rPr lang="en-US" sz="1765" dirty="0" err="1">
                <a:solidFill>
                  <a:srgbClr val="000000"/>
                </a:solidFill>
                <a:latin typeface="Cascadia Mono" panose="020B0609020000020004" pitchFamily="49" charset="0"/>
              </a:rPr>
              <a:t>VideoEncoded</a:t>
            </a:r>
            <a:r>
              <a:rPr lang="en-US" sz="1765" dirty="0">
                <a:solidFill>
                  <a:srgbClr val="000000"/>
                </a:solidFill>
                <a:latin typeface="Cascadia Mono" panose="020B0609020000020004" pitchFamily="49" charset="0"/>
              </a:rPr>
              <a:t>;</a:t>
            </a:r>
          </a:p>
          <a:p>
            <a:pPr defTabSz="914367"/>
            <a:endParaRPr lang="en-US" sz="1765" dirty="0">
              <a:solidFill>
                <a:srgbClr val="000000"/>
              </a:solidFill>
              <a:latin typeface="Cascadia Mono" panose="020B0609020000020004" pitchFamily="49" charset="0"/>
            </a:endParaRPr>
          </a:p>
          <a:p>
            <a:pPr defTabSz="914367"/>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public</a:t>
            </a:r>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void</a:t>
            </a:r>
            <a:r>
              <a:rPr lang="en-US" sz="1765" dirty="0">
                <a:solidFill>
                  <a:srgbClr val="000000"/>
                </a:solidFill>
                <a:latin typeface="Cascadia Mono" panose="020B0609020000020004" pitchFamily="49" charset="0"/>
              </a:rPr>
              <a:t> Encode(Video video)</a:t>
            </a:r>
          </a:p>
          <a:p>
            <a:pPr defTabSz="914367"/>
            <a:r>
              <a:rPr lang="en-US" sz="1765" dirty="0">
                <a:solidFill>
                  <a:srgbClr val="000000"/>
                </a:solidFill>
                <a:latin typeface="Cascadia Mono" panose="020B0609020000020004" pitchFamily="49" charset="0"/>
              </a:rPr>
              <a:t>    {</a:t>
            </a:r>
          </a:p>
          <a:p>
            <a:pPr defTabSz="914367"/>
            <a:r>
              <a:rPr lang="en-US" sz="1765" dirty="0">
                <a:solidFill>
                  <a:srgbClr val="000000"/>
                </a:solidFill>
                <a:latin typeface="Cascadia Mono" panose="020B0609020000020004" pitchFamily="49" charset="0"/>
              </a:rPr>
              <a:t>        </a:t>
            </a:r>
            <a:r>
              <a:rPr lang="en-US" sz="1765" dirty="0" err="1">
                <a:solidFill>
                  <a:srgbClr val="000000"/>
                </a:solidFill>
                <a:latin typeface="Cascadia Mono" panose="020B0609020000020004" pitchFamily="49" charset="0"/>
              </a:rPr>
              <a:t>Console.WriteLine</a:t>
            </a:r>
            <a:r>
              <a:rPr lang="en-US" sz="1765" dirty="0">
                <a:solidFill>
                  <a:srgbClr val="000000"/>
                </a:solidFill>
                <a:latin typeface="Cascadia Mono" panose="020B0609020000020004" pitchFamily="49" charset="0"/>
              </a:rPr>
              <a:t>(</a:t>
            </a:r>
            <a:r>
              <a:rPr lang="en-US" sz="1765" dirty="0">
                <a:solidFill>
                  <a:srgbClr val="A31515"/>
                </a:solidFill>
                <a:latin typeface="Cascadia Mono" panose="020B0609020000020004" pitchFamily="49" charset="0"/>
              </a:rPr>
              <a:t>"</a:t>
            </a:r>
            <a:r>
              <a:rPr lang="en-US" sz="1765" dirty="0" err="1">
                <a:solidFill>
                  <a:srgbClr val="A31515"/>
                </a:solidFill>
                <a:latin typeface="Cascadia Mono" panose="020B0609020000020004" pitchFamily="49" charset="0"/>
              </a:rPr>
              <a:t>Enconding</a:t>
            </a:r>
            <a:r>
              <a:rPr lang="en-US" sz="1765" dirty="0">
                <a:solidFill>
                  <a:srgbClr val="A31515"/>
                </a:solidFill>
                <a:latin typeface="Cascadia Mono" panose="020B0609020000020004" pitchFamily="49" charset="0"/>
              </a:rPr>
              <a:t> video"</a:t>
            </a:r>
            <a:r>
              <a:rPr lang="en-US" sz="1765" dirty="0">
                <a:solidFill>
                  <a:srgbClr val="000000"/>
                </a:solidFill>
                <a:latin typeface="Cascadia Mono" panose="020B0609020000020004" pitchFamily="49" charset="0"/>
              </a:rPr>
              <a:t>);</a:t>
            </a:r>
          </a:p>
          <a:p>
            <a:pPr defTabSz="914367"/>
            <a:r>
              <a:rPr lang="en-US" sz="1765" dirty="0">
                <a:solidFill>
                  <a:srgbClr val="000000"/>
                </a:solidFill>
                <a:latin typeface="Cascadia Mono" panose="020B0609020000020004" pitchFamily="49" charset="0"/>
              </a:rPr>
              <a:t>        </a:t>
            </a:r>
            <a:r>
              <a:rPr lang="en-US" sz="1765" dirty="0" err="1">
                <a:solidFill>
                  <a:srgbClr val="000000"/>
                </a:solidFill>
                <a:latin typeface="Cascadia Mono" panose="020B0609020000020004" pitchFamily="49" charset="0"/>
              </a:rPr>
              <a:t>Thread.Sleep</a:t>
            </a:r>
            <a:r>
              <a:rPr lang="en-US" sz="1765" dirty="0">
                <a:solidFill>
                  <a:srgbClr val="000000"/>
                </a:solidFill>
                <a:latin typeface="Cascadia Mono" panose="020B0609020000020004" pitchFamily="49" charset="0"/>
              </a:rPr>
              <a:t>(3000);</a:t>
            </a:r>
          </a:p>
          <a:p>
            <a:pPr defTabSz="914367"/>
            <a:r>
              <a:rPr lang="en-US" sz="1765" dirty="0">
                <a:solidFill>
                  <a:srgbClr val="000000"/>
                </a:solidFill>
                <a:latin typeface="Cascadia Mono" panose="020B0609020000020004" pitchFamily="49" charset="0"/>
              </a:rPr>
              <a:t>        </a:t>
            </a:r>
            <a:r>
              <a:rPr lang="en-US" sz="1765" dirty="0" err="1">
                <a:solidFill>
                  <a:srgbClr val="000000"/>
                </a:solidFill>
                <a:latin typeface="Cascadia Mono" panose="020B0609020000020004" pitchFamily="49" charset="0"/>
              </a:rPr>
              <a:t>OnVideoEncoded</a:t>
            </a:r>
            <a:r>
              <a:rPr lang="en-US" sz="1765" dirty="0">
                <a:solidFill>
                  <a:srgbClr val="000000"/>
                </a:solidFill>
                <a:latin typeface="Cascadia Mono" panose="020B0609020000020004" pitchFamily="49" charset="0"/>
              </a:rPr>
              <a:t>();</a:t>
            </a:r>
          </a:p>
          <a:p>
            <a:pPr defTabSz="914367"/>
            <a:r>
              <a:rPr lang="en-US" sz="1765" dirty="0">
                <a:solidFill>
                  <a:srgbClr val="000000"/>
                </a:solidFill>
                <a:latin typeface="Cascadia Mono" panose="020B0609020000020004" pitchFamily="49" charset="0"/>
              </a:rPr>
              <a:t>    }</a:t>
            </a:r>
          </a:p>
          <a:p>
            <a:pPr defTabSz="914367"/>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protected</a:t>
            </a:r>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virtual</a:t>
            </a:r>
            <a:r>
              <a:rPr lang="en-US" sz="1765" dirty="0">
                <a:solidFill>
                  <a:srgbClr val="000000"/>
                </a:solidFill>
                <a:latin typeface="Cascadia Mono" panose="020B0609020000020004" pitchFamily="49" charset="0"/>
              </a:rPr>
              <a:t> </a:t>
            </a:r>
            <a:r>
              <a:rPr lang="en-US" sz="1765" dirty="0">
                <a:solidFill>
                  <a:srgbClr val="0000FF"/>
                </a:solidFill>
                <a:latin typeface="Cascadia Mono" panose="020B0609020000020004" pitchFamily="49" charset="0"/>
              </a:rPr>
              <a:t>void</a:t>
            </a:r>
            <a:r>
              <a:rPr lang="en-US" sz="1765" dirty="0">
                <a:solidFill>
                  <a:srgbClr val="000000"/>
                </a:solidFill>
                <a:latin typeface="Cascadia Mono" panose="020B0609020000020004" pitchFamily="49" charset="0"/>
              </a:rPr>
              <a:t> </a:t>
            </a:r>
            <a:r>
              <a:rPr lang="en-US" sz="1765" dirty="0" err="1">
                <a:solidFill>
                  <a:srgbClr val="000000"/>
                </a:solidFill>
                <a:latin typeface="Cascadia Mono" panose="020B0609020000020004" pitchFamily="49" charset="0"/>
              </a:rPr>
              <a:t>OnVideoEncoded</a:t>
            </a:r>
            <a:r>
              <a:rPr lang="en-US" sz="1765" dirty="0">
                <a:solidFill>
                  <a:srgbClr val="000000"/>
                </a:solidFill>
                <a:latin typeface="Cascadia Mono" panose="020B0609020000020004" pitchFamily="49" charset="0"/>
              </a:rPr>
              <a:t>() =&gt; </a:t>
            </a:r>
          </a:p>
          <a:p>
            <a:pPr defTabSz="914367"/>
            <a:r>
              <a:rPr lang="en-US" sz="1765" dirty="0">
                <a:solidFill>
                  <a:srgbClr val="000000"/>
                </a:solidFill>
                <a:latin typeface="Cascadia Mono" panose="020B0609020000020004" pitchFamily="49" charset="0"/>
              </a:rPr>
              <a:t>        </a:t>
            </a:r>
            <a:r>
              <a:rPr lang="en-US" sz="1765" dirty="0" err="1">
                <a:solidFill>
                  <a:srgbClr val="000000"/>
                </a:solidFill>
                <a:latin typeface="Cascadia Mono" panose="020B0609020000020004" pitchFamily="49" charset="0"/>
              </a:rPr>
              <a:t>VideoEncoded</a:t>
            </a:r>
            <a:r>
              <a:rPr lang="en-US" sz="1765" dirty="0">
                <a:solidFill>
                  <a:srgbClr val="000000"/>
                </a:solidFill>
                <a:latin typeface="Cascadia Mono" panose="020B0609020000020004" pitchFamily="49" charset="0"/>
              </a:rPr>
              <a:t>?.Invoke(</a:t>
            </a:r>
            <a:r>
              <a:rPr lang="en-US" sz="1765" dirty="0">
                <a:solidFill>
                  <a:srgbClr val="0000FF"/>
                </a:solidFill>
                <a:latin typeface="Cascadia Mono" panose="020B0609020000020004" pitchFamily="49" charset="0"/>
              </a:rPr>
              <a:t>this</a:t>
            </a:r>
            <a:r>
              <a:rPr lang="en-US" sz="1765" dirty="0">
                <a:solidFill>
                  <a:srgbClr val="000000"/>
                </a:solidFill>
                <a:latin typeface="Cascadia Mono" panose="020B0609020000020004" pitchFamily="49" charset="0"/>
              </a:rPr>
              <a:t>, </a:t>
            </a:r>
            <a:r>
              <a:rPr lang="en-US" sz="1765" dirty="0" err="1">
                <a:solidFill>
                  <a:srgbClr val="000000"/>
                </a:solidFill>
                <a:latin typeface="Cascadia Mono" panose="020B0609020000020004" pitchFamily="49" charset="0"/>
              </a:rPr>
              <a:t>EventArgs.Empty</a:t>
            </a:r>
            <a:r>
              <a:rPr lang="en-US" sz="1765" dirty="0">
                <a:solidFill>
                  <a:srgbClr val="000000"/>
                </a:solidFill>
                <a:latin typeface="Cascadia Mono" panose="020B0609020000020004" pitchFamily="49" charset="0"/>
              </a:rPr>
              <a:t>);</a:t>
            </a:r>
          </a:p>
          <a:p>
            <a:pPr defTabSz="914367"/>
            <a:r>
              <a:rPr lang="en-US" sz="1765" dirty="0">
                <a:solidFill>
                  <a:srgbClr val="000000"/>
                </a:solidFill>
                <a:latin typeface="Cascadia Mono" panose="020B0609020000020004" pitchFamily="49" charset="0"/>
              </a:rPr>
              <a:t>}</a:t>
            </a:r>
            <a:endParaRPr lang="en-US" sz="1765" dirty="0">
              <a:solidFill>
                <a:srgbClr val="505050"/>
              </a:solidFill>
              <a:latin typeface="Segoe UI"/>
            </a:endParaRPr>
          </a:p>
        </p:txBody>
      </p:sp>
    </p:spTree>
    <p:extLst>
      <p:ext uri="{BB962C8B-B14F-4D97-AF65-F5344CB8AC3E}">
        <p14:creationId xmlns:p14="http://schemas.microsoft.com/office/powerpoint/2010/main" val="425755284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9C7FA4-B93C-54F5-925C-2510F8120C30}"/>
              </a:ext>
            </a:extLst>
          </p:cNvPr>
          <p:cNvSpPr>
            <a:spLocks noGrp="1"/>
          </p:cNvSpPr>
          <p:nvPr>
            <p:ph type="title"/>
          </p:nvPr>
        </p:nvSpPr>
        <p:spPr/>
        <p:txBody>
          <a:bodyPr/>
          <a:lstStyle/>
          <a:p>
            <a:r>
              <a:rPr lang="en-US" dirty="0"/>
              <a:t>Asynchronous and Parallel Programming</a:t>
            </a:r>
          </a:p>
        </p:txBody>
      </p:sp>
      <p:pic>
        <p:nvPicPr>
          <p:cNvPr id="9" name="Picture 8">
            <a:extLst>
              <a:ext uri="{FF2B5EF4-FFF2-40B4-BE49-F238E27FC236}">
                <a16:creationId xmlns:a16="http://schemas.microsoft.com/office/drawing/2014/main" id="{381ED333-368F-7C42-A46E-0C097456BB77}"/>
              </a:ext>
            </a:extLst>
          </p:cNvPr>
          <p:cNvPicPr>
            <a:picLocks noChangeAspect="1"/>
          </p:cNvPicPr>
          <p:nvPr/>
        </p:nvPicPr>
        <p:blipFill>
          <a:blip r:embed="rId2"/>
          <a:stretch>
            <a:fillRect/>
          </a:stretch>
        </p:blipFill>
        <p:spPr>
          <a:xfrm>
            <a:off x="351018" y="1805373"/>
            <a:ext cx="2474506" cy="4584839"/>
          </a:xfrm>
          <a:prstGeom prst="rect">
            <a:avLst/>
          </a:prstGeom>
        </p:spPr>
      </p:pic>
      <p:pic>
        <p:nvPicPr>
          <p:cNvPr id="10" name="Picture 9">
            <a:extLst>
              <a:ext uri="{FF2B5EF4-FFF2-40B4-BE49-F238E27FC236}">
                <a16:creationId xmlns:a16="http://schemas.microsoft.com/office/drawing/2014/main" id="{246D1EBA-90B2-D270-642B-605E40B27C76}"/>
              </a:ext>
            </a:extLst>
          </p:cNvPr>
          <p:cNvPicPr>
            <a:picLocks noChangeAspect="1"/>
          </p:cNvPicPr>
          <p:nvPr/>
        </p:nvPicPr>
        <p:blipFill>
          <a:blip r:embed="rId3"/>
          <a:stretch>
            <a:fillRect/>
          </a:stretch>
        </p:blipFill>
        <p:spPr>
          <a:xfrm>
            <a:off x="4697656" y="2613088"/>
            <a:ext cx="7227425" cy="2969407"/>
          </a:xfrm>
          <a:prstGeom prst="rect">
            <a:avLst/>
          </a:prstGeom>
        </p:spPr>
      </p:pic>
      <p:sp>
        <p:nvSpPr>
          <p:cNvPr id="11" name="Arrow: Right 10">
            <a:extLst>
              <a:ext uri="{FF2B5EF4-FFF2-40B4-BE49-F238E27FC236}">
                <a16:creationId xmlns:a16="http://schemas.microsoft.com/office/drawing/2014/main" id="{79350005-6C11-86E4-417F-CE5A73940DBE}"/>
              </a:ext>
            </a:extLst>
          </p:cNvPr>
          <p:cNvSpPr/>
          <p:nvPr/>
        </p:nvSpPr>
        <p:spPr bwMode="auto">
          <a:xfrm>
            <a:off x="3131116" y="3429000"/>
            <a:ext cx="1482442" cy="10588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03288028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9C7FA4-B93C-54F5-925C-2510F8120C30}"/>
              </a:ext>
            </a:extLst>
          </p:cNvPr>
          <p:cNvSpPr>
            <a:spLocks noGrp="1"/>
          </p:cNvSpPr>
          <p:nvPr>
            <p:ph type="title"/>
          </p:nvPr>
        </p:nvSpPr>
        <p:spPr/>
        <p:txBody>
          <a:bodyPr/>
          <a:lstStyle/>
          <a:p>
            <a:r>
              <a:rPr lang="en-US" dirty="0"/>
              <a:t>Asynchronous and Parallel Programming</a:t>
            </a:r>
          </a:p>
        </p:txBody>
      </p:sp>
      <p:sp>
        <p:nvSpPr>
          <p:cNvPr id="4" name="TextBox 3">
            <a:extLst>
              <a:ext uri="{FF2B5EF4-FFF2-40B4-BE49-F238E27FC236}">
                <a16:creationId xmlns:a16="http://schemas.microsoft.com/office/drawing/2014/main" id="{4ABD74C8-601E-5739-5111-DBF273584790}"/>
              </a:ext>
            </a:extLst>
          </p:cNvPr>
          <p:cNvSpPr txBox="1"/>
          <p:nvPr/>
        </p:nvSpPr>
        <p:spPr>
          <a:xfrm>
            <a:off x="269241" y="1588470"/>
            <a:ext cx="4659103" cy="3681061"/>
          </a:xfrm>
          <a:prstGeom prst="rect">
            <a:avLst/>
          </a:prstGeom>
          <a:noFill/>
        </p:spPr>
        <p:txBody>
          <a:bodyPr wrap="square">
            <a:spAutoFit/>
          </a:bodyPr>
          <a:lstStyle/>
          <a:p>
            <a:pPr defTabSz="914367"/>
            <a:r>
              <a:rPr lang="en-US" sz="1372" dirty="0">
                <a:solidFill>
                  <a:srgbClr val="000000"/>
                </a:solidFill>
                <a:latin typeface="Cascadia Mono" panose="020B0609020000020004" pitchFamily="49" charset="0"/>
              </a:rPr>
              <a:t>Coffee cup = </a:t>
            </a:r>
            <a:r>
              <a:rPr lang="en-US" sz="1372" dirty="0" err="1">
                <a:solidFill>
                  <a:srgbClr val="000000"/>
                </a:solidFill>
                <a:latin typeface="Cascadia Mono" panose="020B0609020000020004" pitchFamily="49" charset="0"/>
              </a:rPr>
              <a:t>PourCoffee</a:t>
            </a:r>
            <a:r>
              <a:rPr lang="en-US" sz="1372" dirty="0">
                <a:solidFill>
                  <a:srgbClr val="000000"/>
                </a:solidFill>
                <a:latin typeface="Cascadia Mono" panose="020B0609020000020004" pitchFamily="49" charset="0"/>
              </a:rPr>
              <a:t>();</a:t>
            </a:r>
          </a:p>
          <a:p>
            <a:pPr defTabSz="914367"/>
            <a:r>
              <a:rPr lang="en-US" sz="1372" dirty="0" err="1">
                <a:solidFill>
                  <a:srgbClr val="000000"/>
                </a:solidFill>
                <a:latin typeface="Cascadia Mono" panose="020B0609020000020004" pitchFamily="49" charset="0"/>
              </a:rPr>
              <a:t>Console.WriteLine</a:t>
            </a:r>
            <a:r>
              <a:rPr lang="en-US" sz="1372" dirty="0">
                <a:solidFill>
                  <a:srgbClr val="000000"/>
                </a:solidFill>
                <a:latin typeface="Cascadia Mono" panose="020B0609020000020004" pitchFamily="49" charset="0"/>
              </a:rPr>
              <a:t>(</a:t>
            </a:r>
            <a:r>
              <a:rPr lang="en-US" sz="1372" dirty="0">
                <a:solidFill>
                  <a:srgbClr val="A31515"/>
                </a:solidFill>
                <a:latin typeface="Cascadia Mono" panose="020B0609020000020004" pitchFamily="49" charset="0"/>
              </a:rPr>
              <a:t>"coffee is ready"</a:t>
            </a:r>
            <a:r>
              <a:rPr lang="en-US" sz="1372" dirty="0">
                <a:solidFill>
                  <a:srgbClr val="000000"/>
                </a:solidFill>
                <a:latin typeface="Cascadia Mono" panose="020B0609020000020004" pitchFamily="49" charset="0"/>
              </a:rPr>
              <a:t>);</a:t>
            </a:r>
          </a:p>
          <a:p>
            <a:pPr defTabSz="914367"/>
            <a:endParaRPr lang="en-US" sz="1372" dirty="0">
              <a:solidFill>
                <a:srgbClr val="000000"/>
              </a:solidFill>
              <a:latin typeface="Cascadia Mono" panose="020B0609020000020004" pitchFamily="49" charset="0"/>
            </a:endParaRPr>
          </a:p>
          <a:p>
            <a:pPr defTabSz="914367"/>
            <a:r>
              <a:rPr lang="en-US" sz="1372" dirty="0">
                <a:solidFill>
                  <a:srgbClr val="000000"/>
                </a:solidFill>
                <a:latin typeface="Cascadia Mono" panose="020B0609020000020004" pitchFamily="49" charset="0"/>
              </a:rPr>
              <a:t>Egg eggs = </a:t>
            </a:r>
            <a:r>
              <a:rPr lang="en-US" sz="1372" dirty="0" err="1">
                <a:solidFill>
                  <a:srgbClr val="000000"/>
                </a:solidFill>
                <a:latin typeface="Cascadia Mono" panose="020B0609020000020004" pitchFamily="49" charset="0"/>
              </a:rPr>
              <a:t>FryEggs</a:t>
            </a:r>
            <a:r>
              <a:rPr lang="en-US" sz="1372" dirty="0">
                <a:solidFill>
                  <a:srgbClr val="000000"/>
                </a:solidFill>
                <a:latin typeface="Cascadia Mono" panose="020B0609020000020004" pitchFamily="49" charset="0"/>
              </a:rPr>
              <a:t>(2);</a:t>
            </a:r>
          </a:p>
          <a:p>
            <a:pPr defTabSz="914367"/>
            <a:r>
              <a:rPr lang="en-US" sz="1372" dirty="0" err="1">
                <a:solidFill>
                  <a:srgbClr val="000000"/>
                </a:solidFill>
                <a:latin typeface="Cascadia Mono" panose="020B0609020000020004" pitchFamily="49" charset="0"/>
              </a:rPr>
              <a:t>Console.WriteLine</a:t>
            </a:r>
            <a:r>
              <a:rPr lang="en-US" sz="1372" dirty="0">
                <a:solidFill>
                  <a:srgbClr val="000000"/>
                </a:solidFill>
                <a:latin typeface="Cascadia Mono" panose="020B0609020000020004" pitchFamily="49" charset="0"/>
              </a:rPr>
              <a:t>(</a:t>
            </a:r>
            <a:r>
              <a:rPr lang="en-US" sz="1372" dirty="0">
                <a:solidFill>
                  <a:srgbClr val="A31515"/>
                </a:solidFill>
                <a:latin typeface="Cascadia Mono" panose="020B0609020000020004" pitchFamily="49" charset="0"/>
              </a:rPr>
              <a:t>"eggs are ready"</a:t>
            </a:r>
            <a:r>
              <a:rPr lang="en-US" sz="1372" dirty="0">
                <a:solidFill>
                  <a:srgbClr val="000000"/>
                </a:solidFill>
                <a:latin typeface="Cascadia Mono" panose="020B0609020000020004" pitchFamily="49" charset="0"/>
              </a:rPr>
              <a:t>);</a:t>
            </a:r>
          </a:p>
          <a:p>
            <a:pPr defTabSz="914367"/>
            <a:endParaRPr lang="en-US" sz="1372" dirty="0">
              <a:solidFill>
                <a:srgbClr val="000000"/>
              </a:solidFill>
              <a:latin typeface="Cascadia Mono" panose="020B0609020000020004" pitchFamily="49" charset="0"/>
            </a:endParaRPr>
          </a:p>
          <a:p>
            <a:pPr defTabSz="914367"/>
            <a:r>
              <a:rPr lang="en-US" sz="1372" dirty="0">
                <a:solidFill>
                  <a:srgbClr val="000000"/>
                </a:solidFill>
                <a:latin typeface="Cascadia Mono" panose="020B0609020000020004" pitchFamily="49" charset="0"/>
              </a:rPr>
              <a:t>Bacon </a:t>
            </a:r>
            <a:r>
              <a:rPr lang="en-US" sz="1372" dirty="0" err="1">
                <a:solidFill>
                  <a:srgbClr val="000000"/>
                </a:solidFill>
                <a:latin typeface="Cascadia Mono" panose="020B0609020000020004" pitchFamily="49" charset="0"/>
              </a:rPr>
              <a:t>bacon</a:t>
            </a:r>
            <a:r>
              <a:rPr lang="en-US" sz="1372" dirty="0">
                <a:solidFill>
                  <a:srgbClr val="000000"/>
                </a:solidFill>
                <a:latin typeface="Cascadia Mono" panose="020B0609020000020004" pitchFamily="49" charset="0"/>
              </a:rPr>
              <a:t> = </a:t>
            </a:r>
            <a:r>
              <a:rPr lang="en-US" sz="1372" dirty="0" err="1">
                <a:solidFill>
                  <a:srgbClr val="000000"/>
                </a:solidFill>
                <a:latin typeface="Cascadia Mono" panose="020B0609020000020004" pitchFamily="49" charset="0"/>
              </a:rPr>
              <a:t>FryBacon</a:t>
            </a:r>
            <a:r>
              <a:rPr lang="en-US" sz="1372" dirty="0">
                <a:solidFill>
                  <a:srgbClr val="000000"/>
                </a:solidFill>
                <a:latin typeface="Cascadia Mono" panose="020B0609020000020004" pitchFamily="49" charset="0"/>
              </a:rPr>
              <a:t>(3);</a:t>
            </a:r>
          </a:p>
          <a:p>
            <a:pPr defTabSz="914367"/>
            <a:r>
              <a:rPr lang="en-US" sz="1372" dirty="0" err="1">
                <a:solidFill>
                  <a:srgbClr val="000000"/>
                </a:solidFill>
                <a:latin typeface="Cascadia Mono" panose="020B0609020000020004" pitchFamily="49" charset="0"/>
              </a:rPr>
              <a:t>Console.WriteLine</a:t>
            </a:r>
            <a:r>
              <a:rPr lang="en-US" sz="1372" dirty="0">
                <a:solidFill>
                  <a:srgbClr val="000000"/>
                </a:solidFill>
                <a:latin typeface="Cascadia Mono" panose="020B0609020000020004" pitchFamily="49" charset="0"/>
              </a:rPr>
              <a:t>(</a:t>
            </a:r>
            <a:r>
              <a:rPr lang="en-US" sz="1372" dirty="0">
                <a:solidFill>
                  <a:srgbClr val="A31515"/>
                </a:solidFill>
                <a:latin typeface="Cascadia Mono" panose="020B0609020000020004" pitchFamily="49" charset="0"/>
              </a:rPr>
              <a:t>"bacon is ready"</a:t>
            </a:r>
            <a:r>
              <a:rPr lang="en-US" sz="1372" dirty="0">
                <a:solidFill>
                  <a:srgbClr val="000000"/>
                </a:solidFill>
                <a:latin typeface="Cascadia Mono" panose="020B0609020000020004" pitchFamily="49" charset="0"/>
              </a:rPr>
              <a:t>);</a:t>
            </a:r>
          </a:p>
          <a:p>
            <a:pPr defTabSz="914367"/>
            <a:endParaRPr lang="en-US" sz="1372" dirty="0">
              <a:solidFill>
                <a:srgbClr val="000000"/>
              </a:solidFill>
              <a:latin typeface="Cascadia Mono" panose="020B0609020000020004" pitchFamily="49" charset="0"/>
            </a:endParaRPr>
          </a:p>
          <a:p>
            <a:pPr defTabSz="914367"/>
            <a:r>
              <a:rPr lang="en-US" sz="1372" dirty="0">
                <a:solidFill>
                  <a:srgbClr val="000000"/>
                </a:solidFill>
                <a:latin typeface="Cascadia Mono" panose="020B0609020000020004" pitchFamily="49" charset="0"/>
              </a:rPr>
              <a:t>Toast </a:t>
            </a:r>
            <a:r>
              <a:rPr lang="en-US" sz="1372" dirty="0" err="1">
                <a:solidFill>
                  <a:srgbClr val="000000"/>
                </a:solidFill>
                <a:latin typeface="Cascadia Mono" panose="020B0609020000020004" pitchFamily="49" charset="0"/>
              </a:rPr>
              <a:t>toast</a:t>
            </a:r>
            <a:r>
              <a:rPr lang="en-US" sz="1372" dirty="0">
                <a:solidFill>
                  <a:srgbClr val="000000"/>
                </a:solidFill>
                <a:latin typeface="Cascadia Mono" panose="020B0609020000020004" pitchFamily="49" charset="0"/>
              </a:rPr>
              <a:t> = </a:t>
            </a:r>
            <a:r>
              <a:rPr lang="en-US" sz="1372" dirty="0" err="1">
                <a:solidFill>
                  <a:srgbClr val="000000"/>
                </a:solidFill>
                <a:latin typeface="Cascadia Mono" panose="020B0609020000020004" pitchFamily="49" charset="0"/>
              </a:rPr>
              <a:t>ToastBread</a:t>
            </a:r>
            <a:r>
              <a:rPr lang="en-US" sz="1372" dirty="0">
                <a:solidFill>
                  <a:srgbClr val="000000"/>
                </a:solidFill>
                <a:latin typeface="Cascadia Mono" panose="020B0609020000020004" pitchFamily="49" charset="0"/>
              </a:rPr>
              <a:t>(2);</a:t>
            </a:r>
          </a:p>
          <a:p>
            <a:pPr defTabSz="914367"/>
            <a:r>
              <a:rPr lang="en-US" sz="1372" dirty="0" err="1">
                <a:solidFill>
                  <a:srgbClr val="000000"/>
                </a:solidFill>
                <a:latin typeface="Cascadia Mono" panose="020B0609020000020004" pitchFamily="49" charset="0"/>
              </a:rPr>
              <a:t>ApplyButter</a:t>
            </a:r>
            <a:r>
              <a:rPr lang="en-US" sz="1372" dirty="0">
                <a:solidFill>
                  <a:srgbClr val="000000"/>
                </a:solidFill>
                <a:latin typeface="Cascadia Mono" panose="020B0609020000020004" pitchFamily="49" charset="0"/>
              </a:rPr>
              <a:t>(toast);</a:t>
            </a:r>
          </a:p>
          <a:p>
            <a:pPr defTabSz="914367"/>
            <a:r>
              <a:rPr lang="en-US" sz="1372" dirty="0" err="1">
                <a:solidFill>
                  <a:srgbClr val="000000"/>
                </a:solidFill>
                <a:latin typeface="Cascadia Mono" panose="020B0609020000020004" pitchFamily="49" charset="0"/>
              </a:rPr>
              <a:t>ApplyJam</a:t>
            </a:r>
            <a:r>
              <a:rPr lang="en-US" sz="1372" dirty="0">
                <a:solidFill>
                  <a:srgbClr val="000000"/>
                </a:solidFill>
                <a:latin typeface="Cascadia Mono" panose="020B0609020000020004" pitchFamily="49" charset="0"/>
              </a:rPr>
              <a:t>(toast);</a:t>
            </a:r>
          </a:p>
          <a:p>
            <a:pPr defTabSz="914367"/>
            <a:r>
              <a:rPr lang="en-US" sz="1372" dirty="0" err="1">
                <a:solidFill>
                  <a:srgbClr val="000000"/>
                </a:solidFill>
                <a:latin typeface="Cascadia Mono" panose="020B0609020000020004" pitchFamily="49" charset="0"/>
              </a:rPr>
              <a:t>Console.WriteLine</a:t>
            </a:r>
            <a:r>
              <a:rPr lang="en-US" sz="1372" dirty="0">
                <a:solidFill>
                  <a:srgbClr val="000000"/>
                </a:solidFill>
                <a:latin typeface="Cascadia Mono" panose="020B0609020000020004" pitchFamily="49" charset="0"/>
              </a:rPr>
              <a:t>(</a:t>
            </a:r>
            <a:r>
              <a:rPr lang="en-US" sz="1372" dirty="0">
                <a:solidFill>
                  <a:srgbClr val="A31515"/>
                </a:solidFill>
                <a:latin typeface="Cascadia Mono" panose="020B0609020000020004" pitchFamily="49" charset="0"/>
              </a:rPr>
              <a:t>"toast is ready"</a:t>
            </a:r>
            <a:r>
              <a:rPr lang="en-US" sz="1372" dirty="0">
                <a:solidFill>
                  <a:srgbClr val="000000"/>
                </a:solidFill>
                <a:latin typeface="Cascadia Mono" panose="020B0609020000020004" pitchFamily="49" charset="0"/>
              </a:rPr>
              <a:t>);</a:t>
            </a:r>
          </a:p>
          <a:p>
            <a:pPr defTabSz="914367"/>
            <a:endParaRPr lang="en-US" sz="1372" dirty="0">
              <a:solidFill>
                <a:srgbClr val="000000"/>
              </a:solidFill>
              <a:latin typeface="Cascadia Mono" panose="020B0609020000020004" pitchFamily="49" charset="0"/>
            </a:endParaRPr>
          </a:p>
          <a:p>
            <a:pPr defTabSz="914367"/>
            <a:r>
              <a:rPr lang="en-US" sz="1372" dirty="0">
                <a:solidFill>
                  <a:srgbClr val="000000"/>
                </a:solidFill>
                <a:latin typeface="Cascadia Mono" panose="020B0609020000020004" pitchFamily="49" charset="0"/>
              </a:rPr>
              <a:t>Juice </a:t>
            </a:r>
            <a:r>
              <a:rPr lang="en-US" sz="1372" dirty="0" err="1">
                <a:solidFill>
                  <a:srgbClr val="000000"/>
                </a:solidFill>
                <a:latin typeface="Cascadia Mono" panose="020B0609020000020004" pitchFamily="49" charset="0"/>
              </a:rPr>
              <a:t>oj</a:t>
            </a:r>
            <a:r>
              <a:rPr lang="en-US" sz="1372" dirty="0">
                <a:solidFill>
                  <a:srgbClr val="000000"/>
                </a:solidFill>
                <a:latin typeface="Cascadia Mono" panose="020B0609020000020004" pitchFamily="49" charset="0"/>
              </a:rPr>
              <a:t> = </a:t>
            </a:r>
            <a:r>
              <a:rPr lang="en-US" sz="1372" dirty="0" err="1">
                <a:solidFill>
                  <a:srgbClr val="000000"/>
                </a:solidFill>
                <a:latin typeface="Cascadia Mono" panose="020B0609020000020004" pitchFamily="49" charset="0"/>
              </a:rPr>
              <a:t>PourOJ</a:t>
            </a:r>
            <a:r>
              <a:rPr lang="en-US" sz="1372" dirty="0">
                <a:solidFill>
                  <a:srgbClr val="000000"/>
                </a:solidFill>
                <a:latin typeface="Cascadia Mono" panose="020B0609020000020004" pitchFamily="49" charset="0"/>
              </a:rPr>
              <a:t>();</a:t>
            </a:r>
          </a:p>
          <a:p>
            <a:pPr defTabSz="914367"/>
            <a:r>
              <a:rPr lang="en-US" sz="1372" dirty="0" err="1">
                <a:solidFill>
                  <a:srgbClr val="000000"/>
                </a:solidFill>
                <a:latin typeface="Cascadia Mono" panose="020B0609020000020004" pitchFamily="49" charset="0"/>
              </a:rPr>
              <a:t>Console.WriteLine</a:t>
            </a:r>
            <a:r>
              <a:rPr lang="en-US" sz="1372" dirty="0">
                <a:solidFill>
                  <a:srgbClr val="000000"/>
                </a:solidFill>
                <a:latin typeface="Cascadia Mono" panose="020B0609020000020004" pitchFamily="49" charset="0"/>
              </a:rPr>
              <a:t>(</a:t>
            </a:r>
            <a:r>
              <a:rPr lang="en-US" sz="1372" dirty="0">
                <a:solidFill>
                  <a:srgbClr val="A31515"/>
                </a:solidFill>
                <a:latin typeface="Cascadia Mono" panose="020B0609020000020004" pitchFamily="49" charset="0"/>
              </a:rPr>
              <a:t>"</a:t>
            </a:r>
            <a:r>
              <a:rPr lang="en-US" sz="1372" dirty="0" err="1">
                <a:solidFill>
                  <a:srgbClr val="A31515"/>
                </a:solidFill>
                <a:latin typeface="Cascadia Mono" panose="020B0609020000020004" pitchFamily="49" charset="0"/>
              </a:rPr>
              <a:t>oj</a:t>
            </a:r>
            <a:r>
              <a:rPr lang="en-US" sz="1372" dirty="0">
                <a:solidFill>
                  <a:srgbClr val="A31515"/>
                </a:solidFill>
                <a:latin typeface="Cascadia Mono" panose="020B0609020000020004" pitchFamily="49" charset="0"/>
              </a:rPr>
              <a:t> is ready"</a:t>
            </a:r>
            <a:r>
              <a:rPr lang="en-US" sz="1372" dirty="0">
                <a:solidFill>
                  <a:srgbClr val="000000"/>
                </a:solidFill>
                <a:latin typeface="Cascadia Mono" panose="020B0609020000020004" pitchFamily="49" charset="0"/>
              </a:rPr>
              <a:t>);</a:t>
            </a:r>
          </a:p>
          <a:p>
            <a:pPr defTabSz="914367"/>
            <a:r>
              <a:rPr lang="en-US" sz="1372" dirty="0" err="1">
                <a:solidFill>
                  <a:srgbClr val="000000"/>
                </a:solidFill>
                <a:latin typeface="Cascadia Mono" panose="020B0609020000020004" pitchFamily="49" charset="0"/>
              </a:rPr>
              <a:t>Console.WriteLine</a:t>
            </a:r>
            <a:r>
              <a:rPr lang="en-US" sz="1372" dirty="0">
                <a:solidFill>
                  <a:srgbClr val="000000"/>
                </a:solidFill>
                <a:latin typeface="Cascadia Mono" panose="020B0609020000020004" pitchFamily="49" charset="0"/>
              </a:rPr>
              <a:t>(</a:t>
            </a:r>
            <a:r>
              <a:rPr lang="en-US" sz="1372" dirty="0">
                <a:solidFill>
                  <a:srgbClr val="A31515"/>
                </a:solidFill>
                <a:latin typeface="Cascadia Mono" panose="020B0609020000020004" pitchFamily="49" charset="0"/>
              </a:rPr>
              <a:t>"Breakfast is ready!"</a:t>
            </a:r>
            <a:r>
              <a:rPr lang="en-US" sz="1372" dirty="0">
                <a:solidFill>
                  <a:srgbClr val="000000"/>
                </a:solidFill>
                <a:latin typeface="Cascadia Mono" panose="020B0609020000020004" pitchFamily="49" charset="0"/>
              </a:rPr>
              <a:t>);</a:t>
            </a:r>
            <a:endParaRPr lang="en-US" sz="1372" dirty="0">
              <a:solidFill>
                <a:srgbClr val="505050"/>
              </a:solidFill>
              <a:latin typeface="Segoe UI"/>
            </a:endParaRPr>
          </a:p>
        </p:txBody>
      </p:sp>
      <p:sp>
        <p:nvSpPr>
          <p:cNvPr id="6" name="TextBox 5">
            <a:extLst>
              <a:ext uri="{FF2B5EF4-FFF2-40B4-BE49-F238E27FC236}">
                <a16:creationId xmlns:a16="http://schemas.microsoft.com/office/drawing/2014/main" id="{9DDEA7BB-FC9F-C04C-830F-3F079301FD69}"/>
              </a:ext>
            </a:extLst>
          </p:cNvPr>
          <p:cNvSpPr txBox="1"/>
          <p:nvPr/>
        </p:nvSpPr>
        <p:spPr>
          <a:xfrm>
            <a:off x="6166592" y="1179794"/>
            <a:ext cx="5506213" cy="5521592"/>
          </a:xfrm>
          <a:prstGeom prst="rect">
            <a:avLst/>
          </a:prstGeom>
          <a:noFill/>
        </p:spPr>
        <p:txBody>
          <a:bodyPr wrap="square">
            <a:spAutoFit/>
          </a:bodyPr>
          <a:lstStyle/>
          <a:p>
            <a:pPr defTabSz="914367"/>
            <a:r>
              <a:rPr lang="en-US" sz="1176" dirty="0">
                <a:solidFill>
                  <a:srgbClr val="000000"/>
                </a:solidFill>
                <a:latin typeface="Cascadia Mono" panose="020B0609020000020004" pitchFamily="49" charset="0"/>
              </a:rPr>
              <a:t>Coffee cup = </a:t>
            </a:r>
            <a:r>
              <a:rPr lang="en-US" sz="1176" dirty="0" err="1">
                <a:solidFill>
                  <a:srgbClr val="000000"/>
                </a:solidFill>
                <a:latin typeface="Cascadia Mono" panose="020B0609020000020004" pitchFamily="49" charset="0"/>
              </a:rPr>
              <a:t>PourCoffee</a:t>
            </a:r>
            <a:r>
              <a:rPr lang="en-US" sz="1176" dirty="0">
                <a:solidFill>
                  <a:srgbClr val="000000"/>
                </a:solidFill>
                <a:latin typeface="Cascadia Mono" panose="020B0609020000020004" pitchFamily="49" charset="0"/>
              </a:rPr>
              <a:t>();</a:t>
            </a:r>
          </a:p>
          <a:p>
            <a:pPr defTabSz="914367"/>
            <a:r>
              <a:rPr lang="en-US" sz="1176" dirty="0" err="1">
                <a:solidFill>
                  <a:srgbClr val="000000"/>
                </a:solidFill>
                <a:latin typeface="Cascadia Mono" panose="020B0609020000020004" pitchFamily="49" charset="0"/>
              </a:rPr>
              <a:t>Console.WriteLine</a:t>
            </a:r>
            <a:r>
              <a:rPr lang="en-US" sz="1176" dirty="0">
                <a:solidFill>
                  <a:srgbClr val="000000"/>
                </a:solidFill>
                <a:latin typeface="Cascadia Mono" panose="020B0609020000020004" pitchFamily="49" charset="0"/>
              </a:rPr>
              <a:t>(</a:t>
            </a:r>
            <a:r>
              <a:rPr lang="en-US" sz="1176" dirty="0">
                <a:solidFill>
                  <a:srgbClr val="A31515"/>
                </a:solidFill>
                <a:latin typeface="Cascadia Mono" panose="020B0609020000020004" pitchFamily="49" charset="0"/>
              </a:rPr>
              <a:t>"coffee is ready"</a:t>
            </a:r>
            <a:r>
              <a:rPr lang="en-US" sz="1176" dirty="0">
                <a:solidFill>
                  <a:srgbClr val="000000"/>
                </a:solidFill>
                <a:latin typeface="Cascadia Mono" panose="020B0609020000020004" pitchFamily="49" charset="0"/>
              </a:rPr>
              <a:t>);</a:t>
            </a:r>
          </a:p>
          <a:p>
            <a:pPr defTabSz="914367"/>
            <a:endParaRPr lang="en-US" sz="1176" dirty="0">
              <a:solidFill>
                <a:srgbClr val="000000"/>
              </a:solidFill>
              <a:latin typeface="Cascadia Mono" panose="020B0609020000020004" pitchFamily="49" charset="0"/>
            </a:endParaRPr>
          </a:p>
          <a:p>
            <a:pPr defTabSz="914367"/>
            <a:r>
              <a:rPr lang="en-US" sz="1176" dirty="0">
                <a:solidFill>
                  <a:srgbClr val="0000FF"/>
                </a:solidFill>
                <a:latin typeface="Cascadia Mono" panose="020B0609020000020004" pitchFamily="49" charset="0"/>
              </a:rPr>
              <a:t>var</a:t>
            </a:r>
            <a:r>
              <a:rPr lang="en-US" sz="1176" dirty="0">
                <a:solidFill>
                  <a:srgbClr val="000000"/>
                </a:solidFill>
                <a:latin typeface="Cascadia Mono" panose="020B0609020000020004" pitchFamily="49" charset="0"/>
              </a:rPr>
              <a:t> </a:t>
            </a:r>
            <a:r>
              <a:rPr lang="en-US" sz="1176" dirty="0" err="1">
                <a:solidFill>
                  <a:srgbClr val="000000"/>
                </a:solidFill>
                <a:latin typeface="Cascadia Mono" panose="020B0609020000020004" pitchFamily="49" charset="0"/>
              </a:rPr>
              <a:t>eggsTask</a:t>
            </a:r>
            <a:r>
              <a:rPr lang="en-US" sz="1176" dirty="0">
                <a:solidFill>
                  <a:srgbClr val="000000"/>
                </a:solidFill>
                <a:latin typeface="Cascadia Mono" panose="020B0609020000020004" pitchFamily="49" charset="0"/>
              </a:rPr>
              <a:t> = </a:t>
            </a:r>
            <a:r>
              <a:rPr lang="en-US" sz="1176" dirty="0" err="1">
                <a:solidFill>
                  <a:srgbClr val="000000"/>
                </a:solidFill>
                <a:latin typeface="Cascadia Mono" panose="020B0609020000020004" pitchFamily="49" charset="0"/>
              </a:rPr>
              <a:t>FryEggsAsync</a:t>
            </a:r>
            <a:r>
              <a:rPr lang="en-US" sz="1176" dirty="0">
                <a:solidFill>
                  <a:srgbClr val="000000"/>
                </a:solidFill>
                <a:latin typeface="Cascadia Mono" panose="020B0609020000020004" pitchFamily="49" charset="0"/>
              </a:rPr>
              <a:t>(2);</a:t>
            </a:r>
          </a:p>
          <a:p>
            <a:pPr defTabSz="914367"/>
            <a:r>
              <a:rPr lang="en-US" sz="1176" dirty="0">
                <a:solidFill>
                  <a:srgbClr val="0000FF"/>
                </a:solidFill>
                <a:latin typeface="Cascadia Mono" panose="020B0609020000020004" pitchFamily="49" charset="0"/>
              </a:rPr>
              <a:t>var</a:t>
            </a:r>
            <a:r>
              <a:rPr lang="en-US" sz="1176" dirty="0">
                <a:solidFill>
                  <a:srgbClr val="000000"/>
                </a:solidFill>
                <a:latin typeface="Cascadia Mono" panose="020B0609020000020004" pitchFamily="49" charset="0"/>
              </a:rPr>
              <a:t> </a:t>
            </a:r>
            <a:r>
              <a:rPr lang="en-US" sz="1176" dirty="0" err="1">
                <a:solidFill>
                  <a:srgbClr val="000000"/>
                </a:solidFill>
                <a:latin typeface="Cascadia Mono" panose="020B0609020000020004" pitchFamily="49" charset="0"/>
              </a:rPr>
              <a:t>baconTask</a:t>
            </a:r>
            <a:r>
              <a:rPr lang="en-US" sz="1176" dirty="0">
                <a:solidFill>
                  <a:srgbClr val="000000"/>
                </a:solidFill>
                <a:latin typeface="Cascadia Mono" panose="020B0609020000020004" pitchFamily="49" charset="0"/>
              </a:rPr>
              <a:t> = </a:t>
            </a:r>
            <a:r>
              <a:rPr lang="en-US" sz="1176" dirty="0" err="1">
                <a:solidFill>
                  <a:srgbClr val="000000"/>
                </a:solidFill>
                <a:latin typeface="Cascadia Mono" panose="020B0609020000020004" pitchFamily="49" charset="0"/>
              </a:rPr>
              <a:t>FryBaconAsync</a:t>
            </a:r>
            <a:r>
              <a:rPr lang="en-US" sz="1176" dirty="0">
                <a:solidFill>
                  <a:srgbClr val="000000"/>
                </a:solidFill>
                <a:latin typeface="Cascadia Mono" panose="020B0609020000020004" pitchFamily="49" charset="0"/>
              </a:rPr>
              <a:t>(3);</a:t>
            </a:r>
          </a:p>
          <a:p>
            <a:pPr defTabSz="914367"/>
            <a:r>
              <a:rPr lang="en-US" sz="1176" dirty="0">
                <a:solidFill>
                  <a:srgbClr val="0000FF"/>
                </a:solidFill>
                <a:latin typeface="Cascadia Mono" panose="020B0609020000020004" pitchFamily="49" charset="0"/>
              </a:rPr>
              <a:t>var</a:t>
            </a:r>
            <a:r>
              <a:rPr lang="en-US" sz="1176" dirty="0">
                <a:solidFill>
                  <a:srgbClr val="000000"/>
                </a:solidFill>
                <a:latin typeface="Cascadia Mono" panose="020B0609020000020004" pitchFamily="49" charset="0"/>
              </a:rPr>
              <a:t> </a:t>
            </a:r>
            <a:r>
              <a:rPr lang="en-US" sz="1176" dirty="0" err="1">
                <a:solidFill>
                  <a:srgbClr val="000000"/>
                </a:solidFill>
                <a:latin typeface="Cascadia Mono" panose="020B0609020000020004" pitchFamily="49" charset="0"/>
              </a:rPr>
              <a:t>toastTask</a:t>
            </a:r>
            <a:r>
              <a:rPr lang="en-US" sz="1176" dirty="0">
                <a:solidFill>
                  <a:srgbClr val="000000"/>
                </a:solidFill>
                <a:latin typeface="Cascadia Mono" panose="020B0609020000020004" pitchFamily="49" charset="0"/>
              </a:rPr>
              <a:t> = </a:t>
            </a:r>
            <a:r>
              <a:rPr lang="en-US" sz="1176" dirty="0" err="1">
                <a:solidFill>
                  <a:srgbClr val="000000"/>
                </a:solidFill>
                <a:latin typeface="Cascadia Mono" panose="020B0609020000020004" pitchFamily="49" charset="0"/>
              </a:rPr>
              <a:t>MakeToastWithButterAndJamAsync</a:t>
            </a:r>
            <a:r>
              <a:rPr lang="en-US" sz="1176" dirty="0">
                <a:solidFill>
                  <a:srgbClr val="000000"/>
                </a:solidFill>
                <a:latin typeface="Cascadia Mono" panose="020B0609020000020004" pitchFamily="49" charset="0"/>
              </a:rPr>
              <a:t>(2);</a:t>
            </a:r>
          </a:p>
          <a:p>
            <a:pPr defTabSz="914367"/>
            <a:endParaRPr lang="en-US" sz="1176" dirty="0">
              <a:solidFill>
                <a:srgbClr val="000000"/>
              </a:solidFill>
              <a:latin typeface="Cascadia Mono" panose="020B0609020000020004" pitchFamily="49" charset="0"/>
            </a:endParaRPr>
          </a:p>
          <a:p>
            <a:pPr defTabSz="914367"/>
            <a:r>
              <a:rPr lang="en-US" sz="1176" dirty="0">
                <a:solidFill>
                  <a:srgbClr val="0000FF"/>
                </a:solidFill>
                <a:latin typeface="Cascadia Mono" panose="020B0609020000020004" pitchFamily="49" charset="0"/>
              </a:rPr>
              <a:t>var</a:t>
            </a:r>
            <a:r>
              <a:rPr lang="en-US" sz="1176" dirty="0">
                <a:solidFill>
                  <a:srgbClr val="000000"/>
                </a:solidFill>
                <a:latin typeface="Cascadia Mono" panose="020B0609020000020004" pitchFamily="49" charset="0"/>
              </a:rPr>
              <a:t> </a:t>
            </a:r>
            <a:r>
              <a:rPr lang="en-US" sz="1176" dirty="0" err="1">
                <a:solidFill>
                  <a:srgbClr val="000000"/>
                </a:solidFill>
                <a:latin typeface="Cascadia Mono" panose="020B0609020000020004" pitchFamily="49" charset="0"/>
              </a:rPr>
              <a:t>breakfastTasks</a:t>
            </a:r>
            <a:r>
              <a:rPr lang="en-US" sz="1176" dirty="0">
                <a:solidFill>
                  <a:srgbClr val="000000"/>
                </a:solidFill>
                <a:latin typeface="Cascadia Mono" panose="020B0609020000020004" pitchFamily="49" charset="0"/>
              </a:rPr>
              <a:t> = </a:t>
            </a:r>
            <a:r>
              <a:rPr lang="en-US" sz="1176" dirty="0">
                <a:solidFill>
                  <a:srgbClr val="0000FF"/>
                </a:solidFill>
                <a:latin typeface="Cascadia Mono" panose="020B0609020000020004" pitchFamily="49" charset="0"/>
              </a:rPr>
              <a:t>new</a:t>
            </a:r>
            <a:r>
              <a:rPr lang="en-US" sz="1176" dirty="0">
                <a:solidFill>
                  <a:srgbClr val="000000"/>
                </a:solidFill>
                <a:latin typeface="Cascadia Mono" panose="020B0609020000020004" pitchFamily="49" charset="0"/>
              </a:rPr>
              <a:t> List&lt;Task&gt; </a:t>
            </a:r>
          </a:p>
          <a:p>
            <a:pPr defTabSz="914367"/>
            <a:r>
              <a:rPr lang="en-US" sz="1176" dirty="0">
                <a:solidFill>
                  <a:srgbClr val="000000"/>
                </a:solidFill>
                <a:latin typeface="Cascadia Mono" panose="020B0609020000020004" pitchFamily="49" charset="0"/>
              </a:rPr>
              <a:t>		{ </a:t>
            </a:r>
            <a:r>
              <a:rPr lang="en-US" sz="1176" dirty="0" err="1">
                <a:solidFill>
                  <a:srgbClr val="000000"/>
                </a:solidFill>
                <a:latin typeface="Cascadia Mono" panose="020B0609020000020004" pitchFamily="49" charset="0"/>
              </a:rPr>
              <a:t>eggsTask</a:t>
            </a:r>
            <a:r>
              <a:rPr lang="en-US" sz="1176" dirty="0">
                <a:solidFill>
                  <a:srgbClr val="000000"/>
                </a:solidFill>
                <a:latin typeface="Cascadia Mono" panose="020B0609020000020004" pitchFamily="49" charset="0"/>
              </a:rPr>
              <a:t>, </a:t>
            </a:r>
            <a:r>
              <a:rPr lang="en-US" sz="1176" dirty="0" err="1">
                <a:solidFill>
                  <a:srgbClr val="000000"/>
                </a:solidFill>
                <a:latin typeface="Cascadia Mono" panose="020B0609020000020004" pitchFamily="49" charset="0"/>
              </a:rPr>
              <a:t>baconTask</a:t>
            </a:r>
            <a:r>
              <a:rPr lang="en-US" sz="1176" dirty="0">
                <a:solidFill>
                  <a:srgbClr val="000000"/>
                </a:solidFill>
                <a:latin typeface="Cascadia Mono" panose="020B0609020000020004" pitchFamily="49" charset="0"/>
              </a:rPr>
              <a:t>, </a:t>
            </a:r>
            <a:r>
              <a:rPr lang="en-US" sz="1176" dirty="0" err="1">
                <a:solidFill>
                  <a:srgbClr val="000000"/>
                </a:solidFill>
                <a:latin typeface="Cascadia Mono" panose="020B0609020000020004" pitchFamily="49" charset="0"/>
              </a:rPr>
              <a:t>toastTask</a:t>
            </a:r>
            <a:r>
              <a:rPr lang="en-US" sz="1176" dirty="0">
                <a:solidFill>
                  <a:srgbClr val="000000"/>
                </a:solidFill>
                <a:latin typeface="Cascadia Mono" panose="020B0609020000020004" pitchFamily="49" charset="0"/>
              </a:rPr>
              <a:t> };</a:t>
            </a:r>
          </a:p>
          <a:p>
            <a:pPr defTabSz="914367"/>
            <a:r>
              <a:rPr lang="en-US" sz="1176" dirty="0">
                <a:solidFill>
                  <a:srgbClr val="0000FF"/>
                </a:solidFill>
                <a:latin typeface="Cascadia Mono" panose="020B0609020000020004" pitchFamily="49" charset="0"/>
              </a:rPr>
              <a:t>while</a:t>
            </a:r>
            <a:r>
              <a:rPr lang="en-US" sz="1176" dirty="0">
                <a:solidFill>
                  <a:srgbClr val="000000"/>
                </a:solidFill>
                <a:latin typeface="Cascadia Mono" panose="020B0609020000020004" pitchFamily="49" charset="0"/>
              </a:rPr>
              <a:t> (</a:t>
            </a:r>
            <a:r>
              <a:rPr lang="en-US" sz="1176" dirty="0" err="1">
                <a:solidFill>
                  <a:srgbClr val="000000"/>
                </a:solidFill>
                <a:latin typeface="Cascadia Mono" panose="020B0609020000020004" pitchFamily="49" charset="0"/>
              </a:rPr>
              <a:t>breakfastTasks.Count</a:t>
            </a:r>
            <a:r>
              <a:rPr lang="en-US" sz="1176" dirty="0">
                <a:solidFill>
                  <a:srgbClr val="000000"/>
                </a:solidFill>
                <a:latin typeface="Cascadia Mono" panose="020B0609020000020004" pitchFamily="49" charset="0"/>
              </a:rPr>
              <a:t> &gt; 0)</a:t>
            </a:r>
          </a:p>
          <a:p>
            <a:pPr defTabSz="914367"/>
            <a:r>
              <a:rPr lang="en-US" sz="1176" dirty="0">
                <a:solidFill>
                  <a:srgbClr val="000000"/>
                </a:solidFill>
                <a:latin typeface="Cascadia Mono" panose="020B0609020000020004" pitchFamily="49" charset="0"/>
              </a:rPr>
              <a:t>{</a:t>
            </a:r>
          </a:p>
          <a:p>
            <a:pPr defTabSz="914367"/>
            <a:r>
              <a:rPr lang="en-US" sz="1176" dirty="0">
                <a:solidFill>
                  <a:srgbClr val="000000"/>
                </a:solidFill>
                <a:latin typeface="Cascadia Mono" panose="020B0609020000020004" pitchFamily="49" charset="0"/>
              </a:rPr>
              <a:t>    Task </a:t>
            </a:r>
            <a:r>
              <a:rPr lang="en-US" sz="1176" dirty="0" err="1">
                <a:solidFill>
                  <a:srgbClr val="000000"/>
                </a:solidFill>
                <a:latin typeface="Cascadia Mono" panose="020B0609020000020004" pitchFamily="49" charset="0"/>
              </a:rPr>
              <a:t>finishedTask</a:t>
            </a:r>
            <a:r>
              <a:rPr lang="en-US" sz="1176" dirty="0">
                <a:solidFill>
                  <a:srgbClr val="000000"/>
                </a:solidFill>
                <a:latin typeface="Cascadia Mono" panose="020B0609020000020004" pitchFamily="49" charset="0"/>
              </a:rPr>
              <a:t> = </a:t>
            </a:r>
            <a:r>
              <a:rPr lang="en-US" sz="1176" dirty="0">
                <a:solidFill>
                  <a:srgbClr val="0000FF"/>
                </a:solidFill>
                <a:latin typeface="Cascadia Mono" panose="020B0609020000020004" pitchFamily="49" charset="0"/>
              </a:rPr>
              <a:t>await</a:t>
            </a:r>
            <a:r>
              <a:rPr lang="en-US" sz="1176" dirty="0">
                <a:solidFill>
                  <a:srgbClr val="000000"/>
                </a:solidFill>
                <a:latin typeface="Cascadia Mono" panose="020B0609020000020004" pitchFamily="49" charset="0"/>
              </a:rPr>
              <a:t> </a:t>
            </a:r>
            <a:r>
              <a:rPr lang="en-US" sz="1176" dirty="0" err="1">
                <a:solidFill>
                  <a:srgbClr val="000000"/>
                </a:solidFill>
                <a:latin typeface="Cascadia Mono" panose="020B0609020000020004" pitchFamily="49" charset="0"/>
              </a:rPr>
              <a:t>Task.WhenAny</a:t>
            </a:r>
            <a:r>
              <a:rPr lang="en-US" sz="1176" dirty="0">
                <a:solidFill>
                  <a:srgbClr val="000000"/>
                </a:solidFill>
                <a:latin typeface="Cascadia Mono" panose="020B0609020000020004" pitchFamily="49" charset="0"/>
              </a:rPr>
              <a:t>(</a:t>
            </a:r>
            <a:r>
              <a:rPr lang="en-US" sz="1176" dirty="0" err="1">
                <a:solidFill>
                  <a:srgbClr val="000000"/>
                </a:solidFill>
                <a:latin typeface="Cascadia Mono" panose="020B0609020000020004" pitchFamily="49" charset="0"/>
              </a:rPr>
              <a:t>breakfastTasks</a:t>
            </a:r>
            <a:r>
              <a:rPr lang="en-US" sz="1176" dirty="0">
                <a:solidFill>
                  <a:srgbClr val="000000"/>
                </a:solidFill>
                <a:latin typeface="Cascadia Mono" panose="020B0609020000020004" pitchFamily="49" charset="0"/>
              </a:rPr>
              <a:t>);</a:t>
            </a:r>
          </a:p>
          <a:p>
            <a:pPr defTabSz="914367"/>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if</a:t>
            </a:r>
            <a:r>
              <a:rPr lang="en-US" sz="1176" dirty="0">
                <a:solidFill>
                  <a:srgbClr val="000000"/>
                </a:solidFill>
                <a:latin typeface="Cascadia Mono" panose="020B0609020000020004" pitchFamily="49" charset="0"/>
              </a:rPr>
              <a:t> (</a:t>
            </a:r>
            <a:r>
              <a:rPr lang="en-US" sz="1176" dirty="0" err="1">
                <a:solidFill>
                  <a:srgbClr val="000000"/>
                </a:solidFill>
                <a:latin typeface="Cascadia Mono" panose="020B0609020000020004" pitchFamily="49" charset="0"/>
              </a:rPr>
              <a:t>finishedTask</a:t>
            </a:r>
            <a:r>
              <a:rPr lang="en-US" sz="1176" dirty="0">
                <a:solidFill>
                  <a:srgbClr val="000000"/>
                </a:solidFill>
                <a:latin typeface="Cascadia Mono" panose="020B0609020000020004" pitchFamily="49" charset="0"/>
              </a:rPr>
              <a:t> == </a:t>
            </a:r>
            <a:r>
              <a:rPr lang="en-US" sz="1176" dirty="0" err="1">
                <a:solidFill>
                  <a:srgbClr val="000000"/>
                </a:solidFill>
                <a:latin typeface="Cascadia Mono" panose="020B0609020000020004" pitchFamily="49" charset="0"/>
              </a:rPr>
              <a:t>eggsTask</a:t>
            </a:r>
            <a:r>
              <a:rPr lang="en-US" sz="1176" dirty="0">
                <a:solidFill>
                  <a:srgbClr val="000000"/>
                </a:solidFill>
                <a:latin typeface="Cascadia Mono" panose="020B0609020000020004" pitchFamily="49" charset="0"/>
              </a:rPr>
              <a:t>)</a:t>
            </a:r>
          </a:p>
          <a:p>
            <a:pPr defTabSz="914367"/>
            <a:r>
              <a:rPr lang="en-US" sz="1176" dirty="0">
                <a:solidFill>
                  <a:srgbClr val="000000"/>
                </a:solidFill>
                <a:latin typeface="Cascadia Mono" panose="020B0609020000020004" pitchFamily="49" charset="0"/>
              </a:rPr>
              <a:t>    {</a:t>
            </a:r>
          </a:p>
          <a:p>
            <a:pPr defTabSz="914367"/>
            <a:r>
              <a:rPr lang="en-US" sz="1176" dirty="0">
                <a:solidFill>
                  <a:srgbClr val="000000"/>
                </a:solidFill>
                <a:latin typeface="Cascadia Mono" panose="020B0609020000020004" pitchFamily="49" charset="0"/>
              </a:rPr>
              <a:t>        </a:t>
            </a:r>
            <a:r>
              <a:rPr lang="en-US" sz="1176" dirty="0" err="1">
                <a:solidFill>
                  <a:srgbClr val="000000"/>
                </a:solidFill>
                <a:latin typeface="Cascadia Mono" panose="020B0609020000020004" pitchFamily="49" charset="0"/>
              </a:rPr>
              <a:t>Console.WriteLine</a:t>
            </a:r>
            <a:r>
              <a:rPr lang="en-US" sz="1176" dirty="0">
                <a:solidFill>
                  <a:srgbClr val="000000"/>
                </a:solidFill>
                <a:latin typeface="Cascadia Mono" panose="020B0609020000020004" pitchFamily="49" charset="0"/>
              </a:rPr>
              <a:t>(</a:t>
            </a:r>
            <a:r>
              <a:rPr lang="en-US" sz="1176" dirty="0">
                <a:solidFill>
                  <a:srgbClr val="A31515"/>
                </a:solidFill>
                <a:latin typeface="Cascadia Mono" panose="020B0609020000020004" pitchFamily="49" charset="0"/>
              </a:rPr>
              <a:t>"eggs are ready"</a:t>
            </a:r>
            <a:r>
              <a:rPr lang="en-US" sz="1176" dirty="0">
                <a:solidFill>
                  <a:srgbClr val="000000"/>
                </a:solidFill>
                <a:latin typeface="Cascadia Mono" panose="020B0609020000020004" pitchFamily="49" charset="0"/>
              </a:rPr>
              <a:t>);</a:t>
            </a:r>
          </a:p>
          <a:p>
            <a:pPr defTabSz="914367"/>
            <a:r>
              <a:rPr lang="en-US" sz="1176" dirty="0">
                <a:solidFill>
                  <a:srgbClr val="000000"/>
                </a:solidFill>
                <a:latin typeface="Cascadia Mono" panose="020B0609020000020004" pitchFamily="49" charset="0"/>
              </a:rPr>
              <a:t>    }</a:t>
            </a:r>
          </a:p>
          <a:p>
            <a:pPr defTabSz="914367"/>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else</a:t>
            </a:r>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if</a:t>
            </a:r>
            <a:r>
              <a:rPr lang="en-US" sz="1176" dirty="0">
                <a:solidFill>
                  <a:srgbClr val="000000"/>
                </a:solidFill>
                <a:latin typeface="Cascadia Mono" panose="020B0609020000020004" pitchFamily="49" charset="0"/>
              </a:rPr>
              <a:t> (</a:t>
            </a:r>
            <a:r>
              <a:rPr lang="en-US" sz="1176" dirty="0" err="1">
                <a:solidFill>
                  <a:srgbClr val="000000"/>
                </a:solidFill>
                <a:latin typeface="Cascadia Mono" panose="020B0609020000020004" pitchFamily="49" charset="0"/>
              </a:rPr>
              <a:t>finishedTask</a:t>
            </a:r>
            <a:r>
              <a:rPr lang="en-US" sz="1176" dirty="0">
                <a:solidFill>
                  <a:srgbClr val="000000"/>
                </a:solidFill>
                <a:latin typeface="Cascadia Mono" panose="020B0609020000020004" pitchFamily="49" charset="0"/>
              </a:rPr>
              <a:t> == </a:t>
            </a:r>
            <a:r>
              <a:rPr lang="en-US" sz="1176" dirty="0" err="1">
                <a:solidFill>
                  <a:srgbClr val="000000"/>
                </a:solidFill>
                <a:latin typeface="Cascadia Mono" panose="020B0609020000020004" pitchFamily="49" charset="0"/>
              </a:rPr>
              <a:t>baconTask</a:t>
            </a:r>
            <a:r>
              <a:rPr lang="en-US" sz="1176" dirty="0">
                <a:solidFill>
                  <a:srgbClr val="000000"/>
                </a:solidFill>
                <a:latin typeface="Cascadia Mono" panose="020B0609020000020004" pitchFamily="49" charset="0"/>
              </a:rPr>
              <a:t>)</a:t>
            </a:r>
          </a:p>
          <a:p>
            <a:pPr defTabSz="914367"/>
            <a:r>
              <a:rPr lang="en-US" sz="1176" dirty="0">
                <a:solidFill>
                  <a:srgbClr val="000000"/>
                </a:solidFill>
                <a:latin typeface="Cascadia Mono" panose="020B0609020000020004" pitchFamily="49" charset="0"/>
              </a:rPr>
              <a:t>    {</a:t>
            </a:r>
          </a:p>
          <a:p>
            <a:pPr defTabSz="914367"/>
            <a:r>
              <a:rPr lang="en-US" sz="1176" dirty="0">
                <a:solidFill>
                  <a:srgbClr val="000000"/>
                </a:solidFill>
                <a:latin typeface="Cascadia Mono" panose="020B0609020000020004" pitchFamily="49" charset="0"/>
              </a:rPr>
              <a:t>        </a:t>
            </a:r>
            <a:r>
              <a:rPr lang="en-US" sz="1176" dirty="0" err="1">
                <a:solidFill>
                  <a:srgbClr val="000000"/>
                </a:solidFill>
                <a:latin typeface="Cascadia Mono" panose="020B0609020000020004" pitchFamily="49" charset="0"/>
              </a:rPr>
              <a:t>Console.WriteLine</a:t>
            </a:r>
            <a:r>
              <a:rPr lang="en-US" sz="1176" dirty="0">
                <a:solidFill>
                  <a:srgbClr val="000000"/>
                </a:solidFill>
                <a:latin typeface="Cascadia Mono" panose="020B0609020000020004" pitchFamily="49" charset="0"/>
              </a:rPr>
              <a:t>(</a:t>
            </a:r>
            <a:r>
              <a:rPr lang="en-US" sz="1176" dirty="0">
                <a:solidFill>
                  <a:srgbClr val="A31515"/>
                </a:solidFill>
                <a:latin typeface="Cascadia Mono" panose="020B0609020000020004" pitchFamily="49" charset="0"/>
              </a:rPr>
              <a:t>"bacon is ready"</a:t>
            </a:r>
            <a:r>
              <a:rPr lang="en-US" sz="1176" dirty="0">
                <a:solidFill>
                  <a:srgbClr val="000000"/>
                </a:solidFill>
                <a:latin typeface="Cascadia Mono" panose="020B0609020000020004" pitchFamily="49" charset="0"/>
              </a:rPr>
              <a:t>);</a:t>
            </a:r>
          </a:p>
          <a:p>
            <a:pPr defTabSz="914367"/>
            <a:r>
              <a:rPr lang="en-US" sz="1176" dirty="0">
                <a:solidFill>
                  <a:srgbClr val="000000"/>
                </a:solidFill>
                <a:latin typeface="Cascadia Mono" panose="020B0609020000020004" pitchFamily="49" charset="0"/>
              </a:rPr>
              <a:t>    }</a:t>
            </a:r>
          </a:p>
          <a:p>
            <a:pPr defTabSz="914367"/>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else</a:t>
            </a:r>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if</a:t>
            </a:r>
            <a:r>
              <a:rPr lang="en-US" sz="1176" dirty="0">
                <a:solidFill>
                  <a:srgbClr val="000000"/>
                </a:solidFill>
                <a:latin typeface="Cascadia Mono" panose="020B0609020000020004" pitchFamily="49" charset="0"/>
              </a:rPr>
              <a:t> (</a:t>
            </a:r>
            <a:r>
              <a:rPr lang="en-US" sz="1176" dirty="0" err="1">
                <a:solidFill>
                  <a:srgbClr val="000000"/>
                </a:solidFill>
                <a:latin typeface="Cascadia Mono" panose="020B0609020000020004" pitchFamily="49" charset="0"/>
              </a:rPr>
              <a:t>finishedTask</a:t>
            </a:r>
            <a:r>
              <a:rPr lang="en-US" sz="1176" dirty="0">
                <a:solidFill>
                  <a:srgbClr val="000000"/>
                </a:solidFill>
                <a:latin typeface="Cascadia Mono" panose="020B0609020000020004" pitchFamily="49" charset="0"/>
              </a:rPr>
              <a:t> == </a:t>
            </a:r>
            <a:r>
              <a:rPr lang="en-US" sz="1176" dirty="0" err="1">
                <a:solidFill>
                  <a:srgbClr val="000000"/>
                </a:solidFill>
                <a:latin typeface="Cascadia Mono" panose="020B0609020000020004" pitchFamily="49" charset="0"/>
              </a:rPr>
              <a:t>toastTask</a:t>
            </a:r>
            <a:r>
              <a:rPr lang="en-US" sz="1176" dirty="0">
                <a:solidFill>
                  <a:srgbClr val="000000"/>
                </a:solidFill>
                <a:latin typeface="Cascadia Mono" panose="020B0609020000020004" pitchFamily="49" charset="0"/>
              </a:rPr>
              <a:t>)</a:t>
            </a:r>
          </a:p>
          <a:p>
            <a:pPr defTabSz="914367"/>
            <a:r>
              <a:rPr lang="en-US" sz="1176" dirty="0">
                <a:solidFill>
                  <a:srgbClr val="000000"/>
                </a:solidFill>
                <a:latin typeface="Cascadia Mono" panose="020B0609020000020004" pitchFamily="49" charset="0"/>
              </a:rPr>
              <a:t>    {</a:t>
            </a:r>
          </a:p>
          <a:p>
            <a:pPr defTabSz="914367"/>
            <a:r>
              <a:rPr lang="en-US" sz="1176" dirty="0">
                <a:solidFill>
                  <a:srgbClr val="000000"/>
                </a:solidFill>
                <a:latin typeface="Cascadia Mono" panose="020B0609020000020004" pitchFamily="49" charset="0"/>
              </a:rPr>
              <a:t>        </a:t>
            </a:r>
            <a:r>
              <a:rPr lang="en-US" sz="1176" dirty="0" err="1">
                <a:solidFill>
                  <a:srgbClr val="000000"/>
                </a:solidFill>
                <a:latin typeface="Cascadia Mono" panose="020B0609020000020004" pitchFamily="49" charset="0"/>
              </a:rPr>
              <a:t>Console.WriteLine</a:t>
            </a:r>
            <a:r>
              <a:rPr lang="en-US" sz="1176" dirty="0">
                <a:solidFill>
                  <a:srgbClr val="000000"/>
                </a:solidFill>
                <a:latin typeface="Cascadia Mono" panose="020B0609020000020004" pitchFamily="49" charset="0"/>
              </a:rPr>
              <a:t>(</a:t>
            </a:r>
            <a:r>
              <a:rPr lang="en-US" sz="1176" dirty="0">
                <a:solidFill>
                  <a:srgbClr val="A31515"/>
                </a:solidFill>
                <a:latin typeface="Cascadia Mono" panose="020B0609020000020004" pitchFamily="49" charset="0"/>
              </a:rPr>
              <a:t>"toast is ready"</a:t>
            </a:r>
            <a:r>
              <a:rPr lang="en-US" sz="1176" dirty="0">
                <a:solidFill>
                  <a:srgbClr val="000000"/>
                </a:solidFill>
                <a:latin typeface="Cascadia Mono" panose="020B0609020000020004" pitchFamily="49" charset="0"/>
              </a:rPr>
              <a:t>);</a:t>
            </a:r>
          </a:p>
          <a:p>
            <a:pPr defTabSz="914367"/>
            <a:r>
              <a:rPr lang="en-US" sz="1176" dirty="0">
                <a:solidFill>
                  <a:srgbClr val="000000"/>
                </a:solidFill>
                <a:latin typeface="Cascadia Mono" panose="020B0609020000020004" pitchFamily="49" charset="0"/>
              </a:rPr>
              <a:t>    }</a:t>
            </a:r>
          </a:p>
          <a:p>
            <a:pPr defTabSz="914367"/>
            <a:r>
              <a:rPr lang="en-US" sz="1176" dirty="0">
                <a:solidFill>
                  <a:srgbClr val="000000"/>
                </a:solidFill>
                <a:latin typeface="Cascadia Mono" panose="020B0609020000020004" pitchFamily="49" charset="0"/>
              </a:rPr>
              <a:t>    </a:t>
            </a:r>
            <a:r>
              <a:rPr lang="en-US" sz="1176" dirty="0" err="1">
                <a:solidFill>
                  <a:srgbClr val="000000"/>
                </a:solidFill>
                <a:latin typeface="Cascadia Mono" panose="020B0609020000020004" pitchFamily="49" charset="0"/>
              </a:rPr>
              <a:t>breakfastTasks.Remove</a:t>
            </a:r>
            <a:r>
              <a:rPr lang="en-US" sz="1176" dirty="0">
                <a:solidFill>
                  <a:srgbClr val="000000"/>
                </a:solidFill>
                <a:latin typeface="Cascadia Mono" panose="020B0609020000020004" pitchFamily="49" charset="0"/>
              </a:rPr>
              <a:t>(</a:t>
            </a:r>
            <a:r>
              <a:rPr lang="en-US" sz="1176" dirty="0" err="1">
                <a:solidFill>
                  <a:srgbClr val="000000"/>
                </a:solidFill>
                <a:latin typeface="Cascadia Mono" panose="020B0609020000020004" pitchFamily="49" charset="0"/>
              </a:rPr>
              <a:t>finishedTask</a:t>
            </a:r>
            <a:r>
              <a:rPr lang="en-US" sz="1176" dirty="0">
                <a:solidFill>
                  <a:srgbClr val="000000"/>
                </a:solidFill>
                <a:latin typeface="Cascadia Mono" panose="020B0609020000020004" pitchFamily="49" charset="0"/>
              </a:rPr>
              <a:t>);</a:t>
            </a:r>
          </a:p>
          <a:p>
            <a:pPr defTabSz="914367"/>
            <a:r>
              <a:rPr lang="en-US" sz="1176" dirty="0">
                <a:solidFill>
                  <a:srgbClr val="000000"/>
                </a:solidFill>
                <a:latin typeface="Cascadia Mono" panose="020B0609020000020004" pitchFamily="49" charset="0"/>
              </a:rPr>
              <a:t>}</a:t>
            </a:r>
          </a:p>
          <a:p>
            <a:pPr defTabSz="914367"/>
            <a:endParaRPr lang="en-US" sz="1176" dirty="0">
              <a:solidFill>
                <a:srgbClr val="000000"/>
              </a:solidFill>
              <a:latin typeface="Cascadia Mono" panose="020B0609020000020004" pitchFamily="49" charset="0"/>
            </a:endParaRPr>
          </a:p>
          <a:p>
            <a:pPr defTabSz="914367"/>
            <a:r>
              <a:rPr lang="en-US" sz="1176" dirty="0">
                <a:solidFill>
                  <a:srgbClr val="000000"/>
                </a:solidFill>
                <a:latin typeface="Cascadia Mono" panose="020B0609020000020004" pitchFamily="49" charset="0"/>
              </a:rPr>
              <a:t>Juice </a:t>
            </a:r>
            <a:r>
              <a:rPr lang="en-US" sz="1176" dirty="0" err="1">
                <a:solidFill>
                  <a:srgbClr val="000000"/>
                </a:solidFill>
                <a:latin typeface="Cascadia Mono" panose="020B0609020000020004" pitchFamily="49" charset="0"/>
              </a:rPr>
              <a:t>oj</a:t>
            </a:r>
            <a:r>
              <a:rPr lang="en-US" sz="1176" dirty="0">
                <a:solidFill>
                  <a:srgbClr val="000000"/>
                </a:solidFill>
                <a:latin typeface="Cascadia Mono" panose="020B0609020000020004" pitchFamily="49" charset="0"/>
              </a:rPr>
              <a:t> = </a:t>
            </a:r>
            <a:r>
              <a:rPr lang="en-US" sz="1176" dirty="0" err="1">
                <a:solidFill>
                  <a:srgbClr val="000000"/>
                </a:solidFill>
                <a:latin typeface="Cascadia Mono" panose="020B0609020000020004" pitchFamily="49" charset="0"/>
              </a:rPr>
              <a:t>PourOJ</a:t>
            </a:r>
            <a:r>
              <a:rPr lang="en-US" sz="1176" dirty="0">
                <a:solidFill>
                  <a:srgbClr val="000000"/>
                </a:solidFill>
                <a:latin typeface="Cascadia Mono" panose="020B0609020000020004" pitchFamily="49" charset="0"/>
              </a:rPr>
              <a:t>();</a:t>
            </a:r>
          </a:p>
          <a:p>
            <a:pPr defTabSz="914367"/>
            <a:r>
              <a:rPr lang="en-US" sz="1176" dirty="0" err="1">
                <a:solidFill>
                  <a:srgbClr val="000000"/>
                </a:solidFill>
                <a:latin typeface="Cascadia Mono" panose="020B0609020000020004" pitchFamily="49" charset="0"/>
              </a:rPr>
              <a:t>Console.WriteLine</a:t>
            </a:r>
            <a:r>
              <a:rPr lang="en-US" sz="1176" dirty="0">
                <a:solidFill>
                  <a:srgbClr val="000000"/>
                </a:solidFill>
                <a:latin typeface="Cascadia Mono" panose="020B0609020000020004" pitchFamily="49" charset="0"/>
              </a:rPr>
              <a:t>(</a:t>
            </a:r>
            <a:r>
              <a:rPr lang="en-US" sz="1176" dirty="0">
                <a:solidFill>
                  <a:srgbClr val="A31515"/>
                </a:solidFill>
                <a:latin typeface="Cascadia Mono" panose="020B0609020000020004" pitchFamily="49" charset="0"/>
              </a:rPr>
              <a:t>"</a:t>
            </a:r>
            <a:r>
              <a:rPr lang="en-US" sz="1176" dirty="0" err="1">
                <a:solidFill>
                  <a:srgbClr val="A31515"/>
                </a:solidFill>
                <a:latin typeface="Cascadia Mono" panose="020B0609020000020004" pitchFamily="49" charset="0"/>
              </a:rPr>
              <a:t>oj</a:t>
            </a:r>
            <a:r>
              <a:rPr lang="en-US" sz="1176" dirty="0">
                <a:solidFill>
                  <a:srgbClr val="A31515"/>
                </a:solidFill>
                <a:latin typeface="Cascadia Mono" panose="020B0609020000020004" pitchFamily="49" charset="0"/>
              </a:rPr>
              <a:t> is ready"</a:t>
            </a:r>
            <a:r>
              <a:rPr lang="en-US" sz="1176" dirty="0">
                <a:solidFill>
                  <a:srgbClr val="000000"/>
                </a:solidFill>
                <a:latin typeface="Cascadia Mono" panose="020B0609020000020004" pitchFamily="49" charset="0"/>
              </a:rPr>
              <a:t>);</a:t>
            </a:r>
          </a:p>
          <a:p>
            <a:pPr defTabSz="914367"/>
            <a:r>
              <a:rPr lang="en-US" sz="1176" dirty="0" err="1">
                <a:solidFill>
                  <a:srgbClr val="000000"/>
                </a:solidFill>
                <a:latin typeface="Cascadia Mono" panose="020B0609020000020004" pitchFamily="49" charset="0"/>
              </a:rPr>
              <a:t>Console.WriteLine</a:t>
            </a:r>
            <a:r>
              <a:rPr lang="en-US" sz="1176" dirty="0">
                <a:solidFill>
                  <a:srgbClr val="000000"/>
                </a:solidFill>
                <a:latin typeface="Cascadia Mono" panose="020B0609020000020004" pitchFamily="49" charset="0"/>
              </a:rPr>
              <a:t>(</a:t>
            </a:r>
            <a:r>
              <a:rPr lang="en-US" sz="1176" dirty="0">
                <a:solidFill>
                  <a:srgbClr val="A31515"/>
                </a:solidFill>
                <a:latin typeface="Cascadia Mono" panose="020B0609020000020004" pitchFamily="49" charset="0"/>
              </a:rPr>
              <a:t>"Breakfast is ready!"</a:t>
            </a:r>
            <a:r>
              <a:rPr lang="en-US" sz="1176" dirty="0">
                <a:solidFill>
                  <a:srgbClr val="000000"/>
                </a:solidFill>
                <a:latin typeface="Cascadia Mono" panose="020B0609020000020004" pitchFamily="49" charset="0"/>
              </a:rPr>
              <a:t>);</a:t>
            </a:r>
            <a:endParaRPr lang="en-US" sz="1176" dirty="0">
              <a:solidFill>
                <a:srgbClr val="505050"/>
              </a:solidFill>
              <a:latin typeface="Segoe UI"/>
            </a:endParaRPr>
          </a:p>
        </p:txBody>
      </p:sp>
      <p:sp>
        <p:nvSpPr>
          <p:cNvPr id="7" name="Arrow: Right 6">
            <a:extLst>
              <a:ext uri="{FF2B5EF4-FFF2-40B4-BE49-F238E27FC236}">
                <a16:creationId xmlns:a16="http://schemas.microsoft.com/office/drawing/2014/main" id="{0150C8C1-5A58-F42C-7F05-156606179B5E}"/>
              </a:ext>
            </a:extLst>
          </p:cNvPr>
          <p:cNvSpPr/>
          <p:nvPr/>
        </p:nvSpPr>
        <p:spPr bwMode="auto">
          <a:xfrm>
            <a:off x="4684151" y="3411145"/>
            <a:ext cx="1058887" cy="10588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0655136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9C7F9A-BA4B-43D4-ACD7-3E816E44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083" y="-8509"/>
            <a:ext cx="13222219" cy="6857027"/>
          </a:xfrm>
          <a:prstGeom prst="rect">
            <a:avLst/>
          </a:prstGeom>
        </p:spPr>
      </p:pic>
      <p:sp>
        <p:nvSpPr>
          <p:cNvPr id="2" name="Rectangle 1">
            <a:extLst>
              <a:ext uri="{FF2B5EF4-FFF2-40B4-BE49-F238E27FC236}">
                <a16:creationId xmlns:a16="http://schemas.microsoft.com/office/drawing/2014/main" id="{BCA952B1-BC8C-4925-A8B5-F71E0B912A75}"/>
              </a:ext>
            </a:extLst>
          </p:cNvPr>
          <p:cNvSpPr/>
          <p:nvPr/>
        </p:nvSpPr>
        <p:spPr bwMode="auto">
          <a:xfrm>
            <a:off x="-396703" y="-15098"/>
            <a:ext cx="12747836" cy="6888196"/>
          </a:xfrm>
          <a:prstGeom prst="rect">
            <a:avLst/>
          </a:prstGeom>
          <a:solidFill>
            <a:schemeClr val="accent6">
              <a:lumMod val="40000"/>
              <a:lumOff val="6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Calibri"/>
              <a:ea typeface="Segoe UI" pitchFamily="34" charset="0"/>
              <a:cs typeface="Segoe UI" pitchFamily="34" charset="0"/>
            </a:endParaRPr>
          </a:p>
        </p:txBody>
      </p:sp>
      <p:sp>
        <p:nvSpPr>
          <p:cNvPr id="10" name="Title 1">
            <a:extLst>
              <a:ext uri="{FF2B5EF4-FFF2-40B4-BE49-F238E27FC236}">
                <a16:creationId xmlns:a16="http://schemas.microsoft.com/office/drawing/2014/main" id="{2432402B-E46A-4217-B21B-E752953985C2}"/>
              </a:ext>
            </a:extLst>
          </p:cNvPr>
          <p:cNvSpPr txBox="1">
            <a:spLocks/>
          </p:cNvSpPr>
          <p:nvPr/>
        </p:nvSpPr>
        <p:spPr>
          <a:xfrm>
            <a:off x="270067" y="290403"/>
            <a:ext cx="11654187" cy="899409"/>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US" sz="4400" dirty="0">
                <a:gradFill>
                  <a:gsLst>
                    <a:gs pos="1250">
                      <a:srgbClr val="101128"/>
                    </a:gs>
                    <a:gs pos="100000">
                      <a:srgbClr val="101128"/>
                    </a:gs>
                  </a:gsLst>
                  <a:lin ang="5400000" scaled="0"/>
                </a:gradFill>
                <a:latin typeface="Segoe UI Light"/>
              </a:rPr>
              <a:t>.NET is Open Source</a:t>
            </a:r>
          </a:p>
        </p:txBody>
      </p:sp>
      <p:sp>
        <p:nvSpPr>
          <p:cNvPr id="11" name="TextBox 10">
            <a:extLst>
              <a:ext uri="{FF2B5EF4-FFF2-40B4-BE49-F238E27FC236}">
                <a16:creationId xmlns:a16="http://schemas.microsoft.com/office/drawing/2014/main" id="{4663C908-315D-49AD-B743-BCD53B2033A3}"/>
              </a:ext>
            </a:extLst>
          </p:cNvPr>
          <p:cNvSpPr txBox="1"/>
          <p:nvPr/>
        </p:nvSpPr>
        <p:spPr>
          <a:xfrm>
            <a:off x="6196419" y="1490213"/>
            <a:ext cx="5963139" cy="843535"/>
          </a:xfrm>
          <a:prstGeom prst="rect">
            <a:avLst/>
          </a:prstGeom>
          <a:noFill/>
        </p:spPr>
        <p:txBody>
          <a:bodyPr wrap="square" lIns="179259" tIns="143407" rIns="179259" bIns="143407" rtlCol="0">
            <a:spAutoFit/>
          </a:bodyPr>
          <a:lstStyle/>
          <a:p>
            <a:pPr marL="112027" indent="-112027" defTabSz="914225">
              <a:lnSpc>
                <a:spcPct val="90000"/>
              </a:lnSpc>
              <a:defRPr/>
            </a:pPr>
            <a:r>
              <a:rPr lang="en-US" sz="1961" dirty="0">
                <a:solidFill>
                  <a:srgbClr val="101128"/>
                </a:solidFill>
                <a:latin typeface="Calibri"/>
              </a:rPr>
              <a:t>“Samsung is embracing .NET because it is a completely open source project.” </a:t>
            </a:r>
            <a:r>
              <a:rPr lang="en-US" sz="1600" dirty="0">
                <a:solidFill>
                  <a:srgbClr val="101128"/>
                </a:solidFill>
                <a:latin typeface="Calibri"/>
              </a:rPr>
              <a:t>— Samsung</a:t>
            </a:r>
            <a:endParaRPr lang="en-US" sz="1961" dirty="0">
              <a:solidFill>
                <a:srgbClr val="101128"/>
              </a:solidFill>
              <a:latin typeface="Calibri"/>
            </a:endParaRPr>
          </a:p>
        </p:txBody>
      </p:sp>
      <p:sp>
        <p:nvSpPr>
          <p:cNvPr id="12" name="TextBox 11">
            <a:extLst>
              <a:ext uri="{FF2B5EF4-FFF2-40B4-BE49-F238E27FC236}">
                <a16:creationId xmlns:a16="http://schemas.microsoft.com/office/drawing/2014/main" id="{E7D49F66-ACA9-4042-9FC7-697CA3841D77}"/>
              </a:ext>
            </a:extLst>
          </p:cNvPr>
          <p:cNvSpPr txBox="1"/>
          <p:nvPr/>
        </p:nvSpPr>
        <p:spPr>
          <a:xfrm>
            <a:off x="6196419" y="2476129"/>
            <a:ext cx="5963139" cy="1397455"/>
          </a:xfrm>
          <a:prstGeom prst="rect">
            <a:avLst/>
          </a:prstGeom>
          <a:noFill/>
        </p:spPr>
        <p:txBody>
          <a:bodyPr wrap="square" lIns="179259" tIns="143407" rIns="179259" bIns="143407" rtlCol="0">
            <a:spAutoFit/>
          </a:bodyPr>
          <a:lstStyle/>
          <a:p>
            <a:pPr marL="112027" indent="-112027" defTabSz="914225">
              <a:lnSpc>
                <a:spcPct val="90000"/>
              </a:lnSpc>
              <a:defRPr/>
            </a:pPr>
            <a:r>
              <a:rPr lang="en-US" sz="1961" dirty="0">
                <a:solidFill>
                  <a:srgbClr val="101128"/>
                </a:solidFill>
                <a:latin typeface="Calibri"/>
              </a:rPr>
              <a:t>".NET is open source; that allows us to contribute back to it if we have any performance issues which Microsoft review and together we make a better product.“ </a:t>
            </a:r>
            <a:r>
              <a:rPr lang="en-US" sz="1567" dirty="0">
                <a:solidFill>
                  <a:srgbClr val="101128"/>
                </a:solidFill>
                <a:latin typeface="Calibri"/>
              </a:rPr>
              <a:t>— Illyriad Games</a:t>
            </a:r>
          </a:p>
        </p:txBody>
      </p:sp>
      <p:sp>
        <p:nvSpPr>
          <p:cNvPr id="6" name="TextBox 5">
            <a:extLst>
              <a:ext uri="{FF2B5EF4-FFF2-40B4-BE49-F238E27FC236}">
                <a16:creationId xmlns:a16="http://schemas.microsoft.com/office/drawing/2014/main" id="{3C0D596B-6655-4774-9CBE-06EAC432E932}"/>
              </a:ext>
            </a:extLst>
          </p:cNvPr>
          <p:cNvSpPr txBox="1"/>
          <p:nvPr/>
        </p:nvSpPr>
        <p:spPr>
          <a:xfrm>
            <a:off x="267746" y="1189812"/>
            <a:ext cx="5963139" cy="4708981"/>
          </a:xfrm>
          <a:prstGeom prst="rect">
            <a:avLst/>
          </a:prstGeom>
          <a:noFill/>
        </p:spPr>
        <p:txBody>
          <a:bodyPr wrap="square" rtlCol="0">
            <a:spAutoFit/>
          </a:bodyPr>
          <a:lstStyle/>
          <a:p>
            <a:pPr marL="285695" indent="-285695" defTabSz="914367">
              <a:buFont typeface="Arial" panose="020B0604020202020204" pitchFamily="34" charset="0"/>
              <a:buChar char="•"/>
            </a:pPr>
            <a:r>
              <a:rPr lang="en-US" sz="3600" b="1" dirty="0">
                <a:solidFill>
                  <a:srgbClr val="505050"/>
                </a:solidFill>
                <a:latin typeface="Segoe UI"/>
              </a:rPr>
              <a:t>6,900+</a:t>
            </a:r>
            <a:r>
              <a:rPr lang="en-US" sz="3600" dirty="0">
                <a:solidFill>
                  <a:srgbClr val="505050"/>
                </a:solidFill>
                <a:latin typeface="Segoe UI"/>
              </a:rPr>
              <a:t> contributors from outside of Microsoft</a:t>
            </a:r>
          </a:p>
          <a:p>
            <a:pPr marL="285695" indent="-285695" defTabSz="914367">
              <a:buFont typeface="Arial" panose="020B0604020202020204" pitchFamily="34" charset="0"/>
              <a:buChar char="•"/>
            </a:pPr>
            <a:endParaRPr lang="en-US" sz="2400" dirty="0">
              <a:solidFill>
                <a:srgbClr val="505050"/>
              </a:solidFill>
              <a:latin typeface="Segoe UI"/>
            </a:endParaRPr>
          </a:p>
          <a:p>
            <a:pPr marL="285695" indent="-285695" defTabSz="914367">
              <a:buFont typeface="Arial" panose="020B0604020202020204" pitchFamily="34" charset="0"/>
              <a:buChar char="•"/>
            </a:pPr>
            <a:r>
              <a:rPr lang="en-US" sz="3600" b="1" dirty="0">
                <a:solidFill>
                  <a:srgbClr val="505050"/>
                </a:solidFill>
                <a:latin typeface="Segoe UI"/>
              </a:rPr>
              <a:t>21,000+</a:t>
            </a:r>
            <a:r>
              <a:rPr lang="en-US" sz="3600" dirty="0">
                <a:solidFill>
                  <a:srgbClr val="505050"/>
                </a:solidFill>
                <a:latin typeface="Segoe UI"/>
              </a:rPr>
              <a:t> community contributions for .NET 6 release</a:t>
            </a:r>
          </a:p>
          <a:p>
            <a:pPr marL="285695" indent="-285695" defTabSz="914367">
              <a:buFont typeface="Arial" panose="020B0604020202020204" pitchFamily="34" charset="0"/>
              <a:buChar char="•"/>
            </a:pPr>
            <a:endParaRPr lang="en-US" sz="2400" dirty="0">
              <a:solidFill>
                <a:srgbClr val="505050"/>
              </a:solidFill>
              <a:latin typeface="Segoe UI"/>
            </a:endParaRPr>
          </a:p>
          <a:p>
            <a:pPr marL="285695" indent="-285695" defTabSz="914367">
              <a:buFont typeface="Arial" panose="020B0604020202020204" pitchFamily="34" charset="0"/>
              <a:buChar char="•"/>
            </a:pPr>
            <a:r>
              <a:rPr lang="en-US" sz="3600" b="1" dirty="0">
                <a:solidFill>
                  <a:srgbClr val="505050"/>
                </a:solidFill>
                <a:latin typeface="Segoe UI"/>
              </a:rPr>
              <a:t>87%</a:t>
            </a:r>
            <a:r>
              <a:rPr lang="en-US" sz="3600" dirty="0">
                <a:solidFill>
                  <a:srgbClr val="505050"/>
                </a:solidFill>
                <a:latin typeface="Segoe UI"/>
              </a:rPr>
              <a:t> of contributors from outside of Microsoft</a:t>
            </a:r>
            <a:endParaRPr lang="en-US" sz="2000" dirty="0">
              <a:solidFill>
                <a:srgbClr val="505050"/>
              </a:solidFill>
              <a:latin typeface="Segoe UI"/>
            </a:endParaRPr>
          </a:p>
        </p:txBody>
      </p:sp>
    </p:spTree>
    <p:extLst>
      <p:ext uri="{BB962C8B-B14F-4D97-AF65-F5344CB8AC3E}">
        <p14:creationId xmlns:p14="http://schemas.microsoft.com/office/powerpoint/2010/main" val="35023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a:t>
            </a:r>
          </a:p>
          <a:p>
            <a:r>
              <a:rPr lang="en-US" dirty="0"/>
              <a:t>C# Basics Demo</a:t>
            </a:r>
          </a:p>
        </p:txBody>
      </p:sp>
      <p:sp>
        <p:nvSpPr>
          <p:cNvPr id="2" name="TextBox 1">
            <a:extLst>
              <a:ext uri="{FF2B5EF4-FFF2-40B4-BE49-F238E27FC236}">
                <a16:creationId xmlns:a16="http://schemas.microsoft.com/office/drawing/2014/main" id="{CB5791A8-DB59-4DF7-80F0-09D750B7F654}"/>
              </a:ext>
            </a:extLst>
          </p:cNvPr>
          <p:cNvSpPr txBox="1"/>
          <p:nvPr/>
        </p:nvSpPr>
        <p:spPr>
          <a:xfrm>
            <a:off x="6590147" y="5899736"/>
            <a:ext cx="5223843" cy="362072"/>
          </a:xfrm>
          <a:prstGeom prst="rect">
            <a:avLst/>
          </a:prstGeom>
          <a:noFill/>
        </p:spPr>
        <p:txBody>
          <a:bodyPr wrap="square">
            <a:spAutoFit/>
          </a:bodyPr>
          <a:lstStyle/>
          <a:p>
            <a:pPr defTabSz="914367"/>
            <a:r>
              <a:rPr lang="en-US" sz="1765" dirty="0">
                <a:solidFill>
                  <a:srgbClr val="505050"/>
                </a:solidFill>
                <a:latin typeface="Segoe UI"/>
              </a:rPr>
              <a:t>https://learn.microsoft.com/en-us/dotnet/csharp/</a:t>
            </a:r>
          </a:p>
        </p:txBody>
      </p:sp>
    </p:spTree>
    <p:extLst>
      <p:ext uri="{BB962C8B-B14F-4D97-AF65-F5344CB8AC3E}">
        <p14:creationId xmlns:p14="http://schemas.microsoft.com/office/powerpoint/2010/main" val="4162803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688547" y="2894418"/>
            <a:ext cx="6266629" cy="1461047"/>
          </a:xfrm>
        </p:spPr>
        <p:txBody>
          <a:bodyPr/>
          <a:lstStyle/>
          <a:p>
            <a:pPr>
              <a:lnSpc>
                <a:spcPct val="150000"/>
              </a:lnSpc>
              <a:buClr>
                <a:srgbClr val="0078D7"/>
              </a:buClr>
              <a:buFont typeface="Wingdings" panose="05000000000000000000" pitchFamily="2" charset="2"/>
              <a:buChar char="Ø"/>
            </a:pPr>
            <a:r>
              <a:rPr lang="en-US" sz="1765" dirty="0">
                <a:solidFill>
                  <a:schemeClr val="tx1"/>
                </a:solidFill>
                <a:latin typeface="+mn-lt"/>
              </a:rPr>
              <a:t>WPF Project Structure</a:t>
            </a:r>
          </a:p>
          <a:p>
            <a:pPr>
              <a:lnSpc>
                <a:spcPct val="150000"/>
              </a:lnSpc>
              <a:buClr>
                <a:srgbClr val="0078D7"/>
              </a:buClr>
              <a:buFont typeface="Wingdings" panose="05000000000000000000" pitchFamily="2" charset="2"/>
              <a:buChar char="Ø"/>
            </a:pPr>
            <a:r>
              <a:rPr lang="en-US" sz="1765" dirty="0">
                <a:solidFill>
                  <a:schemeClr val="tx1"/>
                </a:solidFill>
                <a:latin typeface="+mn-lt"/>
              </a:rPr>
              <a:t>Basic Application Lifecycle Hooks</a:t>
            </a:r>
          </a:p>
          <a:p>
            <a:pPr>
              <a:lnSpc>
                <a:spcPct val="150000"/>
              </a:lnSpc>
              <a:buClr>
                <a:srgbClr val="0078D7"/>
              </a:buClr>
              <a:buFont typeface="Wingdings" panose="05000000000000000000" pitchFamily="2" charset="2"/>
              <a:buChar char="Ø"/>
            </a:pPr>
            <a:endParaRPr lang="en-US" sz="1765" dirty="0">
              <a:solidFill>
                <a:schemeClr val="tx1"/>
              </a:solidFill>
              <a:latin typeface="+mn-lt"/>
            </a:endParaRPr>
          </a:p>
        </p:txBody>
      </p:sp>
      <p:sp>
        <p:nvSpPr>
          <p:cNvPr id="2" name="Title 1"/>
          <p:cNvSpPr>
            <a:spLocks noGrp="1"/>
          </p:cNvSpPr>
          <p:nvPr>
            <p:ph type="title"/>
          </p:nvPr>
        </p:nvSpPr>
        <p:spPr>
          <a:xfrm>
            <a:off x="448602" y="181747"/>
            <a:ext cx="11361741" cy="899537"/>
          </a:xfrm>
        </p:spPr>
        <p:txBody>
          <a:bodyPr/>
          <a:lstStyle/>
          <a:p>
            <a:r>
              <a:rPr lang="en-US" dirty="0">
                <a:solidFill>
                  <a:schemeClr val="accent3"/>
                </a:solidFill>
              </a:rPr>
              <a:t>WPF Basics</a:t>
            </a:r>
          </a:p>
        </p:txBody>
      </p:sp>
      <p:grpSp>
        <p:nvGrpSpPr>
          <p:cNvPr id="4" name="Group 3"/>
          <p:cNvGrpSpPr/>
          <p:nvPr/>
        </p:nvGrpSpPr>
        <p:grpSpPr>
          <a:xfrm>
            <a:off x="519195" y="1523004"/>
            <a:ext cx="3898598" cy="5250235"/>
            <a:chOff x="529605" y="1553046"/>
            <a:chExt cx="3976773" cy="5355513"/>
          </a:xfrm>
        </p:grpSpPr>
        <p:sp>
          <p:nvSpPr>
            <p:cNvPr id="5" name="Google Shape;4783;p150"/>
            <p:cNvSpPr/>
            <p:nvPr/>
          </p:nvSpPr>
          <p:spPr>
            <a:xfrm>
              <a:off x="1566675" y="4453893"/>
              <a:ext cx="276016" cy="209022"/>
            </a:xfrm>
            <a:custGeom>
              <a:avLst/>
              <a:gdLst/>
              <a:ahLst/>
              <a:cxnLst/>
              <a:rect l="l" t="t" r="r" b="b"/>
              <a:pathLst>
                <a:path w="146" h="111" extrusionOk="0">
                  <a:moveTo>
                    <a:pt x="105" y="111"/>
                  </a:moveTo>
                  <a:cubicBezTo>
                    <a:pt x="105" y="111"/>
                    <a:pt x="92" y="55"/>
                    <a:pt x="25" y="25"/>
                  </a:cubicBezTo>
                  <a:cubicBezTo>
                    <a:pt x="25" y="25"/>
                    <a:pt x="0" y="9"/>
                    <a:pt x="34" y="0"/>
                  </a:cubicBezTo>
                  <a:cubicBezTo>
                    <a:pt x="34" y="0"/>
                    <a:pt x="140" y="49"/>
                    <a:pt x="143" y="65"/>
                  </a:cubicBezTo>
                  <a:cubicBezTo>
                    <a:pt x="146" y="81"/>
                    <a:pt x="136" y="91"/>
                    <a:pt x="136" y="91"/>
                  </a:cubicBezTo>
                  <a:cubicBezTo>
                    <a:pt x="144" y="106"/>
                    <a:pt x="144" y="106"/>
                    <a:pt x="144" y="106"/>
                  </a:cubicBezTo>
                  <a:lnTo>
                    <a:pt x="105" y="111"/>
                  </a:lnTo>
                  <a:close/>
                </a:path>
              </a:pathLst>
            </a:custGeom>
            <a:solidFill>
              <a:srgbClr val="FED4AC"/>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6" name="Google Shape;4784;p150"/>
            <p:cNvSpPr/>
            <p:nvPr/>
          </p:nvSpPr>
          <p:spPr>
            <a:xfrm>
              <a:off x="3061984" y="4453893"/>
              <a:ext cx="274676" cy="209022"/>
            </a:xfrm>
            <a:custGeom>
              <a:avLst/>
              <a:gdLst/>
              <a:ahLst/>
              <a:cxnLst/>
              <a:rect l="l" t="t" r="r" b="b"/>
              <a:pathLst>
                <a:path w="146" h="111" extrusionOk="0">
                  <a:moveTo>
                    <a:pt x="41" y="111"/>
                  </a:moveTo>
                  <a:cubicBezTo>
                    <a:pt x="41" y="111"/>
                    <a:pt x="53" y="55"/>
                    <a:pt x="121" y="25"/>
                  </a:cubicBezTo>
                  <a:cubicBezTo>
                    <a:pt x="121" y="25"/>
                    <a:pt x="146" y="9"/>
                    <a:pt x="112" y="0"/>
                  </a:cubicBezTo>
                  <a:cubicBezTo>
                    <a:pt x="112" y="0"/>
                    <a:pt x="6" y="49"/>
                    <a:pt x="3" y="65"/>
                  </a:cubicBezTo>
                  <a:cubicBezTo>
                    <a:pt x="0" y="81"/>
                    <a:pt x="10" y="91"/>
                    <a:pt x="10" y="91"/>
                  </a:cubicBezTo>
                  <a:cubicBezTo>
                    <a:pt x="2" y="106"/>
                    <a:pt x="2" y="106"/>
                    <a:pt x="2" y="106"/>
                  </a:cubicBezTo>
                  <a:lnTo>
                    <a:pt x="41" y="111"/>
                  </a:lnTo>
                  <a:close/>
                </a:path>
              </a:pathLst>
            </a:custGeom>
            <a:solidFill>
              <a:srgbClr val="FED4AC"/>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7" name="Google Shape;4785;p150"/>
            <p:cNvSpPr/>
            <p:nvPr/>
          </p:nvSpPr>
          <p:spPr>
            <a:xfrm>
              <a:off x="1294678" y="2378414"/>
              <a:ext cx="2315318" cy="2312638"/>
            </a:xfrm>
            <a:prstGeom prst="ellipse">
              <a:avLst/>
            </a:prstGeom>
            <a:solidFill>
              <a:srgbClr val="00BCF2"/>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8" name="Google Shape;4786;p150"/>
            <p:cNvSpPr/>
            <p:nvPr/>
          </p:nvSpPr>
          <p:spPr>
            <a:xfrm>
              <a:off x="1522458" y="2604854"/>
              <a:ext cx="1859758" cy="1861098"/>
            </a:xfrm>
            <a:prstGeom prst="ellipse">
              <a:avLst/>
            </a:pr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9" name="Google Shape;4787;p150"/>
            <p:cNvSpPr/>
            <p:nvPr/>
          </p:nvSpPr>
          <p:spPr>
            <a:xfrm>
              <a:off x="1747559" y="2832634"/>
              <a:ext cx="1408217" cy="1405537"/>
            </a:xfrm>
            <a:prstGeom prst="ellipse">
              <a:avLst/>
            </a:prstGeom>
            <a:solidFill>
              <a:srgbClr val="00BCF2"/>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0" name="Google Shape;4788;p150"/>
            <p:cNvSpPr/>
            <p:nvPr/>
          </p:nvSpPr>
          <p:spPr>
            <a:xfrm>
              <a:off x="1976679" y="3059075"/>
              <a:ext cx="951317" cy="952657"/>
            </a:xfrm>
            <a:prstGeom prst="ellipse">
              <a:avLst/>
            </a:pr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1" name="Google Shape;4789;p150"/>
            <p:cNvSpPr/>
            <p:nvPr/>
          </p:nvSpPr>
          <p:spPr>
            <a:xfrm>
              <a:off x="2201779" y="3286855"/>
              <a:ext cx="499776" cy="498437"/>
            </a:xfrm>
            <a:prstGeom prst="ellipse">
              <a:avLst/>
            </a:prstGeom>
            <a:solidFill>
              <a:srgbClr val="00BCF2"/>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2" name="Google Shape;4790;p150"/>
            <p:cNvSpPr/>
            <p:nvPr/>
          </p:nvSpPr>
          <p:spPr>
            <a:xfrm>
              <a:off x="2000797" y="4384219"/>
              <a:ext cx="915140" cy="1004912"/>
            </a:xfrm>
            <a:custGeom>
              <a:avLst/>
              <a:gdLst/>
              <a:ahLst/>
              <a:cxnLst/>
              <a:rect l="l" t="t" r="r" b="b"/>
              <a:pathLst>
                <a:path w="486" h="533" extrusionOk="0">
                  <a:moveTo>
                    <a:pt x="169" y="517"/>
                  </a:moveTo>
                  <a:cubicBezTo>
                    <a:pt x="172" y="501"/>
                    <a:pt x="96" y="309"/>
                    <a:pt x="48" y="234"/>
                  </a:cubicBezTo>
                  <a:cubicBezTo>
                    <a:pt x="0" y="158"/>
                    <a:pt x="32" y="84"/>
                    <a:pt x="81" y="34"/>
                  </a:cubicBezTo>
                  <a:cubicBezTo>
                    <a:pt x="81" y="34"/>
                    <a:pt x="85" y="72"/>
                    <a:pt x="96" y="85"/>
                  </a:cubicBezTo>
                  <a:cubicBezTo>
                    <a:pt x="96" y="85"/>
                    <a:pt x="155" y="65"/>
                    <a:pt x="169" y="18"/>
                  </a:cubicBezTo>
                  <a:cubicBezTo>
                    <a:pt x="169" y="18"/>
                    <a:pt x="188" y="66"/>
                    <a:pt x="180" y="86"/>
                  </a:cubicBezTo>
                  <a:cubicBezTo>
                    <a:pt x="180" y="86"/>
                    <a:pt x="300" y="60"/>
                    <a:pt x="346" y="0"/>
                  </a:cubicBezTo>
                  <a:cubicBezTo>
                    <a:pt x="346" y="0"/>
                    <a:pt x="354" y="79"/>
                    <a:pt x="329" y="97"/>
                  </a:cubicBezTo>
                  <a:cubicBezTo>
                    <a:pt x="329" y="97"/>
                    <a:pt x="403" y="98"/>
                    <a:pt x="429" y="48"/>
                  </a:cubicBezTo>
                  <a:cubicBezTo>
                    <a:pt x="429" y="48"/>
                    <a:pt x="424" y="113"/>
                    <a:pt x="407" y="124"/>
                  </a:cubicBezTo>
                  <a:cubicBezTo>
                    <a:pt x="407" y="124"/>
                    <a:pt x="450" y="121"/>
                    <a:pt x="469" y="86"/>
                  </a:cubicBezTo>
                  <a:cubicBezTo>
                    <a:pt x="469" y="86"/>
                    <a:pt x="486" y="202"/>
                    <a:pt x="428" y="251"/>
                  </a:cubicBezTo>
                  <a:cubicBezTo>
                    <a:pt x="373" y="298"/>
                    <a:pt x="295" y="465"/>
                    <a:pt x="302" y="521"/>
                  </a:cubicBezTo>
                  <a:cubicBezTo>
                    <a:pt x="278" y="508"/>
                    <a:pt x="278" y="508"/>
                    <a:pt x="278" y="508"/>
                  </a:cubicBezTo>
                  <a:cubicBezTo>
                    <a:pt x="267" y="523"/>
                    <a:pt x="267" y="523"/>
                    <a:pt x="267" y="523"/>
                  </a:cubicBezTo>
                  <a:cubicBezTo>
                    <a:pt x="244" y="508"/>
                    <a:pt x="244" y="508"/>
                    <a:pt x="244" y="508"/>
                  </a:cubicBezTo>
                  <a:cubicBezTo>
                    <a:pt x="221" y="523"/>
                    <a:pt x="221" y="523"/>
                    <a:pt x="221" y="523"/>
                  </a:cubicBezTo>
                  <a:cubicBezTo>
                    <a:pt x="198" y="503"/>
                    <a:pt x="198" y="503"/>
                    <a:pt x="198" y="503"/>
                  </a:cubicBezTo>
                  <a:cubicBezTo>
                    <a:pt x="190" y="533"/>
                    <a:pt x="190" y="533"/>
                    <a:pt x="190" y="533"/>
                  </a:cubicBezTo>
                  <a:cubicBezTo>
                    <a:pt x="177" y="506"/>
                    <a:pt x="177" y="506"/>
                    <a:pt x="177" y="506"/>
                  </a:cubicBezTo>
                  <a:lnTo>
                    <a:pt x="169" y="517"/>
                  </a:ln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3" name="Google Shape;4791;p150"/>
            <p:cNvSpPr/>
            <p:nvPr/>
          </p:nvSpPr>
          <p:spPr>
            <a:xfrm>
              <a:off x="2112007" y="5997438"/>
              <a:ext cx="680661" cy="858865"/>
            </a:xfrm>
            <a:custGeom>
              <a:avLst/>
              <a:gdLst/>
              <a:ahLst/>
              <a:cxnLst/>
              <a:rect l="l" t="t" r="r" b="b"/>
              <a:pathLst>
                <a:path w="361" h="456" extrusionOk="0">
                  <a:moveTo>
                    <a:pt x="180" y="42"/>
                  </a:moveTo>
                  <a:cubicBezTo>
                    <a:pt x="0" y="0"/>
                    <a:pt x="0" y="0"/>
                    <a:pt x="0" y="0"/>
                  </a:cubicBezTo>
                  <a:cubicBezTo>
                    <a:pt x="0" y="456"/>
                    <a:pt x="0" y="456"/>
                    <a:pt x="0" y="456"/>
                  </a:cubicBezTo>
                  <a:cubicBezTo>
                    <a:pt x="52" y="456"/>
                    <a:pt x="52" y="456"/>
                    <a:pt x="52" y="456"/>
                  </a:cubicBezTo>
                  <a:cubicBezTo>
                    <a:pt x="68" y="191"/>
                    <a:pt x="68" y="191"/>
                    <a:pt x="68" y="191"/>
                  </a:cubicBezTo>
                  <a:cubicBezTo>
                    <a:pt x="68" y="191"/>
                    <a:pt x="110" y="205"/>
                    <a:pt x="180" y="205"/>
                  </a:cubicBezTo>
                  <a:cubicBezTo>
                    <a:pt x="251" y="205"/>
                    <a:pt x="293" y="191"/>
                    <a:pt x="293" y="191"/>
                  </a:cubicBezTo>
                  <a:cubicBezTo>
                    <a:pt x="309" y="456"/>
                    <a:pt x="309" y="456"/>
                    <a:pt x="309" y="456"/>
                  </a:cubicBezTo>
                  <a:cubicBezTo>
                    <a:pt x="361" y="456"/>
                    <a:pt x="361" y="456"/>
                    <a:pt x="361" y="456"/>
                  </a:cubicBezTo>
                  <a:cubicBezTo>
                    <a:pt x="361" y="0"/>
                    <a:pt x="361" y="0"/>
                    <a:pt x="361" y="0"/>
                  </a:cubicBezTo>
                  <a:lnTo>
                    <a:pt x="180" y="42"/>
                  </a:ln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4" name="Google Shape;4792;p150"/>
            <p:cNvSpPr/>
            <p:nvPr/>
          </p:nvSpPr>
          <p:spPr>
            <a:xfrm>
              <a:off x="1750238" y="4618699"/>
              <a:ext cx="1404197" cy="1495310"/>
            </a:xfrm>
            <a:custGeom>
              <a:avLst/>
              <a:gdLst/>
              <a:ahLst/>
              <a:cxnLst/>
              <a:rect l="l" t="t" r="r" b="b"/>
              <a:pathLst>
                <a:path w="745" h="794" extrusionOk="0">
                  <a:moveTo>
                    <a:pt x="745" y="28"/>
                  </a:moveTo>
                  <a:cubicBezTo>
                    <a:pt x="692" y="0"/>
                    <a:pt x="692" y="0"/>
                    <a:pt x="692" y="0"/>
                  </a:cubicBezTo>
                  <a:cubicBezTo>
                    <a:pt x="687" y="9"/>
                    <a:pt x="591" y="194"/>
                    <a:pt x="527" y="384"/>
                  </a:cubicBezTo>
                  <a:cubicBezTo>
                    <a:pt x="527" y="384"/>
                    <a:pt x="499" y="422"/>
                    <a:pt x="372" y="454"/>
                  </a:cubicBezTo>
                  <a:cubicBezTo>
                    <a:pt x="246" y="422"/>
                    <a:pt x="218" y="384"/>
                    <a:pt x="218" y="384"/>
                  </a:cubicBezTo>
                  <a:cubicBezTo>
                    <a:pt x="154" y="194"/>
                    <a:pt x="58" y="9"/>
                    <a:pt x="53" y="0"/>
                  </a:cubicBezTo>
                  <a:cubicBezTo>
                    <a:pt x="0" y="28"/>
                    <a:pt x="0" y="28"/>
                    <a:pt x="0" y="28"/>
                  </a:cubicBezTo>
                  <a:cubicBezTo>
                    <a:pt x="1" y="30"/>
                    <a:pt x="100" y="220"/>
                    <a:pt x="163" y="408"/>
                  </a:cubicBezTo>
                  <a:cubicBezTo>
                    <a:pt x="196" y="517"/>
                    <a:pt x="163" y="758"/>
                    <a:pt x="163" y="758"/>
                  </a:cubicBezTo>
                  <a:cubicBezTo>
                    <a:pt x="270" y="794"/>
                    <a:pt x="372" y="794"/>
                    <a:pt x="372" y="794"/>
                  </a:cubicBezTo>
                  <a:cubicBezTo>
                    <a:pt x="372" y="794"/>
                    <a:pt x="475" y="794"/>
                    <a:pt x="582" y="758"/>
                  </a:cubicBezTo>
                  <a:cubicBezTo>
                    <a:pt x="582" y="758"/>
                    <a:pt x="549" y="517"/>
                    <a:pt x="582" y="408"/>
                  </a:cubicBezTo>
                  <a:cubicBezTo>
                    <a:pt x="645" y="220"/>
                    <a:pt x="744" y="30"/>
                    <a:pt x="745" y="28"/>
                  </a:cubicBezTo>
                  <a:close/>
                </a:path>
              </a:pathLst>
            </a:custGeom>
            <a:solidFill>
              <a:srgbClr val="D8D8D8"/>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5" name="Google Shape;4793;p150"/>
            <p:cNvSpPr/>
            <p:nvPr/>
          </p:nvSpPr>
          <p:spPr>
            <a:xfrm>
              <a:off x="2373284" y="5529819"/>
              <a:ext cx="156766" cy="546672"/>
            </a:xfrm>
            <a:custGeom>
              <a:avLst/>
              <a:gdLst/>
              <a:ahLst/>
              <a:cxnLst/>
              <a:rect l="l" t="t" r="r" b="b"/>
              <a:pathLst>
                <a:path w="117" h="408" extrusionOk="0">
                  <a:moveTo>
                    <a:pt x="85" y="17"/>
                  </a:moveTo>
                  <a:lnTo>
                    <a:pt x="58" y="0"/>
                  </a:lnTo>
                  <a:lnTo>
                    <a:pt x="33" y="17"/>
                  </a:lnTo>
                  <a:lnTo>
                    <a:pt x="0" y="351"/>
                  </a:lnTo>
                  <a:lnTo>
                    <a:pt x="58" y="408"/>
                  </a:lnTo>
                  <a:lnTo>
                    <a:pt x="117" y="351"/>
                  </a:lnTo>
                  <a:lnTo>
                    <a:pt x="85" y="17"/>
                  </a:lnTo>
                  <a:close/>
                </a:path>
              </a:pathLst>
            </a:custGeom>
            <a:solidFill>
              <a:srgbClr val="29AAE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6" name="Google Shape;4794;p150"/>
            <p:cNvSpPr/>
            <p:nvPr/>
          </p:nvSpPr>
          <p:spPr>
            <a:xfrm>
              <a:off x="2389363" y="5473544"/>
              <a:ext cx="125949" cy="92452"/>
            </a:xfrm>
            <a:custGeom>
              <a:avLst/>
              <a:gdLst/>
              <a:ahLst/>
              <a:cxnLst/>
              <a:rect l="l" t="t" r="r" b="b"/>
              <a:pathLst>
                <a:path w="94" h="69" extrusionOk="0">
                  <a:moveTo>
                    <a:pt x="46" y="0"/>
                  </a:moveTo>
                  <a:lnTo>
                    <a:pt x="0" y="14"/>
                  </a:lnTo>
                  <a:lnTo>
                    <a:pt x="21" y="59"/>
                  </a:lnTo>
                  <a:lnTo>
                    <a:pt x="46" y="69"/>
                  </a:lnTo>
                  <a:lnTo>
                    <a:pt x="73" y="59"/>
                  </a:lnTo>
                  <a:lnTo>
                    <a:pt x="94" y="14"/>
                  </a:lnTo>
                  <a:lnTo>
                    <a:pt x="46" y="0"/>
                  </a:lnTo>
                  <a:close/>
                </a:path>
              </a:pathLst>
            </a:custGeom>
            <a:solidFill>
              <a:srgbClr val="0071BB"/>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7" name="Google Shape;4795;p150"/>
            <p:cNvSpPr/>
            <p:nvPr/>
          </p:nvSpPr>
          <p:spPr>
            <a:xfrm>
              <a:off x="2389363" y="5268542"/>
              <a:ext cx="125949" cy="205002"/>
            </a:xfrm>
            <a:prstGeom prst="rect">
              <a:avLst/>
            </a:prstGeom>
            <a:solidFill>
              <a:srgbClr val="FEC18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8" name="Google Shape;4796;p150"/>
            <p:cNvSpPr/>
            <p:nvPr/>
          </p:nvSpPr>
          <p:spPr>
            <a:xfrm>
              <a:off x="2039653" y="4875956"/>
              <a:ext cx="142028" cy="143367"/>
            </a:xfrm>
            <a:prstGeom prst="ellipse">
              <a:avLst/>
            </a:prstGeom>
            <a:solidFill>
              <a:srgbClr val="FEC18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9" name="Google Shape;4797;p150"/>
            <p:cNvSpPr/>
            <p:nvPr/>
          </p:nvSpPr>
          <p:spPr>
            <a:xfrm>
              <a:off x="2722994" y="4875956"/>
              <a:ext cx="140688" cy="143367"/>
            </a:xfrm>
            <a:prstGeom prst="ellipse">
              <a:avLst/>
            </a:prstGeom>
            <a:solidFill>
              <a:srgbClr val="FEC18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0" name="Google Shape;4798;p150"/>
            <p:cNvSpPr/>
            <p:nvPr/>
          </p:nvSpPr>
          <p:spPr>
            <a:xfrm>
              <a:off x="2141484" y="4644156"/>
              <a:ext cx="620366" cy="690040"/>
            </a:xfrm>
            <a:custGeom>
              <a:avLst/>
              <a:gdLst/>
              <a:ahLst/>
              <a:cxnLst/>
              <a:rect l="l" t="t" r="r" b="b"/>
              <a:pathLst>
                <a:path w="329" h="366" extrusionOk="0">
                  <a:moveTo>
                    <a:pt x="329" y="44"/>
                  </a:moveTo>
                  <a:cubicBezTo>
                    <a:pt x="329" y="21"/>
                    <a:pt x="311" y="2"/>
                    <a:pt x="289" y="0"/>
                  </a:cubicBezTo>
                  <a:cubicBezTo>
                    <a:pt x="287" y="0"/>
                    <a:pt x="286" y="0"/>
                    <a:pt x="284" y="0"/>
                  </a:cubicBezTo>
                  <a:cubicBezTo>
                    <a:pt x="45" y="0"/>
                    <a:pt x="45" y="0"/>
                    <a:pt x="45" y="0"/>
                  </a:cubicBezTo>
                  <a:cubicBezTo>
                    <a:pt x="45" y="0"/>
                    <a:pt x="45" y="0"/>
                    <a:pt x="45" y="0"/>
                  </a:cubicBezTo>
                  <a:cubicBezTo>
                    <a:pt x="32" y="0"/>
                    <a:pt x="21" y="5"/>
                    <a:pt x="13" y="13"/>
                  </a:cubicBezTo>
                  <a:cubicBezTo>
                    <a:pt x="5" y="21"/>
                    <a:pt x="0" y="32"/>
                    <a:pt x="0" y="44"/>
                  </a:cubicBezTo>
                  <a:cubicBezTo>
                    <a:pt x="0" y="225"/>
                    <a:pt x="0" y="225"/>
                    <a:pt x="0" y="225"/>
                  </a:cubicBezTo>
                  <a:cubicBezTo>
                    <a:pt x="0" y="225"/>
                    <a:pt x="0" y="225"/>
                    <a:pt x="0" y="225"/>
                  </a:cubicBezTo>
                  <a:cubicBezTo>
                    <a:pt x="0" y="248"/>
                    <a:pt x="4" y="314"/>
                    <a:pt x="38" y="344"/>
                  </a:cubicBezTo>
                  <a:cubicBezTo>
                    <a:pt x="40" y="346"/>
                    <a:pt x="42" y="348"/>
                    <a:pt x="45" y="349"/>
                  </a:cubicBezTo>
                  <a:cubicBezTo>
                    <a:pt x="45" y="349"/>
                    <a:pt x="45" y="349"/>
                    <a:pt x="45" y="349"/>
                  </a:cubicBezTo>
                  <a:cubicBezTo>
                    <a:pt x="64" y="362"/>
                    <a:pt x="114" y="366"/>
                    <a:pt x="164" y="365"/>
                  </a:cubicBezTo>
                  <a:cubicBezTo>
                    <a:pt x="214" y="366"/>
                    <a:pt x="265" y="362"/>
                    <a:pt x="284" y="349"/>
                  </a:cubicBezTo>
                  <a:cubicBezTo>
                    <a:pt x="287" y="348"/>
                    <a:pt x="289" y="346"/>
                    <a:pt x="291" y="344"/>
                  </a:cubicBezTo>
                  <a:cubicBezTo>
                    <a:pt x="325" y="314"/>
                    <a:pt x="329" y="249"/>
                    <a:pt x="329" y="225"/>
                  </a:cubicBezTo>
                  <a:cubicBezTo>
                    <a:pt x="329" y="225"/>
                    <a:pt x="329" y="225"/>
                    <a:pt x="329" y="225"/>
                  </a:cubicBezTo>
                  <a:lnTo>
                    <a:pt x="329" y="44"/>
                  </a:lnTo>
                  <a:close/>
                </a:path>
              </a:pathLst>
            </a:custGeom>
            <a:solidFill>
              <a:srgbClr val="FED4AC"/>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1" name="Google Shape;4799;p150"/>
            <p:cNvSpPr/>
            <p:nvPr/>
          </p:nvSpPr>
          <p:spPr>
            <a:xfrm>
              <a:off x="2358545" y="5149292"/>
              <a:ext cx="186244" cy="89772"/>
            </a:xfrm>
            <a:custGeom>
              <a:avLst/>
              <a:gdLst/>
              <a:ahLst/>
              <a:cxnLst/>
              <a:rect l="l" t="t" r="r" b="b"/>
              <a:pathLst>
                <a:path w="99" h="48" extrusionOk="0">
                  <a:moveTo>
                    <a:pt x="0" y="0"/>
                  </a:moveTo>
                  <a:cubicBezTo>
                    <a:pt x="1" y="27"/>
                    <a:pt x="23" y="48"/>
                    <a:pt x="49" y="48"/>
                  </a:cubicBezTo>
                  <a:cubicBezTo>
                    <a:pt x="76" y="48"/>
                    <a:pt x="98" y="27"/>
                    <a:pt x="99" y="0"/>
                  </a:cubicBezTo>
                  <a:lnTo>
                    <a:pt x="0" y="0"/>
                  </a:lnTo>
                  <a:close/>
                </a:path>
              </a:pathLst>
            </a:custGeom>
            <a:solidFill>
              <a:srgbClr val="60381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2" name="Google Shape;4800;p150"/>
            <p:cNvSpPr/>
            <p:nvPr/>
          </p:nvSpPr>
          <p:spPr>
            <a:xfrm>
              <a:off x="2450997" y="5446746"/>
              <a:ext cx="93792" cy="105851"/>
            </a:xfrm>
            <a:custGeom>
              <a:avLst/>
              <a:gdLst/>
              <a:ahLst/>
              <a:cxnLst/>
              <a:rect l="l" t="t" r="r" b="b"/>
              <a:pathLst>
                <a:path w="50" h="56" extrusionOk="0">
                  <a:moveTo>
                    <a:pt x="0" y="14"/>
                  </a:moveTo>
                  <a:cubicBezTo>
                    <a:pt x="0" y="14"/>
                    <a:pt x="32" y="32"/>
                    <a:pt x="37" y="56"/>
                  </a:cubicBezTo>
                  <a:cubicBezTo>
                    <a:pt x="50" y="11"/>
                    <a:pt x="50" y="11"/>
                    <a:pt x="50" y="11"/>
                  </a:cubicBezTo>
                  <a:cubicBezTo>
                    <a:pt x="50" y="11"/>
                    <a:pt x="43" y="0"/>
                    <a:pt x="34" y="1"/>
                  </a:cubicBezTo>
                  <a:lnTo>
                    <a:pt x="0" y="14"/>
                  </a:lnTo>
                  <a:close/>
                </a:path>
              </a:pathLst>
            </a:cu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3" name="Google Shape;4801;p150"/>
            <p:cNvSpPr/>
            <p:nvPr/>
          </p:nvSpPr>
          <p:spPr>
            <a:xfrm>
              <a:off x="2358545" y="5446746"/>
              <a:ext cx="92452" cy="105851"/>
            </a:xfrm>
            <a:custGeom>
              <a:avLst/>
              <a:gdLst/>
              <a:ahLst/>
              <a:cxnLst/>
              <a:rect l="l" t="t" r="r" b="b"/>
              <a:pathLst>
                <a:path w="49" h="56" extrusionOk="0">
                  <a:moveTo>
                    <a:pt x="49" y="14"/>
                  </a:moveTo>
                  <a:cubicBezTo>
                    <a:pt x="49" y="14"/>
                    <a:pt x="18" y="32"/>
                    <a:pt x="13" y="56"/>
                  </a:cubicBezTo>
                  <a:cubicBezTo>
                    <a:pt x="0" y="11"/>
                    <a:pt x="0" y="11"/>
                    <a:pt x="0" y="11"/>
                  </a:cubicBezTo>
                  <a:cubicBezTo>
                    <a:pt x="0" y="11"/>
                    <a:pt x="7" y="0"/>
                    <a:pt x="16" y="1"/>
                  </a:cubicBezTo>
                  <a:lnTo>
                    <a:pt x="49" y="14"/>
                  </a:lnTo>
                  <a:close/>
                </a:path>
              </a:pathLst>
            </a:cu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4" name="Google Shape;4802;p150"/>
            <p:cNvSpPr/>
            <p:nvPr/>
          </p:nvSpPr>
          <p:spPr>
            <a:xfrm>
              <a:off x="1973999" y="6825486"/>
              <a:ext cx="243859" cy="83073"/>
            </a:xfrm>
            <a:custGeom>
              <a:avLst/>
              <a:gdLst/>
              <a:ahLst/>
              <a:cxnLst/>
              <a:rect l="l" t="t" r="r" b="b"/>
              <a:pathLst>
                <a:path w="129" h="44" extrusionOk="0">
                  <a:moveTo>
                    <a:pt x="128" y="44"/>
                  </a:moveTo>
                  <a:cubicBezTo>
                    <a:pt x="128" y="42"/>
                    <a:pt x="129" y="32"/>
                    <a:pt x="129" y="30"/>
                  </a:cubicBezTo>
                  <a:cubicBezTo>
                    <a:pt x="129" y="13"/>
                    <a:pt x="115" y="0"/>
                    <a:pt x="99" y="0"/>
                  </a:cubicBezTo>
                  <a:cubicBezTo>
                    <a:pt x="30" y="0"/>
                    <a:pt x="30" y="0"/>
                    <a:pt x="30" y="0"/>
                  </a:cubicBezTo>
                  <a:cubicBezTo>
                    <a:pt x="14" y="0"/>
                    <a:pt x="0" y="13"/>
                    <a:pt x="0" y="30"/>
                  </a:cubicBezTo>
                  <a:cubicBezTo>
                    <a:pt x="0" y="32"/>
                    <a:pt x="1" y="42"/>
                    <a:pt x="1" y="44"/>
                  </a:cubicBezTo>
                  <a:lnTo>
                    <a:pt x="128" y="44"/>
                  </a:lnTo>
                  <a:close/>
                </a:path>
              </a:pathLst>
            </a:custGeom>
            <a:solidFill>
              <a:srgbClr val="1A1A1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5" name="Google Shape;4803;p150"/>
            <p:cNvSpPr/>
            <p:nvPr/>
          </p:nvSpPr>
          <p:spPr>
            <a:xfrm>
              <a:off x="2686817" y="6825486"/>
              <a:ext cx="242519" cy="83073"/>
            </a:xfrm>
            <a:custGeom>
              <a:avLst/>
              <a:gdLst/>
              <a:ahLst/>
              <a:cxnLst/>
              <a:rect l="l" t="t" r="r" b="b"/>
              <a:pathLst>
                <a:path w="129" h="44" extrusionOk="0">
                  <a:moveTo>
                    <a:pt x="1" y="44"/>
                  </a:moveTo>
                  <a:cubicBezTo>
                    <a:pt x="1" y="42"/>
                    <a:pt x="0" y="32"/>
                    <a:pt x="0" y="30"/>
                  </a:cubicBezTo>
                  <a:cubicBezTo>
                    <a:pt x="0" y="13"/>
                    <a:pt x="14" y="0"/>
                    <a:pt x="30" y="0"/>
                  </a:cubicBezTo>
                  <a:cubicBezTo>
                    <a:pt x="99" y="0"/>
                    <a:pt x="99" y="0"/>
                    <a:pt x="99" y="0"/>
                  </a:cubicBezTo>
                  <a:cubicBezTo>
                    <a:pt x="115" y="0"/>
                    <a:pt x="129" y="13"/>
                    <a:pt x="129" y="30"/>
                  </a:cubicBezTo>
                  <a:cubicBezTo>
                    <a:pt x="129" y="32"/>
                    <a:pt x="128" y="42"/>
                    <a:pt x="128" y="44"/>
                  </a:cubicBezTo>
                  <a:lnTo>
                    <a:pt x="1" y="44"/>
                  </a:lnTo>
                  <a:close/>
                </a:path>
              </a:pathLst>
            </a:custGeom>
            <a:solidFill>
              <a:srgbClr val="1A1A1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6" name="Google Shape;4804;p150"/>
            <p:cNvSpPr/>
            <p:nvPr/>
          </p:nvSpPr>
          <p:spPr>
            <a:xfrm>
              <a:off x="2071810" y="4597261"/>
              <a:ext cx="723537" cy="286735"/>
            </a:xfrm>
            <a:custGeom>
              <a:avLst/>
              <a:gdLst/>
              <a:ahLst/>
              <a:cxnLst/>
              <a:rect l="l" t="t" r="r" b="b"/>
              <a:pathLst>
                <a:path w="384" h="152" extrusionOk="0">
                  <a:moveTo>
                    <a:pt x="37" y="152"/>
                  </a:moveTo>
                  <a:cubicBezTo>
                    <a:pt x="37" y="152"/>
                    <a:pt x="70" y="124"/>
                    <a:pt x="79" y="90"/>
                  </a:cubicBezTo>
                  <a:cubicBezTo>
                    <a:pt x="79" y="90"/>
                    <a:pt x="195" y="137"/>
                    <a:pt x="333" y="80"/>
                  </a:cubicBezTo>
                  <a:cubicBezTo>
                    <a:pt x="333" y="80"/>
                    <a:pt x="345" y="142"/>
                    <a:pt x="366" y="152"/>
                  </a:cubicBezTo>
                  <a:cubicBezTo>
                    <a:pt x="366" y="152"/>
                    <a:pt x="384" y="38"/>
                    <a:pt x="366" y="28"/>
                  </a:cubicBezTo>
                  <a:cubicBezTo>
                    <a:pt x="347" y="18"/>
                    <a:pt x="66" y="0"/>
                    <a:pt x="33" y="25"/>
                  </a:cubicBezTo>
                  <a:cubicBezTo>
                    <a:pt x="0" y="50"/>
                    <a:pt x="37" y="152"/>
                    <a:pt x="37" y="152"/>
                  </a:cubicBez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7" name="Google Shape;4805;p150"/>
            <p:cNvSpPr/>
            <p:nvPr/>
          </p:nvSpPr>
          <p:spPr>
            <a:xfrm>
              <a:off x="2296911" y="4894715"/>
              <a:ext cx="37517" cy="44216"/>
            </a:xfrm>
            <a:prstGeom prst="ellipse">
              <a:avLst/>
            </a:prstGeom>
            <a:solidFill>
              <a:srgbClr val="1A1A1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8" name="Google Shape;4806;p150"/>
            <p:cNvSpPr/>
            <p:nvPr/>
          </p:nvSpPr>
          <p:spPr>
            <a:xfrm>
              <a:off x="2570247" y="4894715"/>
              <a:ext cx="34837" cy="44216"/>
            </a:xfrm>
            <a:prstGeom prst="ellipse">
              <a:avLst/>
            </a:prstGeom>
            <a:solidFill>
              <a:srgbClr val="1A1A1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9" name="Google Shape;4807;p150"/>
            <p:cNvSpPr/>
            <p:nvPr/>
          </p:nvSpPr>
          <p:spPr>
            <a:xfrm>
              <a:off x="2312989" y="4902754"/>
              <a:ext cx="13399" cy="13399"/>
            </a:xfrm>
            <a:prstGeom prst="ellipse">
              <a:avLst/>
            </a:pr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0" name="Google Shape;4808;p150"/>
            <p:cNvSpPr/>
            <p:nvPr/>
          </p:nvSpPr>
          <p:spPr>
            <a:xfrm>
              <a:off x="2589005" y="4902754"/>
              <a:ext cx="13399" cy="13399"/>
            </a:xfrm>
            <a:prstGeom prst="ellipse">
              <a:avLst/>
            </a:pr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1" name="Google Shape;4809;p150"/>
            <p:cNvSpPr/>
            <p:nvPr/>
          </p:nvSpPr>
          <p:spPr>
            <a:xfrm>
              <a:off x="2307630" y="4926872"/>
              <a:ext cx="5360" cy="4020"/>
            </a:xfrm>
            <a:prstGeom prst="ellipse">
              <a:avLst/>
            </a:pr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2" name="Google Shape;4810;p150"/>
            <p:cNvSpPr/>
            <p:nvPr/>
          </p:nvSpPr>
          <p:spPr>
            <a:xfrm>
              <a:off x="2579626" y="4926872"/>
              <a:ext cx="2680" cy="4020"/>
            </a:xfrm>
            <a:prstGeom prst="ellipse">
              <a:avLst/>
            </a:pr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3" name="Google Shape;4811;p150"/>
            <p:cNvSpPr/>
            <p:nvPr/>
          </p:nvSpPr>
          <p:spPr>
            <a:xfrm>
              <a:off x="2256714" y="4814322"/>
              <a:ext cx="101831" cy="24118"/>
            </a:xfrm>
            <a:custGeom>
              <a:avLst/>
              <a:gdLst/>
              <a:ahLst/>
              <a:cxnLst/>
              <a:rect l="l" t="t" r="r" b="b"/>
              <a:pathLst>
                <a:path w="54" h="13" extrusionOk="0">
                  <a:moveTo>
                    <a:pt x="0" y="12"/>
                  </a:moveTo>
                  <a:cubicBezTo>
                    <a:pt x="0" y="12"/>
                    <a:pt x="3" y="10"/>
                    <a:pt x="8" y="7"/>
                  </a:cubicBezTo>
                  <a:cubicBezTo>
                    <a:pt x="10" y="6"/>
                    <a:pt x="13" y="5"/>
                    <a:pt x="17" y="4"/>
                  </a:cubicBezTo>
                  <a:cubicBezTo>
                    <a:pt x="20" y="3"/>
                    <a:pt x="23" y="2"/>
                    <a:pt x="27" y="1"/>
                  </a:cubicBezTo>
                  <a:cubicBezTo>
                    <a:pt x="29" y="1"/>
                    <a:pt x="31" y="1"/>
                    <a:pt x="33" y="0"/>
                  </a:cubicBezTo>
                  <a:cubicBezTo>
                    <a:pt x="35" y="0"/>
                    <a:pt x="37" y="0"/>
                    <a:pt x="38" y="0"/>
                  </a:cubicBezTo>
                  <a:cubicBezTo>
                    <a:pt x="40" y="1"/>
                    <a:pt x="42" y="1"/>
                    <a:pt x="44" y="2"/>
                  </a:cubicBezTo>
                  <a:cubicBezTo>
                    <a:pt x="45" y="3"/>
                    <a:pt x="47" y="3"/>
                    <a:pt x="48" y="4"/>
                  </a:cubicBezTo>
                  <a:cubicBezTo>
                    <a:pt x="49" y="5"/>
                    <a:pt x="50" y="6"/>
                    <a:pt x="51" y="7"/>
                  </a:cubicBezTo>
                  <a:cubicBezTo>
                    <a:pt x="52" y="8"/>
                    <a:pt x="52" y="9"/>
                    <a:pt x="53" y="10"/>
                  </a:cubicBezTo>
                  <a:cubicBezTo>
                    <a:pt x="54" y="11"/>
                    <a:pt x="54" y="12"/>
                    <a:pt x="54" y="12"/>
                  </a:cubicBezTo>
                  <a:cubicBezTo>
                    <a:pt x="54" y="13"/>
                    <a:pt x="54" y="13"/>
                    <a:pt x="54" y="13"/>
                  </a:cubicBezTo>
                  <a:cubicBezTo>
                    <a:pt x="54" y="13"/>
                    <a:pt x="52" y="13"/>
                    <a:pt x="51" y="13"/>
                  </a:cubicBezTo>
                  <a:cubicBezTo>
                    <a:pt x="50" y="13"/>
                    <a:pt x="49" y="13"/>
                    <a:pt x="48" y="13"/>
                  </a:cubicBezTo>
                  <a:cubicBezTo>
                    <a:pt x="47" y="13"/>
                    <a:pt x="46" y="13"/>
                    <a:pt x="44" y="13"/>
                  </a:cubicBezTo>
                  <a:cubicBezTo>
                    <a:pt x="43" y="13"/>
                    <a:pt x="42" y="13"/>
                    <a:pt x="41" y="13"/>
                  </a:cubicBezTo>
                  <a:cubicBezTo>
                    <a:pt x="39" y="13"/>
                    <a:pt x="38" y="13"/>
                    <a:pt x="36" y="13"/>
                  </a:cubicBezTo>
                  <a:cubicBezTo>
                    <a:pt x="35" y="12"/>
                    <a:pt x="34" y="12"/>
                    <a:pt x="32" y="12"/>
                  </a:cubicBezTo>
                  <a:cubicBezTo>
                    <a:pt x="31" y="11"/>
                    <a:pt x="29" y="11"/>
                    <a:pt x="27" y="11"/>
                  </a:cubicBezTo>
                  <a:cubicBezTo>
                    <a:pt x="24" y="11"/>
                    <a:pt x="21" y="11"/>
                    <a:pt x="18" y="11"/>
                  </a:cubicBezTo>
                  <a:cubicBezTo>
                    <a:pt x="15" y="11"/>
                    <a:pt x="12" y="11"/>
                    <a:pt x="9" y="11"/>
                  </a:cubicBezTo>
                  <a:cubicBezTo>
                    <a:pt x="4" y="12"/>
                    <a:pt x="1" y="13"/>
                    <a:pt x="1" y="13"/>
                  </a:cubicBezTo>
                  <a:lnTo>
                    <a:pt x="0" y="12"/>
                  </a:ln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4" name="Google Shape;4812;p150"/>
            <p:cNvSpPr/>
            <p:nvPr/>
          </p:nvSpPr>
          <p:spPr>
            <a:xfrm>
              <a:off x="2544789" y="4814322"/>
              <a:ext cx="101831" cy="24118"/>
            </a:xfrm>
            <a:custGeom>
              <a:avLst/>
              <a:gdLst/>
              <a:ahLst/>
              <a:cxnLst/>
              <a:rect l="l" t="t" r="r" b="b"/>
              <a:pathLst>
                <a:path w="54" h="13" extrusionOk="0">
                  <a:moveTo>
                    <a:pt x="53" y="13"/>
                  </a:moveTo>
                  <a:cubicBezTo>
                    <a:pt x="53" y="13"/>
                    <a:pt x="50" y="12"/>
                    <a:pt x="45" y="11"/>
                  </a:cubicBezTo>
                  <a:cubicBezTo>
                    <a:pt x="42" y="11"/>
                    <a:pt x="39" y="11"/>
                    <a:pt x="36" y="11"/>
                  </a:cubicBezTo>
                  <a:cubicBezTo>
                    <a:pt x="33" y="11"/>
                    <a:pt x="30" y="11"/>
                    <a:pt x="26" y="11"/>
                  </a:cubicBezTo>
                  <a:cubicBezTo>
                    <a:pt x="25" y="11"/>
                    <a:pt x="23" y="11"/>
                    <a:pt x="22" y="12"/>
                  </a:cubicBezTo>
                  <a:cubicBezTo>
                    <a:pt x="20" y="12"/>
                    <a:pt x="19" y="12"/>
                    <a:pt x="17" y="13"/>
                  </a:cubicBezTo>
                  <a:cubicBezTo>
                    <a:pt x="16" y="13"/>
                    <a:pt x="15" y="13"/>
                    <a:pt x="13" y="13"/>
                  </a:cubicBezTo>
                  <a:cubicBezTo>
                    <a:pt x="12" y="13"/>
                    <a:pt x="11" y="13"/>
                    <a:pt x="10" y="13"/>
                  </a:cubicBezTo>
                  <a:cubicBezTo>
                    <a:pt x="8" y="13"/>
                    <a:pt x="7" y="13"/>
                    <a:pt x="6" y="13"/>
                  </a:cubicBezTo>
                  <a:cubicBezTo>
                    <a:pt x="5" y="13"/>
                    <a:pt x="4" y="13"/>
                    <a:pt x="3" y="13"/>
                  </a:cubicBezTo>
                  <a:cubicBezTo>
                    <a:pt x="2" y="13"/>
                    <a:pt x="0" y="13"/>
                    <a:pt x="0" y="13"/>
                  </a:cubicBezTo>
                  <a:cubicBezTo>
                    <a:pt x="0" y="12"/>
                    <a:pt x="0" y="12"/>
                    <a:pt x="0" y="12"/>
                  </a:cubicBezTo>
                  <a:cubicBezTo>
                    <a:pt x="0" y="12"/>
                    <a:pt x="0" y="11"/>
                    <a:pt x="1" y="10"/>
                  </a:cubicBezTo>
                  <a:cubicBezTo>
                    <a:pt x="2" y="9"/>
                    <a:pt x="2" y="8"/>
                    <a:pt x="3" y="7"/>
                  </a:cubicBezTo>
                  <a:cubicBezTo>
                    <a:pt x="4" y="6"/>
                    <a:pt x="5" y="5"/>
                    <a:pt x="6" y="4"/>
                  </a:cubicBezTo>
                  <a:cubicBezTo>
                    <a:pt x="7" y="3"/>
                    <a:pt x="9" y="3"/>
                    <a:pt x="10" y="2"/>
                  </a:cubicBezTo>
                  <a:cubicBezTo>
                    <a:pt x="12" y="1"/>
                    <a:pt x="14" y="1"/>
                    <a:pt x="16" y="0"/>
                  </a:cubicBezTo>
                  <a:cubicBezTo>
                    <a:pt x="17" y="0"/>
                    <a:pt x="19" y="0"/>
                    <a:pt x="21" y="0"/>
                  </a:cubicBezTo>
                  <a:cubicBezTo>
                    <a:pt x="23" y="1"/>
                    <a:pt x="25" y="1"/>
                    <a:pt x="27" y="1"/>
                  </a:cubicBezTo>
                  <a:cubicBezTo>
                    <a:pt x="31" y="2"/>
                    <a:pt x="34" y="3"/>
                    <a:pt x="37" y="4"/>
                  </a:cubicBezTo>
                  <a:cubicBezTo>
                    <a:pt x="41" y="5"/>
                    <a:pt x="44" y="6"/>
                    <a:pt x="46" y="7"/>
                  </a:cubicBezTo>
                  <a:cubicBezTo>
                    <a:pt x="51" y="10"/>
                    <a:pt x="54" y="12"/>
                    <a:pt x="54" y="12"/>
                  </a:cubicBezTo>
                  <a:lnTo>
                    <a:pt x="53" y="13"/>
                  </a:ln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5" name="Google Shape;4813;p150"/>
            <p:cNvSpPr/>
            <p:nvPr/>
          </p:nvSpPr>
          <p:spPr>
            <a:xfrm>
              <a:off x="3536303" y="2298021"/>
              <a:ext cx="763733" cy="483698"/>
            </a:xfrm>
            <a:custGeom>
              <a:avLst/>
              <a:gdLst/>
              <a:ahLst/>
              <a:cxnLst/>
              <a:rect l="l" t="t" r="r" b="b"/>
              <a:pathLst>
                <a:path w="405" h="257" extrusionOk="0">
                  <a:moveTo>
                    <a:pt x="336" y="165"/>
                  </a:moveTo>
                  <a:cubicBezTo>
                    <a:pt x="336" y="165"/>
                    <a:pt x="333" y="54"/>
                    <a:pt x="405" y="4"/>
                  </a:cubicBezTo>
                  <a:cubicBezTo>
                    <a:pt x="404" y="0"/>
                    <a:pt x="0" y="118"/>
                    <a:pt x="127" y="257"/>
                  </a:cubicBezTo>
                  <a:cubicBezTo>
                    <a:pt x="196" y="225"/>
                    <a:pt x="266" y="194"/>
                    <a:pt x="336" y="165"/>
                  </a:cubicBezTo>
                  <a:close/>
                </a:path>
              </a:pathLst>
            </a:custGeom>
            <a:solidFill>
              <a:srgbClr val="0078D7"/>
            </a:solidFill>
            <a:ln>
              <a:noFill/>
            </a:ln>
          </p:spPr>
          <p:txBody>
            <a:bodyPr spcFirstLastPara="1" wrap="square" lIns="89628" tIns="44802" rIns="89628" bIns="44802" anchor="t" anchorCtr="0">
              <a:noAutofit/>
            </a:bodyPr>
            <a:lstStyle/>
            <a:p>
              <a:pPr defTabSz="914367"/>
              <a:endParaRPr sz="1765">
                <a:solidFill>
                  <a:srgbClr val="004B50"/>
                </a:solidFill>
                <a:latin typeface="Lato Light"/>
                <a:ea typeface="Lato Light"/>
                <a:cs typeface="Lato Light"/>
                <a:sym typeface="Lato Light"/>
              </a:endParaRPr>
            </a:p>
          </p:txBody>
        </p:sp>
        <p:sp>
          <p:nvSpPr>
            <p:cNvPr id="36" name="Google Shape;4814;p150"/>
            <p:cNvSpPr/>
            <p:nvPr/>
          </p:nvSpPr>
          <p:spPr>
            <a:xfrm>
              <a:off x="3817678" y="2702666"/>
              <a:ext cx="688700" cy="507816"/>
            </a:xfrm>
            <a:custGeom>
              <a:avLst/>
              <a:gdLst/>
              <a:ahLst/>
              <a:cxnLst/>
              <a:rect l="l" t="t" r="r" b="b"/>
              <a:pathLst>
                <a:path w="366" h="270" extrusionOk="0">
                  <a:moveTo>
                    <a:pt x="208" y="0"/>
                  </a:moveTo>
                  <a:cubicBezTo>
                    <a:pt x="208" y="0"/>
                    <a:pt x="284" y="80"/>
                    <a:pt x="366" y="69"/>
                  </a:cubicBezTo>
                  <a:cubicBezTo>
                    <a:pt x="363" y="66"/>
                    <a:pt x="24" y="270"/>
                    <a:pt x="0" y="91"/>
                  </a:cubicBezTo>
                  <a:cubicBezTo>
                    <a:pt x="69" y="59"/>
                    <a:pt x="138" y="29"/>
                    <a:pt x="208" y="0"/>
                  </a:cubicBezTo>
                  <a:close/>
                </a:path>
              </a:pathLst>
            </a:custGeom>
            <a:solidFill>
              <a:srgbClr val="0078D7"/>
            </a:solidFill>
            <a:ln>
              <a:noFill/>
            </a:ln>
          </p:spPr>
          <p:txBody>
            <a:bodyPr spcFirstLastPara="1" wrap="square" lIns="89628" tIns="44802" rIns="89628" bIns="44802" anchor="t" anchorCtr="0">
              <a:noAutofit/>
            </a:bodyPr>
            <a:lstStyle/>
            <a:p>
              <a:pPr defTabSz="914367"/>
              <a:endParaRPr sz="1765">
                <a:solidFill>
                  <a:srgbClr val="004B50"/>
                </a:solidFill>
                <a:latin typeface="Lato Light"/>
                <a:ea typeface="Lato Light"/>
                <a:cs typeface="Lato Light"/>
                <a:sym typeface="Lato Light"/>
              </a:endParaRPr>
            </a:p>
          </p:txBody>
        </p:sp>
        <p:sp>
          <p:nvSpPr>
            <p:cNvPr id="37" name="Google Shape;4815;p150"/>
            <p:cNvSpPr/>
            <p:nvPr/>
          </p:nvSpPr>
          <p:spPr>
            <a:xfrm>
              <a:off x="2433579" y="2579397"/>
              <a:ext cx="1830280" cy="1018311"/>
            </a:xfrm>
            <a:custGeom>
              <a:avLst/>
              <a:gdLst/>
              <a:ahLst/>
              <a:cxnLst/>
              <a:rect l="l" t="t" r="r" b="b"/>
              <a:pathLst>
                <a:path w="971" h="540" extrusionOk="0">
                  <a:moveTo>
                    <a:pt x="10" y="519"/>
                  </a:moveTo>
                  <a:cubicBezTo>
                    <a:pt x="0" y="502"/>
                    <a:pt x="5" y="480"/>
                    <a:pt x="22" y="469"/>
                  </a:cubicBezTo>
                  <a:cubicBezTo>
                    <a:pt x="307" y="291"/>
                    <a:pt x="606" y="137"/>
                    <a:pt x="916" y="8"/>
                  </a:cubicBezTo>
                  <a:cubicBezTo>
                    <a:pt x="935" y="0"/>
                    <a:pt x="956" y="9"/>
                    <a:pt x="964" y="27"/>
                  </a:cubicBezTo>
                  <a:cubicBezTo>
                    <a:pt x="971" y="45"/>
                    <a:pt x="962" y="66"/>
                    <a:pt x="944" y="73"/>
                  </a:cubicBezTo>
                  <a:cubicBezTo>
                    <a:pt x="637" y="201"/>
                    <a:pt x="342" y="354"/>
                    <a:pt x="60" y="529"/>
                  </a:cubicBezTo>
                  <a:cubicBezTo>
                    <a:pt x="43" y="540"/>
                    <a:pt x="21" y="535"/>
                    <a:pt x="10" y="519"/>
                  </a:cubicBez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8" name="Google Shape;4816;p150"/>
            <p:cNvSpPr/>
            <p:nvPr/>
          </p:nvSpPr>
          <p:spPr>
            <a:xfrm>
              <a:off x="1505040" y="1553046"/>
              <a:ext cx="588209" cy="684680"/>
            </a:xfrm>
            <a:custGeom>
              <a:avLst/>
              <a:gdLst/>
              <a:ahLst/>
              <a:cxnLst/>
              <a:rect l="l" t="t" r="r" b="b"/>
              <a:pathLst>
                <a:path w="312" h="363" extrusionOk="0">
                  <a:moveTo>
                    <a:pt x="0" y="176"/>
                  </a:moveTo>
                  <a:cubicBezTo>
                    <a:pt x="0" y="176"/>
                    <a:pt x="60" y="83"/>
                    <a:pt x="25" y="3"/>
                  </a:cubicBezTo>
                  <a:cubicBezTo>
                    <a:pt x="28" y="0"/>
                    <a:pt x="312" y="311"/>
                    <a:pt x="131" y="363"/>
                  </a:cubicBezTo>
                  <a:cubicBezTo>
                    <a:pt x="89" y="300"/>
                    <a:pt x="45" y="237"/>
                    <a:pt x="0" y="176"/>
                  </a:cubicBezTo>
                  <a:close/>
                </a:path>
              </a:pathLst>
            </a:custGeom>
            <a:solidFill>
              <a:srgbClr val="5C2D9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9" name="Google Shape;4817;p150"/>
            <p:cNvSpPr/>
            <p:nvPr/>
          </p:nvSpPr>
          <p:spPr>
            <a:xfrm>
              <a:off x="1101735" y="1898736"/>
              <a:ext cx="565431" cy="660562"/>
            </a:xfrm>
            <a:custGeom>
              <a:avLst/>
              <a:gdLst/>
              <a:ahLst/>
              <a:cxnLst/>
              <a:rect l="l" t="t" r="r" b="b"/>
              <a:pathLst>
                <a:path w="300" h="351" extrusionOk="0">
                  <a:moveTo>
                    <a:pt x="170" y="25"/>
                  </a:moveTo>
                  <a:cubicBezTo>
                    <a:pt x="170" y="25"/>
                    <a:pt x="64" y="53"/>
                    <a:pt x="0" y="1"/>
                  </a:cubicBezTo>
                  <a:cubicBezTo>
                    <a:pt x="3" y="0"/>
                    <a:pt x="187" y="351"/>
                    <a:pt x="300" y="210"/>
                  </a:cubicBezTo>
                  <a:cubicBezTo>
                    <a:pt x="258" y="148"/>
                    <a:pt x="215" y="86"/>
                    <a:pt x="170" y="25"/>
                  </a:cubicBezTo>
                  <a:close/>
                </a:path>
              </a:pathLst>
            </a:custGeom>
            <a:solidFill>
              <a:srgbClr val="5C2D9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40" name="Google Shape;4818;p150"/>
            <p:cNvSpPr/>
            <p:nvPr/>
          </p:nvSpPr>
          <p:spPr>
            <a:xfrm>
              <a:off x="1389810" y="1839781"/>
              <a:ext cx="1134881" cy="1763286"/>
            </a:xfrm>
            <a:custGeom>
              <a:avLst/>
              <a:gdLst/>
              <a:ahLst/>
              <a:cxnLst/>
              <a:rect l="l" t="t" r="r" b="b"/>
              <a:pathLst>
                <a:path w="602" h="936" extrusionOk="0">
                  <a:moveTo>
                    <a:pt x="577" y="927"/>
                  </a:moveTo>
                  <a:cubicBezTo>
                    <a:pt x="595" y="919"/>
                    <a:pt x="602" y="897"/>
                    <a:pt x="593" y="879"/>
                  </a:cubicBezTo>
                  <a:cubicBezTo>
                    <a:pt x="441" y="579"/>
                    <a:pt x="266" y="292"/>
                    <a:pt x="69" y="20"/>
                  </a:cubicBezTo>
                  <a:cubicBezTo>
                    <a:pt x="57" y="4"/>
                    <a:pt x="34" y="0"/>
                    <a:pt x="18" y="11"/>
                  </a:cubicBezTo>
                  <a:cubicBezTo>
                    <a:pt x="3" y="23"/>
                    <a:pt x="0" y="45"/>
                    <a:pt x="11" y="62"/>
                  </a:cubicBezTo>
                  <a:cubicBezTo>
                    <a:pt x="207" y="330"/>
                    <a:pt x="380" y="614"/>
                    <a:pt x="529" y="911"/>
                  </a:cubicBezTo>
                  <a:cubicBezTo>
                    <a:pt x="538" y="929"/>
                    <a:pt x="560" y="936"/>
                    <a:pt x="577" y="927"/>
                  </a:cubicBez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41" name="Google Shape;4819;p150"/>
            <p:cNvSpPr/>
            <p:nvPr/>
          </p:nvSpPr>
          <p:spPr>
            <a:xfrm>
              <a:off x="786863" y="2165373"/>
              <a:ext cx="739615" cy="531934"/>
            </a:xfrm>
            <a:custGeom>
              <a:avLst/>
              <a:gdLst/>
              <a:ahLst/>
              <a:cxnLst/>
              <a:rect l="l" t="t" r="r" b="b"/>
              <a:pathLst>
                <a:path w="392" h="282" extrusionOk="0">
                  <a:moveTo>
                    <a:pt x="52" y="171"/>
                  </a:moveTo>
                  <a:cubicBezTo>
                    <a:pt x="53" y="171"/>
                    <a:pt x="66" y="61"/>
                    <a:pt x="0" y="4"/>
                  </a:cubicBezTo>
                  <a:cubicBezTo>
                    <a:pt x="1" y="0"/>
                    <a:pt x="392" y="157"/>
                    <a:pt x="252" y="282"/>
                  </a:cubicBezTo>
                  <a:cubicBezTo>
                    <a:pt x="186" y="244"/>
                    <a:pt x="120" y="207"/>
                    <a:pt x="52" y="171"/>
                  </a:cubicBezTo>
                  <a:close/>
                </a:path>
              </a:pathLst>
            </a:custGeom>
            <a:solidFill>
              <a:srgbClr val="0078D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42" name="Google Shape;4820;p150"/>
            <p:cNvSpPr/>
            <p:nvPr/>
          </p:nvSpPr>
          <p:spPr>
            <a:xfrm>
              <a:off x="529605" y="2576717"/>
              <a:ext cx="679321" cy="539973"/>
            </a:xfrm>
            <a:custGeom>
              <a:avLst/>
              <a:gdLst/>
              <a:ahLst/>
              <a:cxnLst/>
              <a:rect l="l" t="t" r="r" b="b"/>
              <a:pathLst>
                <a:path w="361" h="287" extrusionOk="0">
                  <a:moveTo>
                    <a:pt x="164" y="0"/>
                  </a:moveTo>
                  <a:cubicBezTo>
                    <a:pt x="164" y="0"/>
                    <a:pt x="80" y="72"/>
                    <a:pt x="0" y="53"/>
                  </a:cubicBezTo>
                  <a:cubicBezTo>
                    <a:pt x="2" y="50"/>
                    <a:pt x="320" y="287"/>
                    <a:pt x="361" y="111"/>
                  </a:cubicBezTo>
                  <a:cubicBezTo>
                    <a:pt x="296" y="73"/>
                    <a:pt x="230" y="36"/>
                    <a:pt x="164" y="0"/>
                  </a:cubicBezTo>
                  <a:close/>
                </a:path>
              </a:pathLst>
            </a:custGeom>
            <a:solidFill>
              <a:srgbClr val="0078D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43" name="Google Shape;4821;p150"/>
            <p:cNvSpPr/>
            <p:nvPr/>
          </p:nvSpPr>
          <p:spPr>
            <a:xfrm>
              <a:off x="785523" y="2456127"/>
              <a:ext cx="1736488" cy="1176417"/>
            </a:xfrm>
            <a:custGeom>
              <a:avLst/>
              <a:gdLst/>
              <a:ahLst/>
              <a:cxnLst/>
              <a:rect l="l" t="t" r="r" b="b"/>
              <a:pathLst>
                <a:path w="922" h="625" extrusionOk="0">
                  <a:moveTo>
                    <a:pt x="910" y="607"/>
                  </a:moveTo>
                  <a:cubicBezTo>
                    <a:pt x="922" y="592"/>
                    <a:pt x="919" y="569"/>
                    <a:pt x="903" y="557"/>
                  </a:cubicBezTo>
                  <a:cubicBezTo>
                    <a:pt x="637" y="352"/>
                    <a:pt x="354" y="169"/>
                    <a:pt x="59" y="10"/>
                  </a:cubicBezTo>
                  <a:cubicBezTo>
                    <a:pt x="41" y="0"/>
                    <a:pt x="19" y="7"/>
                    <a:pt x="10" y="24"/>
                  </a:cubicBezTo>
                  <a:cubicBezTo>
                    <a:pt x="0" y="41"/>
                    <a:pt x="7" y="63"/>
                    <a:pt x="25" y="72"/>
                  </a:cubicBezTo>
                  <a:cubicBezTo>
                    <a:pt x="317" y="229"/>
                    <a:pt x="597" y="410"/>
                    <a:pt x="860" y="613"/>
                  </a:cubicBezTo>
                  <a:cubicBezTo>
                    <a:pt x="876" y="625"/>
                    <a:pt x="898" y="622"/>
                    <a:pt x="910" y="607"/>
                  </a:cubicBez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grpSp>
      <p:sp>
        <p:nvSpPr>
          <p:cNvPr id="45" name="TextBox 44"/>
          <p:cNvSpPr txBox="1"/>
          <p:nvPr/>
        </p:nvSpPr>
        <p:spPr>
          <a:xfrm>
            <a:off x="5601853" y="1310012"/>
            <a:ext cx="5929768" cy="953455"/>
          </a:xfrm>
          <a:prstGeom prst="rect">
            <a:avLst/>
          </a:prstGeom>
          <a:noFill/>
        </p:spPr>
        <p:txBody>
          <a:bodyPr wrap="square" lIns="179285" tIns="143428" rIns="179285" bIns="143428" rtlCol="0">
            <a:spAutoFit/>
          </a:bodyPr>
          <a:lstStyle/>
          <a:p>
            <a:pPr defTabSz="914367"/>
            <a:r>
              <a:rPr lang="en-US" sz="4313" dirty="0">
                <a:solidFill>
                  <a:srgbClr val="505050"/>
                </a:solidFill>
                <a:latin typeface="Segoe UI Light"/>
              </a:rPr>
              <a:t>Objectives:</a:t>
            </a:r>
            <a:endParaRPr lang="en-IN" sz="4313" dirty="0">
              <a:solidFill>
                <a:srgbClr val="505050"/>
              </a:solidFill>
              <a:latin typeface="Segoe UI Light"/>
            </a:endParaRPr>
          </a:p>
        </p:txBody>
      </p:sp>
      <p:sp>
        <p:nvSpPr>
          <p:cNvPr id="46" name="Rectangle 45"/>
          <p:cNvSpPr/>
          <p:nvPr/>
        </p:nvSpPr>
        <p:spPr bwMode="auto">
          <a:xfrm>
            <a:off x="5531260" y="1523003"/>
            <a:ext cx="67965" cy="1031132"/>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94601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618A9-1C83-7F25-CBDD-2D879956D582}"/>
              </a:ext>
            </a:extLst>
          </p:cNvPr>
          <p:cNvSpPr txBox="1"/>
          <p:nvPr/>
        </p:nvSpPr>
        <p:spPr>
          <a:xfrm>
            <a:off x="269241" y="1186674"/>
            <a:ext cx="9859116" cy="2697605"/>
          </a:xfrm>
          <a:prstGeom prst="rect">
            <a:avLst/>
          </a:prstGeom>
          <a:noFill/>
        </p:spPr>
        <p:txBody>
          <a:bodyPr vert="horz" wrap="square" lIns="143428" tIns="89642" rIns="143428" bIns="89642" rtlCol="0" anchor="t" anchorCtr="0">
            <a:normAutofit/>
          </a:bodyPr>
          <a:lstStyle/>
          <a:p>
            <a:pPr defTabSz="914367">
              <a:lnSpc>
                <a:spcPct val="90000"/>
              </a:lnSpc>
              <a:spcBef>
                <a:spcPct val="0"/>
              </a:spcBef>
              <a:spcAft>
                <a:spcPts val="588"/>
              </a:spcAft>
            </a:pPr>
            <a:r>
              <a:rPr lang="en-US" sz="7058" spc="-98" dirty="0">
                <a:ln w="3175">
                  <a:noFill/>
                </a:ln>
                <a:gradFill>
                  <a:gsLst>
                    <a:gs pos="0">
                      <a:srgbClr val="FFFFFF"/>
                    </a:gs>
                    <a:gs pos="100000">
                      <a:srgbClr val="FFFFFF"/>
                    </a:gs>
                  </a:gsLst>
                  <a:lin ang="5400000" scaled="0"/>
                </a:gradFill>
                <a:latin typeface="Segoe UI Light"/>
                <a:cs typeface="Segoe UI" pitchFamily="34" charset="0"/>
              </a:rPr>
              <a:t>WPF Project Structure</a:t>
            </a:r>
          </a:p>
        </p:txBody>
      </p:sp>
    </p:spTree>
    <p:extLst>
      <p:ext uri="{BB962C8B-B14F-4D97-AF65-F5344CB8AC3E}">
        <p14:creationId xmlns:p14="http://schemas.microsoft.com/office/powerpoint/2010/main" val="335009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FBEE8A-0CF8-8B74-D496-B15C2F69EF8A}"/>
              </a:ext>
            </a:extLst>
          </p:cNvPr>
          <p:cNvSpPr>
            <a:spLocks noGrp="1"/>
          </p:cNvSpPr>
          <p:nvPr>
            <p:ph sz="quarter" idx="10"/>
          </p:nvPr>
        </p:nvSpPr>
        <p:spPr>
          <a:xfrm>
            <a:off x="609601" y="1613312"/>
            <a:ext cx="4780474" cy="3872057"/>
          </a:xfrm>
        </p:spPr>
        <p:txBody>
          <a:bodyPr wrap="square">
            <a:normAutofit lnSpcReduction="10000"/>
          </a:bodyPr>
          <a:lstStyle/>
          <a:p>
            <a:pPr marL="0" indent="0">
              <a:buNone/>
            </a:pPr>
            <a:r>
              <a:rPr lang="en-US" b="0" i="0" dirty="0">
                <a:effectLst/>
              </a:rPr>
              <a:t>Windows Presentation Foundation (WPF) is a UI framework that creates desktop client applications. The WPF development platform supports a broad set of application development features, including an </a:t>
            </a:r>
            <a:r>
              <a:rPr lang="en-US" sz="2353" dirty="0"/>
              <a:t>application</a:t>
            </a:r>
            <a:r>
              <a:rPr lang="en-US" b="0" i="0" dirty="0">
                <a:effectLst/>
              </a:rPr>
              <a:t> model, resources, controls, graphics, layout, data binding, documents, and security</a:t>
            </a:r>
            <a:endParaRPr lang="en-US" dirty="0"/>
          </a:p>
        </p:txBody>
      </p:sp>
      <p:sp>
        <p:nvSpPr>
          <p:cNvPr id="3" name="Title 2">
            <a:extLst>
              <a:ext uri="{FF2B5EF4-FFF2-40B4-BE49-F238E27FC236}">
                <a16:creationId xmlns:a16="http://schemas.microsoft.com/office/drawing/2014/main" id="{0A861DDC-B965-D7F1-E5F9-6A035C3560C0}"/>
              </a:ext>
            </a:extLst>
          </p:cNvPr>
          <p:cNvSpPr>
            <a:spLocks noGrp="1"/>
          </p:cNvSpPr>
          <p:nvPr>
            <p:ph type="title"/>
          </p:nvPr>
        </p:nvSpPr>
        <p:spPr>
          <a:xfrm>
            <a:off x="609601" y="339103"/>
            <a:ext cx="8723744" cy="1142838"/>
          </a:xfrm>
        </p:spPr>
        <p:txBody>
          <a:bodyPr wrap="square" anchor="t">
            <a:normAutofit/>
          </a:bodyPr>
          <a:lstStyle/>
          <a:p>
            <a:r>
              <a:rPr lang="en-US" dirty="0"/>
              <a:t>What is WPF</a:t>
            </a:r>
          </a:p>
        </p:txBody>
      </p:sp>
      <p:pic>
        <p:nvPicPr>
          <p:cNvPr id="10" name="Picture 9" descr="Graphical user interface&#10;&#10;Description automatically generated">
            <a:extLst>
              <a:ext uri="{FF2B5EF4-FFF2-40B4-BE49-F238E27FC236}">
                <a16:creationId xmlns:a16="http://schemas.microsoft.com/office/drawing/2014/main" id="{3464A12B-31C0-0314-7F6D-3F4E45F3D63C}"/>
              </a:ext>
            </a:extLst>
          </p:cNvPr>
          <p:cNvPicPr>
            <a:picLocks noChangeAspect="1"/>
          </p:cNvPicPr>
          <p:nvPr/>
        </p:nvPicPr>
        <p:blipFill rotWithShape="1">
          <a:blip r:embed="rId2"/>
          <a:srcRect l="25922" r="359" b="227"/>
          <a:stretch/>
        </p:blipFill>
        <p:spPr>
          <a:xfrm>
            <a:off x="5601854" y="675894"/>
            <a:ext cx="6423915" cy="5576804"/>
          </a:xfrm>
          <a:prstGeom prst="rect">
            <a:avLst/>
          </a:prstGeom>
        </p:spPr>
      </p:pic>
    </p:spTree>
    <p:extLst>
      <p:ext uri="{BB962C8B-B14F-4D97-AF65-F5344CB8AC3E}">
        <p14:creationId xmlns:p14="http://schemas.microsoft.com/office/powerpoint/2010/main" val="269196208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BCFBE0-1AF0-EBF7-CF6A-D86925BA585D}"/>
              </a:ext>
            </a:extLst>
          </p:cNvPr>
          <p:cNvSpPr>
            <a:spLocks noGrp="1"/>
          </p:cNvSpPr>
          <p:nvPr>
            <p:ph type="body" sz="quarter" idx="10"/>
          </p:nvPr>
        </p:nvSpPr>
        <p:spPr>
          <a:xfrm>
            <a:off x="269239" y="1189495"/>
            <a:ext cx="11653523" cy="4634516"/>
          </a:xfrm>
        </p:spPr>
        <p:txBody>
          <a:bodyPr/>
          <a:lstStyle/>
          <a:p>
            <a:r>
              <a:rPr lang="en-US" dirty="0"/>
              <a:t>Modern Framework for Windows apps</a:t>
            </a:r>
          </a:p>
          <a:p>
            <a:r>
              <a:rPr lang="en-US" dirty="0"/>
              <a:t>Resolution-independent</a:t>
            </a:r>
          </a:p>
          <a:p>
            <a:r>
              <a:rPr lang="en-US" dirty="0"/>
              <a:t>Uses vector-based rendering engine</a:t>
            </a:r>
          </a:p>
          <a:p>
            <a:r>
              <a:rPr lang="en-US" dirty="0"/>
              <a:t>Build to take advantage of Modern Graphics Hardware</a:t>
            </a:r>
          </a:p>
          <a:p>
            <a:r>
              <a:rPr lang="en-US" dirty="0"/>
              <a:t>It has everything from its markup (XAML), controls, data binding, layouts, 2D and 3D graphics, animation, style, templates, media, text, and typography</a:t>
            </a:r>
          </a:p>
          <a:p>
            <a:r>
              <a:rPr lang="en-US" dirty="0"/>
              <a:t>It was brought to .NET Core Open-Source Project</a:t>
            </a:r>
          </a:p>
        </p:txBody>
      </p:sp>
      <p:sp>
        <p:nvSpPr>
          <p:cNvPr id="3" name="Title 2">
            <a:extLst>
              <a:ext uri="{FF2B5EF4-FFF2-40B4-BE49-F238E27FC236}">
                <a16:creationId xmlns:a16="http://schemas.microsoft.com/office/drawing/2014/main" id="{60C496BA-ABEC-8919-780B-7E0E35AF6490}"/>
              </a:ext>
            </a:extLst>
          </p:cNvPr>
          <p:cNvSpPr>
            <a:spLocks noGrp="1"/>
          </p:cNvSpPr>
          <p:nvPr>
            <p:ph type="title"/>
          </p:nvPr>
        </p:nvSpPr>
        <p:spPr/>
        <p:txBody>
          <a:bodyPr/>
          <a:lstStyle/>
          <a:p>
            <a:r>
              <a:rPr lang="en-US" dirty="0"/>
              <a:t>Why WPF</a:t>
            </a:r>
          </a:p>
        </p:txBody>
      </p:sp>
    </p:spTree>
    <p:extLst>
      <p:ext uri="{BB962C8B-B14F-4D97-AF65-F5344CB8AC3E}">
        <p14:creationId xmlns:p14="http://schemas.microsoft.com/office/powerpoint/2010/main" val="331442943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E9F4E3-89B7-5BD3-D550-CF82976E89E5}"/>
              </a:ext>
            </a:extLst>
          </p:cNvPr>
          <p:cNvSpPr>
            <a:spLocks noGrp="1"/>
          </p:cNvSpPr>
          <p:nvPr>
            <p:ph type="title"/>
          </p:nvPr>
        </p:nvSpPr>
        <p:spPr>
          <a:xfrm>
            <a:off x="269241" y="289957"/>
            <a:ext cx="11655840" cy="899537"/>
          </a:xfrm>
        </p:spPr>
        <p:txBody>
          <a:bodyPr wrap="square" anchor="t">
            <a:normAutofit/>
          </a:bodyPr>
          <a:lstStyle/>
          <a:p>
            <a:r>
              <a:rPr lang="en-US" dirty="0"/>
              <a:t>Tale of two implementations </a:t>
            </a:r>
          </a:p>
        </p:txBody>
      </p:sp>
      <p:sp>
        <p:nvSpPr>
          <p:cNvPr id="2" name="Text Placeholder 1">
            <a:extLst>
              <a:ext uri="{FF2B5EF4-FFF2-40B4-BE49-F238E27FC236}">
                <a16:creationId xmlns:a16="http://schemas.microsoft.com/office/drawing/2014/main" id="{45938062-4CF6-1EA9-B051-A7094862B227}"/>
              </a:ext>
            </a:extLst>
          </p:cNvPr>
          <p:cNvSpPr>
            <a:spLocks noGrp="1"/>
          </p:cNvSpPr>
          <p:nvPr>
            <p:ph idx="1"/>
          </p:nvPr>
        </p:nvSpPr>
        <p:spPr>
          <a:xfrm>
            <a:off x="269241" y="1189496"/>
            <a:ext cx="11653523" cy="4295369"/>
          </a:xfrm>
        </p:spPr>
        <p:txBody>
          <a:bodyPr wrap="square">
            <a:normAutofit lnSpcReduction="10000"/>
          </a:bodyPr>
          <a:lstStyle/>
          <a:p>
            <a:pPr marL="0" indent="0">
              <a:buNone/>
            </a:pPr>
            <a:r>
              <a:rPr lang="en-US" sz="3333" dirty="0"/>
              <a:t>There are two implementations of WPF:</a:t>
            </a:r>
          </a:p>
          <a:p>
            <a:pPr marL="0" indent="0">
              <a:buNone/>
            </a:pPr>
            <a:endParaRPr lang="en-US" sz="3333" dirty="0"/>
          </a:p>
          <a:p>
            <a:pPr marL="728314" indent="-728314">
              <a:buFont typeface="+mj-lt"/>
              <a:buAutoNum type="arabicPeriod"/>
            </a:pPr>
            <a:r>
              <a:rPr lang="en-US" sz="3333" b="1" dirty="0"/>
              <a:t> .NET</a:t>
            </a:r>
            <a:r>
              <a:rPr lang="en-US" sz="3333" dirty="0"/>
              <a:t> version: Modern version still windows only even though .NET is cross platform. Open source and well maintained. Much better performance</a:t>
            </a:r>
          </a:p>
          <a:p>
            <a:pPr marL="728314" indent="-728314">
              <a:buFont typeface="+mj-lt"/>
              <a:buAutoNum type="arabicPeriod"/>
            </a:pPr>
            <a:endParaRPr lang="en-US" sz="3333" dirty="0"/>
          </a:p>
          <a:p>
            <a:pPr marL="728314" indent="-728314">
              <a:buFont typeface="+mj-lt"/>
              <a:buAutoNum type="arabicPeriod"/>
            </a:pPr>
            <a:r>
              <a:rPr lang="en-US" sz="3333" b="1" dirty="0"/>
              <a:t>.NET Framework 4</a:t>
            </a:r>
            <a:r>
              <a:rPr lang="en-US" sz="3333" dirty="0"/>
              <a:t> version: Older version based on .NET FX and it is supported. Legacy support. Some features are exclusive to .NET FX.</a:t>
            </a:r>
          </a:p>
          <a:p>
            <a:pPr marL="0" indent="0">
              <a:buNone/>
            </a:pPr>
            <a:endParaRPr lang="en-US" sz="3333" dirty="0"/>
          </a:p>
        </p:txBody>
      </p:sp>
    </p:spTree>
    <p:extLst>
      <p:ext uri="{BB962C8B-B14F-4D97-AF65-F5344CB8AC3E}">
        <p14:creationId xmlns:p14="http://schemas.microsoft.com/office/powerpoint/2010/main" val="210723858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D6376-EF68-6963-79A6-DAD4F3756FA0}"/>
              </a:ext>
            </a:extLst>
          </p:cNvPr>
          <p:cNvSpPr>
            <a:spLocks noGrp="1"/>
          </p:cNvSpPr>
          <p:nvPr>
            <p:ph type="title"/>
          </p:nvPr>
        </p:nvSpPr>
        <p:spPr/>
        <p:txBody>
          <a:bodyPr/>
          <a:lstStyle/>
          <a:p>
            <a:r>
              <a:rPr lang="en-US" dirty="0"/>
              <a:t>Advantage of .NET version over FX</a:t>
            </a:r>
          </a:p>
        </p:txBody>
      </p:sp>
      <p:sp>
        <p:nvSpPr>
          <p:cNvPr id="3" name="Content Placeholder 2">
            <a:extLst>
              <a:ext uri="{FF2B5EF4-FFF2-40B4-BE49-F238E27FC236}">
                <a16:creationId xmlns:a16="http://schemas.microsoft.com/office/drawing/2014/main" id="{E531F10B-BE4B-63B4-5676-2CA03408BA19}"/>
              </a:ext>
            </a:extLst>
          </p:cNvPr>
          <p:cNvSpPr>
            <a:spLocks noGrp="1"/>
          </p:cNvSpPr>
          <p:nvPr>
            <p:ph idx="1"/>
          </p:nvPr>
        </p:nvSpPr>
        <p:spPr>
          <a:xfrm>
            <a:off x="269241" y="1189496"/>
            <a:ext cx="11653521" cy="5099175"/>
          </a:xfrm>
        </p:spPr>
        <p:txBody>
          <a:bodyPr/>
          <a:lstStyle/>
          <a:p>
            <a:pPr>
              <a:lnSpc>
                <a:spcPct val="100000"/>
              </a:lnSpc>
              <a:spcBef>
                <a:spcPts val="1176"/>
              </a:spcBef>
            </a:pPr>
            <a:r>
              <a:rPr lang="en-US" sz="3137" dirty="0"/>
              <a:t>Better Support &amp; Actively developed</a:t>
            </a:r>
          </a:p>
          <a:p>
            <a:pPr>
              <a:lnSpc>
                <a:spcPct val="100000"/>
              </a:lnSpc>
              <a:spcBef>
                <a:spcPts val="1176"/>
              </a:spcBef>
            </a:pPr>
            <a:r>
              <a:rPr lang="en-US" sz="3137" dirty="0"/>
              <a:t>.NET version bundles with App not OS</a:t>
            </a:r>
          </a:p>
          <a:p>
            <a:pPr>
              <a:lnSpc>
                <a:spcPct val="100000"/>
              </a:lnSpc>
              <a:spcBef>
                <a:spcPts val="1176"/>
              </a:spcBef>
            </a:pPr>
            <a:r>
              <a:rPr lang="en-US" sz="3137" dirty="0"/>
              <a:t>Performance is much better</a:t>
            </a:r>
          </a:p>
          <a:p>
            <a:pPr>
              <a:lnSpc>
                <a:spcPct val="100000"/>
              </a:lnSpc>
              <a:spcBef>
                <a:spcPts val="1176"/>
              </a:spcBef>
            </a:pPr>
            <a:r>
              <a:rPr lang="en-US" sz="3137" dirty="0"/>
              <a:t>Support more hardware including ARM</a:t>
            </a:r>
          </a:p>
          <a:p>
            <a:pPr>
              <a:lnSpc>
                <a:spcPct val="100000"/>
              </a:lnSpc>
              <a:spcBef>
                <a:spcPts val="1176"/>
              </a:spcBef>
            </a:pPr>
            <a:r>
              <a:rPr lang="en-US" sz="3137" dirty="0"/>
              <a:t>SDK style projects, support modern packages.</a:t>
            </a:r>
          </a:p>
          <a:p>
            <a:pPr>
              <a:lnSpc>
                <a:spcPct val="100000"/>
              </a:lnSpc>
              <a:spcBef>
                <a:spcPts val="1176"/>
              </a:spcBef>
            </a:pPr>
            <a:r>
              <a:rPr lang="en-US" sz="3137" dirty="0"/>
              <a:t>Open Source and Microsoft Support </a:t>
            </a:r>
          </a:p>
          <a:p>
            <a:pPr>
              <a:lnSpc>
                <a:spcPct val="100000"/>
              </a:lnSpc>
              <a:spcBef>
                <a:spcPts val="1176"/>
              </a:spcBef>
            </a:pPr>
            <a:r>
              <a:rPr lang="en-US" sz="3137" dirty="0"/>
              <a:t>Applications will be smaller</a:t>
            </a:r>
          </a:p>
          <a:p>
            <a:pPr>
              <a:lnSpc>
                <a:spcPct val="100000"/>
              </a:lnSpc>
              <a:spcBef>
                <a:spcPts val="1176"/>
              </a:spcBef>
            </a:pPr>
            <a:r>
              <a:rPr lang="en-US" sz="3137" dirty="0"/>
              <a:t>Some features are dropped for security reasons</a:t>
            </a:r>
          </a:p>
        </p:txBody>
      </p:sp>
    </p:spTree>
    <p:extLst>
      <p:ext uri="{BB962C8B-B14F-4D97-AF65-F5344CB8AC3E}">
        <p14:creationId xmlns:p14="http://schemas.microsoft.com/office/powerpoint/2010/main" val="23886438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1D8538-5457-7CB3-C8C4-5697FDB0EB51}"/>
              </a:ext>
            </a:extLst>
          </p:cNvPr>
          <p:cNvSpPr>
            <a:spLocks noGrp="1"/>
          </p:cNvSpPr>
          <p:nvPr>
            <p:ph type="body" sz="quarter" idx="10"/>
          </p:nvPr>
        </p:nvSpPr>
        <p:spPr>
          <a:xfrm>
            <a:off x="269239" y="1189177"/>
            <a:ext cx="11652250" cy="4297362"/>
          </a:xfrm>
        </p:spPr>
        <p:txBody>
          <a:bodyPr wrap="square">
            <a:normAutofit/>
          </a:bodyPr>
          <a:lstStyle/>
          <a:p>
            <a:pPr marL="0" indent="0">
              <a:buNone/>
            </a:pPr>
            <a:r>
              <a:rPr lang="en-US" sz="2500"/>
              <a:t>WPF exists as a subset of .NET types that are, mostly located in the </a:t>
            </a:r>
            <a:r>
              <a:rPr lang="en-US" sz="2500" err="1">
                <a:hlinkClick r:id="rId2"/>
              </a:rPr>
              <a:t>System.Windows</a:t>
            </a:r>
            <a:r>
              <a:rPr lang="en-US" sz="2500"/>
              <a:t> namespace. If you have previously built applications with .NET with frameworks like ASP.NET and Windows Forms, the fundamental WPF programming experience should be familiar, you:</a:t>
            </a:r>
          </a:p>
          <a:p>
            <a:r>
              <a:rPr lang="en-US" sz="2500"/>
              <a:t>Instantiate classes</a:t>
            </a:r>
          </a:p>
          <a:p>
            <a:r>
              <a:rPr lang="en-US" sz="2500"/>
              <a:t>Set properties</a:t>
            </a:r>
          </a:p>
          <a:p>
            <a:r>
              <a:rPr lang="en-US" sz="2500"/>
              <a:t>Call methods</a:t>
            </a:r>
          </a:p>
          <a:p>
            <a:r>
              <a:rPr lang="en-US" sz="2500"/>
              <a:t>Handle events</a:t>
            </a:r>
          </a:p>
          <a:p>
            <a:pPr marL="0" indent="0">
              <a:buNone/>
            </a:pPr>
            <a:r>
              <a:rPr lang="en-US" sz="2500"/>
              <a:t>WPF includes more programming constructs that enhance properties and events: </a:t>
            </a:r>
            <a:r>
              <a:rPr lang="en-US" sz="2500">
                <a:hlinkClick r:id="rId3"/>
              </a:rPr>
              <a:t>dependency properties</a:t>
            </a:r>
            <a:r>
              <a:rPr lang="en-US" sz="2500"/>
              <a:t> and </a:t>
            </a:r>
            <a:r>
              <a:rPr lang="en-US" sz="2500">
                <a:hlinkClick r:id="rId4"/>
              </a:rPr>
              <a:t>routed events</a:t>
            </a:r>
            <a:r>
              <a:rPr lang="en-US" sz="2500"/>
              <a:t>.</a:t>
            </a:r>
          </a:p>
          <a:p>
            <a:pPr marL="0" indent="0">
              <a:buNone/>
            </a:pPr>
            <a:endParaRPr lang="en-US" sz="2500"/>
          </a:p>
        </p:txBody>
      </p:sp>
      <p:sp>
        <p:nvSpPr>
          <p:cNvPr id="2" name="Title 1">
            <a:extLst>
              <a:ext uri="{FF2B5EF4-FFF2-40B4-BE49-F238E27FC236}">
                <a16:creationId xmlns:a16="http://schemas.microsoft.com/office/drawing/2014/main" id="{8AF4A32A-4F87-CE3B-33EA-E79020DD5D6E}"/>
              </a:ext>
            </a:extLst>
          </p:cNvPr>
          <p:cNvSpPr>
            <a:spLocks noGrp="1"/>
          </p:cNvSpPr>
          <p:nvPr>
            <p:ph type="title"/>
          </p:nvPr>
        </p:nvSpPr>
        <p:spPr>
          <a:xfrm>
            <a:off x="269240" y="289511"/>
            <a:ext cx="11655840" cy="899665"/>
          </a:xfrm>
        </p:spPr>
        <p:txBody>
          <a:bodyPr wrap="square" anchor="t">
            <a:normAutofit/>
          </a:bodyPr>
          <a:lstStyle/>
          <a:p>
            <a:r>
              <a:rPr lang="en-US"/>
              <a:t>Program with WPF</a:t>
            </a:r>
          </a:p>
        </p:txBody>
      </p:sp>
    </p:spTree>
    <p:extLst>
      <p:ext uri="{BB962C8B-B14F-4D97-AF65-F5344CB8AC3E}">
        <p14:creationId xmlns:p14="http://schemas.microsoft.com/office/powerpoint/2010/main" val="103478396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06752-0DEB-34BA-DB30-605DCE536A6E}"/>
              </a:ext>
            </a:extLst>
          </p:cNvPr>
          <p:cNvSpPr>
            <a:spLocks noGrp="1"/>
          </p:cNvSpPr>
          <p:nvPr>
            <p:ph type="title"/>
          </p:nvPr>
        </p:nvSpPr>
        <p:spPr>
          <a:xfrm>
            <a:off x="269240" y="289511"/>
            <a:ext cx="11655840" cy="899665"/>
          </a:xfrm>
        </p:spPr>
        <p:txBody>
          <a:bodyPr wrap="square" anchor="t">
            <a:normAutofit/>
          </a:bodyPr>
          <a:lstStyle/>
          <a:p>
            <a:r>
              <a:rPr lang="en-US"/>
              <a:t>Markup and code-behind</a:t>
            </a:r>
          </a:p>
        </p:txBody>
      </p:sp>
      <p:sp>
        <p:nvSpPr>
          <p:cNvPr id="3" name="Text Placeholder 2">
            <a:extLst>
              <a:ext uri="{FF2B5EF4-FFF2-40B4-BE49-F238E27FC236}">
                <a16:creationId xmlns:a16="http://schemas.microsoft.com/office/drawing/2014/main" id="{B18B4B6E-9F01-D070-C607-C6DF8A93348A}"/>
              </a:ext>
            </a:extLst>
          </p:cNvPr>
          <p:cNvSpPr>
            <a:spLocks noGrp="1"/>
          </p:cNvSpPr>
          <p:nvPr>
            <p:ph idx="1"/>
          </p:nvPr>
        </p:nvSpPr>
        <p:spPr>
          <a:xfrm>
            <a:off x="269241" y="1189178"/>
            <a:ext cx="11652250" cy="4297362"/>
          </a:xfrm>
        </p:spPr>
        <p:txBody>
          <a:bodyPr wrap="square">
            <a:normAutofit/>
          </a:bodyPr>
          <a:lstStyle/>
          <a:p>
            <a:pPr marL="0" indent="0">
              <a:buNone/>
            </a:pPr>
            <a:r>
              <a:rPr lang="en-US" sz="2200"/>
              <a:t>WPF lets you develop an application using both markup and code-behind, an experience with which ASP.NET developers should be familiar. You generally use XAML markup to implement the appearance of an application while using managed programming languages (code-behind) to implement its behavior. This separation of appearance and behavior has the following benefits:</a:t>
            </a:r>
          </a:p>
          <a:p>
            <a:pPr marL="0" indent="0">
              <a:buNone/>
            </a:pPr>
            <a:endParaRPr lang="en-US" sz="2200"/>
          </a:p>
          <a:p>
            <a:r>
              <a:rPr lang="en-US" sz="2200"/>
              <a:t>Development and maintenance costs are reduced because appearance-specific markup isn't tightly coupled with behavior-specific code.</a:t>
            </a:r>
          </a:p>
          <a:p>
            <a:r>
              <a:rPr lang="en-US" sz="2200"/>
              <a:t>Development is more efficient because designers can implement an application's appearance simultaneously with developers who are implementing the application's behavior.</a:t>
            </a:r>
          </a:p>
          <a:p>
            <a:r>
              <a:rPr lang="en-US" sz="2200"/>
              <a:t>Globalization and localization for WPF applications is simplified.</a:t>
            </a:r>
          </a:p>
        </p:txBody>
      </p:sp>
    </p:spTree>
    <p:extLst>
      <p:ext uri="{BB962C8B-B14F-4D97-AF65-F5344CB8AC3E}">
        <p14:creationId xmlns:p14="http://schemas.microsoft.com/office/powerpoint/2010/main" val="89095406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06752-0DEB-34BA-DB30-605DCE536A6E}"/>
              </a:ext>
            </a:extLst>
          </p:cNvPr>
          <p:cNvSpPr>
            <a:spLocks noGrp="1"/>
          </p:cNvSpPr>
          <p:nvPr>
            <p:ph type="title"/>
          </p:nvPr>
        </p:nvSpPr>
        <p:spPr/>
        <p:txBody>
          <a:bodyPr wrap="square" anchor="t">
            <a:normAutofit/>
          </a:bodyPr>
          <a:lstStyle/>
          <a:p>
            <a:r>
              <a:rPr lang="en-US" sz="3627"/>
              <a:t>Application Class</a:t>
            </a:r>
            <a:endParaRPr lang="en-US" sz="3627" dirty="0"/>
          </a:p>
        </p:txBody>
      </p:sp>
      <p:sp>
        <p:nvSpPr>
          <p:cNvPr id="3" name="Text Placeholder 2">
            <a:extLst>
              <a:ext uri="{FF2B5EF4-FFF2-40B4-BE49-F238E27FC236}">
                <a16:creationId xmlns:a16="http://schemas.microsoft.com/office/drawing/2014/main" id="{B18B4B6E-9F01-D070-C607-C6DF8A93348A}"/>
              </a:ext>
            </a:extLst>
          </p:cNvPr>
          <p:cNvSpPr>
            <a:spLocks noGrp="1"/>
          </p:cNvSpPr>
          <p:nvPr>
            <p:ph type="body" sz="quarter" idx="10"/>
          </p:nvPr>
        </p:nvSpPr>
        <p:spPr>
          <a:xfrm>
            <a:off x="269239" y="1189177"/>
            <a:ext cx="11653523" cy="2821571"/>
          </a:xfrm>
        </p:spPr>
        <p:txBody>
          <a:bodyPr wrap="square">
            <a:normAutofit fontScale="92500" lnSpcReduction="10000"/>
          </a:bodyPr>
          <a:lstStyle/>
          <a:p>
            <a:pPr marL="0" indent="0">
              <a:lnSpc>
                <a:spcPct val="110000"/>
              </a:lnSpc>
              <a:buNone/>
            </a:pPr>
            <a:r>
              <a:rPr lang="en-US" sz="1961" dirty="0" err="1"/>
              <a:t>App.xaml</a:t>
            </a:r>
            <a:r>
              <a:rPr lang="en-US" sz="1961" dirty="0"/>
              <a:t> is the declarative starting point of your application. Visual Studio will automatically create it for you when you start a new WPF application, including a Code-behind file called </a:t>
            </a:r>
            <a:r>
              <a:rPr lang="en-US" sz="1961" dirty="0" err="1"/>
              <a:t>App.xaml.cs</a:t>
            </a:r>
            <a:r>
              <a:rPr lang="en-US" sz="1961" dirty="0"/>
              <a:t>. They work much like for a Window, where the two files are partial classes, working together to allow you to work in both markup (XAML) and Code-behind. </a:t>
            </a:r>
          </a:p>
          <a:p>
            <a:pPr marL="0" indent="0">
              <a:lnSpc>
                <a:spcPct val="110000"/>
              </a:lnSpc>
              <a:buNone/>
            </a:pPr>
            <a:r>
              <a:rPr lang="en-US" sz="1961" dirty="0"/>
              <a:t>The main thing to notice here is the </a:t>
            </a:r>
            <a:r>
              <a:rPr lang="en-US" sz="1961" b="1" dirty="0" err="1"/>
              <a:t>StartupUri</a:t>
            </a:r>
            <a:r>
              <a:rPr lang="en-US" sz="1961" dirty="0"/>
              <a:t> property. This is actually the part that instructs which Window or Page to start up when the application is launched. In this case, </a:t>
            </a:r>
            <a:r>
              <a:rPr lang="en-US" sz="1961" dirty="0" err="1"/>
              <a:t>MainWindow.xaml</a:t>
            </a:r>
            <a:r>
              <a:rPr lang="en-US" sz="1961" dirty="0"/>
              <a:t> will be started, but if you would like to use another window as the starting point, you can simply change this. In some situations, you want more control over how and when the first window is displayed. In that case, you can remove the </a:t>
            </a:r>
            <a:r>
              <a:rPr lang="en-US" sz="1961" b="1" dirty="0" err="1"/>
              <a:t>StartupUri</a:t>
            </a:r>
            <a:r>
              <a:rPr lang="en-US" sz="1961" dirty="0"/>
              <a:t> property and value and then do it all from Code-Behind instead. </a:t>
            </a:r>
          </a:p>
        </p:txBody>
      </p:sp>
      <p:sp>
        <p:nvSpPr>
          <p:cNvPr id="5" name="TextBox 4">
            <a:extLst>
              <a:ext uri="{FF2B5EF4-FFF2-40B4-BE49-F238E27FC236}">
                <a16:creationId xmlns:a16="http://schemas.microsoft.com/office/drawing/2014/main" id="{6E97A015-E280-7B61-3098-99C64DBAD4B0}"/>
              </a:ext>
            </a:extLst>
          </p:cNvPr>
          <p:cNvSpPr txBox="1"/>
          <p:nvPr/>
        </p:nvSpPr>
        <p:spPr>
          <a:xfrm>
            <a:off x="2072229" y="4276110"/>
            <a:ext cx="8521445" cy="1991393"/>
          </a:xfrm>
          <a:prstGeom prst="rect">
            <a:avLst/>
          </a:prstGeom>
          <a:noFill/>
        </p:spPr>
        <p:txBody>
          <a:bodyPr wrap="square">
            <a:spAutoFit/>
          </a:bodyPr>
          <a:lstStyle/>
          <a:p>
            <a:pPr defTabSz="914367"/>
            <a:r>
              <a:rPr lang="en-US" sz="1765">
                <a:solidFill>
                  <a:srgbClr val="0000FF"/>
                </a:solidFill>
                <a:latin typeface="SFMono-Regular"/>
              </a:rPr>
              <a:t>&lt;Application </a:t>
            </a:r>
            <a:r>
              <a:rPr lang="en-US" sz="1765">
                <a:solidFill>
                  <a:srgbClr val="FF0000"/>
                </a:solidFill>
                <a:latin typeface="SFMono-Regular"/>
              </a:rPr>
              <a:t>x:Class</a:t>
            </a:r>
            <a:r>
              <a:rPr lang="en-US" sz="1765">
                <a:solidFill>
                  <a:srgbClr val="0000FF"/>
                </a:solidFill>
                <a:latin typeface="SFMono-Regular"/>
              </a:rPr>
              <a:t>=</a:t>
            </a:r>
            <a:r>
              <a:rPr lang="en-US" sz="1765">
                <a:solidFill>
                  <a:srgbClr val="A31515"/>
                </a:solidFill>
                <a:latin typeface="SFMono-Regular"/>
              </a:rPr>
              <a:t>"WpfTutorialSamples.App"</a:t>
            </a:r>
            <a:r>
              <a:rPr lang="en-US" sz="1765">
                <a:solidFill>
                  <a:srgbClr val="0000FF"/>
                </a:solidFill>
                <a:latin typeface="SFMono-Regular"/>
              </a:rPr>
              <a:t> </a:t>
            </a:r>
          </a:p>
          <a:p>
            <a:pPr defTabSz="914367"/>
            <a:r>
              <a:rPr lang="en-US" sz="1765">
                <a:solidFill>
                  <a:srgbClr val="0000FF"/>
                </a:solidFill>
                <a:latin typeface="SFMono-Regular"/>
              </a:rPr>
              <a:t>		</a:t>
            </a:r>
            <a:r>
              <a:rPr lang="en-US" sz="1765">
                <a:solidFill>
                  <a:srgbClr val="FF0000"/>
                </a:solidFill>
                <a:latin typeface="SFMono-Regular"/>
              </a:rPr>
              <a:t>xmlns</a:t>
            </a:r>
            <a:r>
              <a:rPr lang="en-US" sz="1765">
                <a:solidFill>
                  <a:srgbClr val="0000FF"/>
                </a:solidFill>
                <a:latin typeface="SFMono-Regular"/>
              </a:rPr>
              <a:t>=</a:t>
            </a:r>
            <a:r>
              <a:rPr lang="en-US" sz="1765">
                <a:solidFill>
                  <a:srgbClr val="A31515"/>
                </a:solidFill>
                <a:latin typeface="SFMono-Regular"/>
              </a:rPr>
              <a:t>"http://schemas.microsoft.com/winfx/2006/xaml/presentation"</a:t>
            </a:r>
            <a:r>
              <a:rPr lang="en-US" sz="1765">
                <a:solidFill>
                  <a:srgbClr val="0000FF"/>
                </a:solidFill>
                <a:latin typeface="SFMono-Regular"/>
              </a:rPr>
              <a:t> </a:t>
            </a:r>
          </a:p>
          <a:p>
            <a:pPr defTabSz="914367"/>
            <a:r>
              <a:rPr lang="en-US" sz="1765">
                <a:solidFill>
                  <a:srgbClr val="0000FF"/>
                </a:solidFill>
                <a:latin typeface="SFMono-Regular"/>
              </a:rPr>
              <a:t>		</a:t>
            </a:r>
            <a:r>
              <a:rPr lang="en-US" sz="1765">
                <a:solidFill>
                  <a:srgbClr val="FF0000"/>
                </a:solidFill>
                <a:latin typeface="SFMono-Regular"/>
              </a:rPr>
              <a:t>xmlns:x</a:t>
            </a:r>
            <a:r>
              <a:rPr lang="en-US" sz="1765">
                <a:solidFill>
                  <a:srgbClr val="0000FF"/>
                </a:solidFill>
                <a:latin typeface="SFMono-Regular"/>
              </a:rPr>
              <a:t>=</a:t>
            </a:r>
            <a:r>
              <a:rPr lang="en-US" sz="1765">
                <a:solidFill>
                  <a:srgbClr val="A31515"/>
                </a:solidFill>
                <a:latin typeface="SFMono-Regular"/>
                <a:hlinkClick r:id="rId3"/>
              </a:rPr>
              <a:t>http://schemas.microsoft.com/winfx/2006/xaml</a:t>
            </a:r>
            <a:endParaRPr lang="en-US" sz="1765">
              <a:solidFill>
                <a:srgbClr val="0000FF"/>
              </a:solidFill>
              <a:latin typeface="SFMono-Regular"/>
            </a:endParaRPr>
          </a:p>
          <a:p>
            <a:pPr defTabSz="914367"/>
            <a:r>
              <a:rPr lang="en-US" sz="1765">
                <a:solidFill>
                  <a:srgbClr val="0000FF"/>
                </a:solidFill>
                <a:latin typeface="SFMono-Regular"/>
              </a:rPr>
              <a:t>		</a:t>
            </a:r>
            <a:r>
              <a:rPr lang="en-US" sz="1765">
                <a:solidFill>
                  <a:srgbClr val="FF0000"/>
                </a:solidFill>
                <a:latin typeface="SFMono-Regular"/>
              </a:rPr>
              <a:t>StartupUri</a:t>
            </a:r>
            <a:r>
              <a:rPr lang="en-US" sz="1765">
                <a:solidFill>
                  <a:srgbClr val="0000FF"/>
                </a:solidFill>
                <a:latin typeface="SFMono-Regular"/>
              </a:rPr>
              <a:t>=</a:t>
            </a:r>
            <a:r>
              <a:rPr lang="en-US" sz="1765">
                <a:solidFill>
                  <a:srgbClr val="A31515"/>
                </a:solidFill>
                <a:latin typeface="SFMono-Regular"/>
              </a:rPr>
              <a:t>"MainWindow.xaml"</a:t>
            </a:r>
            <a:r>
              <a:rPr lang="en-US" sz="1765">
                <a:solidFill>
                  <a:srgbClr val="0000FF"/>
                </a:solidFill>
                <a:latin typeface="SFMono-Regular"/>
              </a:rPr>
              <a:t>&gt;</a:t>
            </a:r>
            <a:r>
              <a:rPr lang="en-US" sz="1765">
                <a:solidFill>
                  <a:srgbClr val="000000"/>
                </a:solidFill>
                <a:latin typeface="SFMono-Regular"/>
              </a:rPr>
              <a:t> </a:t>
            </a:r>
          </a:p>
          <a:p>
            <a:pPr defTabSz="914367"/>
            <a:r>
              <a:rPr lang="en-US" sz="1765">
                <a:solidFill>
                  <a:srgbClr val="000000"/>
                </a:solidFill>
                <a:latin typeface="SFMono-Regular"/>
              </a:rPr>
              <a:t>	</a:t>
            </a:r>
            <a:r>
              <a:rPr lang="en-US" sz="1765">
                <a:solidFill>
                  <a:srgbClr val="0000FF"/>
                </a:solidFill>
                <a:latin typeface="SFMono-Regular"/>
              </a:rPr>
              <a:t>&lt;Application.Resources&gt;</a:t>
            </a:r>
            <a:r>
              <a:rPr lang="en-US" sz="1765">
                <a:solidFill>
                  <a:srgbClr val="000000"/>
                </a:solidFill>
                <a:latin typeface="SFMono-Regular"/>
              </a:rPr>
              <a:t> </a:t>
            </a:r>
          </a:p>
          <a:p>
            <a:pPr defTabSz="914367"/>
            <a:r>
              <a:rPr lang="en-US" sz="1765">
                <a:solidFill>
                  <a:srgbClr val="000000"/>
                </a:solidFill>
                <a:latin typeface="SFMono-Regular"/>
              </a:rPr>
              <a:t>	</a:t>
            </a:r>
            <a:r>
              <a:rPr lang="en-US" sz="1765">
                <a:solidFill>
                  <a:srgbClr val="0000FF"/>
                </a:solidFill>
                <a:latin typeface="SFMono-Regular"/>
              </a:rPr>
              <a:t>&lt;/Application.Resources&gt;</a:t>
            </a:r>
            <a:r>
              <a:rPr lang="en-US" sz="1765">
                <a:solidFill>
                  <a:srgbClr val="000000"/>
                </a:solidFill>
                <a:latin typeface="SFMono-Regular"/>
              </a:rPr>
              <a:t> </a:t>
            </a:r>
          </a:p>
          <a:p>
            <a:pPr defTabSz="914367"/>
            <a:r>
              <a:rPr lang="en-US" sz="1765">
                <a:solidFill>
                  <a:srgbClr val="0000FF"/>
                </a:solidFill>
                <a:latin typeface="SFMono-Regular"/>
              </a:rPr>
              <a:t>&lt;/Application&gt;</a:t>
            </a:r>
            <a:endParaRPr lang="en-US" sz="1765" dirty="0">
              <a:solidFill>
                <a:srgbClr val="505050"/>
              </a:solidFill>
              <a:latin typeface="Segoe UI"/>
            </a:endParaRPr>
          </a:p>
        </p:txBody>
      </p:sp>
    </p:spTree>
    <p:extLst>
      <p:ext uri="{BB962C8B-B14F-4D97-AF65-F5344CB8AC3E}">
        <p14:creationId xmlns:p14="http://schemas.microsoft.com/office/powerpoint/2010/main" val="219567277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94F3515-6ECF-4FAC-8A54-40FF54F0BD41}"/>
              </a:ext>
            </a:extLst>
          </p:cNvPr>
          <p:cNvSpPr>
            <a:spLocks noGrp="1"/>
          </p:cNvSpPr>
          <p:nvPr>
            <p:ph type="body" sz="quarter" idx="10"/>
          </p:nvPr>
        </p:nvSpPr>
        <p:spPr>
          <a:xfrm>
            <a:off x="269239" y="1189177"/>
            <a:ext cx="11652250" cy="4297362"/>
          </a:xfrm>
        </p:spPr>
        <p:txBody>
          <a:bodyPr wrap="square">
            <a:normAutofit/>
          </a:bodyPr>
          <a:lstStyle/>
          <a:p>
            <a:r>
              <a:rPr lang="en-US" sz="1700" dirty="0"/>
              <a:t>You can create .NET apps for many operating systems, including:</a:t>
            </a:r>
          </a:p>
          <a:p>
            <a:pPr lvl="1"/>
            <a:r>
              <a:rPr lang="en-US" sz="1700" dirty="0">
                <a:gradFill>
                  <a:gsLst>
                    <a:gs pos="1250">
                      <a:schemeClr val="tx2"/>
                    </a:gs>
                    <a:gs pos="99000">
                      <a:schemeClr val="tx2"/>
                    </a:gs>
                  </a:gsLst>
                  <a:lin ang="5400000" scaled="0"/>
                </a:gradFill>
              </a:rPr>
              <a:t>Windows</a:t>
            </a:r>
          </a:p>
          <a:p>
            <a:pPr lvl="1"/>
            <a:r>
              <a:rPr lang="en-US" sz="1700" dirty="0">
                <a:gradFill>
                  <a:gsLst>
                    <a:gs pos="1250">
                      <a:schemeClr val="tx2"/>
                    </a:gs>
                    <a:gs pos="99000">
                      <a:schemeClr val="tx2"/>
                    </a:gs>
                  </a:gsLst>
                  <a:lin ang="5400000" scaled="0"/>
                </a:gradFill>
              </a:rPr>
              <a:t>macOS</a:t>
            </a:r>
          </a:p>
          <a:p>
            <a:pPr lvl="1"/>
            <a:r>
              <a:rPr lang="en-US" sz="1700" dirty="0">
                <a:gradFill>
                  <a:gsLst>
                    <a:gs pos="1250">
                      <a:schemeClr val="tx2"/>
                    </a:gs>
                    <a:gs pos="99000">
                      <a:schemeClr val="tx2"/>
                    </a:gs>
                  </a:gsLst>
                  <a:lin ang="5400000" scaled="0"/>
                </a:gradFill>
              </a:rPr>
              <a:t>Linux</a:t>
            </a:r>
          </a:p>
          <a:p>
            <a:pPr lvl="1"/>
            <a:r>
              <a:rPr lang="en-US" sz="1700" dirty="0">
                <a:gradFill>
                  <a:gsLst>
                    <a:gs pos="1250">
                      <a:schemeClr val="tx2"/>
                    </a:gs>
                    <a:gs pos="99000">
                      <a:schemeClr val="tx2"/>
                    </a:gs>
                  </a:gsLst>
                  <a:lin ang="5400000" scaled="0"/>
                </a:gradFill>
              </a:rPr>
              <a:t>Android</a:t>
            </a:r>
          </a:p>
          <a:p>
            <a:pPr lvl="1"/>
            <a:r>
              <a:rPr lang="en-US" sz="1700" dirty="0">
                <a:gradFill>
                  <a:gsLst>
                    <a:gs pos="1250">
                      <a:schemeClr val="tx2"/>
                    </a:gs>
                    <a:gs pos="99000">
                      <a:schemeClr val="tx2"/>
                    </a:gs>
                  </a:gsLst>
                  <a:lin ang="5400000" scaled="0"/>
                </a:gradFill>
              </a:rPr>
              <a:t>iOS</a:t>
            </a:r>
          </a:p>
          <a:p>
            <a:pPr lvl="1"/>
            <a:r>
              <a:rPr lang="en-US" sz="1700" dirty="0" err="1">
                <a:gradFill>
                  <a:gsLst>
                    <a:gs pos="1250">
                      <a:schemeClr val="tx2"/>
                    </a:gs>
                    <a:gs pos="99000">
                      <a:schemeClr val="tx2"/>
                    </a:gs>
                  </a:gsLst>
                  <a:lin ang="5400000" scaled="0"/>
                </a:gradFill>
              </a:rPr>
              <a:t>tvOS</a:t>
            </a:r>
            <a:endParaRPr lang="en-US" sz="1700" dirty="0">
              <a:gradFill>
                <a:gsLst>
                  <a:gs pos="1250">
                    <a:schemeClr val="tx2"/>
                  </a:gs>
                  <a:gs pos="99000">
                    <a:schemeClr val="tx2"/>
                  </a:gs>
                </a:gsLst>
                <a:lin ang="5400000" scaled="0"/>
              </a:gradFill>
            </a:endParaRPr>
          </a:p>
          <a:p>
            <a:pPr lvl="1"/>
            <a:r>
              <a:rPr lang="en-US" sz="1700" dirty="0" err="1">
                <a:gradFill>
                  <a:gsLst>
                    <a:gs pos="1250">
                      <a:schemeClr val="tx2"/>
                    </a:gs>
                    <a:gs pos="99000">
                      <a:schemeClr val="tx2"/>
                    </a:gs>
                  </a:gsLst>
                  <a:lin ang="5400000" scaled="0"/>
                </a:gradFill>
              </a:rPr>
              <a:t>watchOS</a:t>
            </a:r>
            <a:endParaRPr lang="en-US" sz="1700" dirty="0">
              <a:gradFill>
                <a:gsLst>
                  <a:gs pos="1250">
                    <a:schemeClr val="tx2"/>
                  </a:gs>
                  <a:gs pos="99000">
                    <a:schemeClr val="tx2"/>
                  </a:gs>
                </a:gsLst>
                <a:lin ang="5400000" scaled="0"/>
              </a:gradFill>
            </a:endParaRPr>
          </a:p>
          <a:p>
            <a:pPr marL="336145" lvl="1" indent="0">
              <a:buNone/>
            </a:pPr>
            <a:endParaRPr lang="en-US" sz="1700" dirty="0">
              <a:gradFill>
                <a:gsLst>
                  <a:gs pos="1250">
                    <a:schemeClr val="tx2"/>
                  </a:gs>
                  <a:gs pos="99000">
                    <a:schemeClr val="tx2"/>
                  </a:gs>
                </a:gsLst>
                <a:lin ang="5400000" scaled="0"/>
              </a:gradFill>
            </a:endParaRPr>
          </a:p>
          <a:p>
            <a:r>
              <a:rPr lang="en-US" sz="1700" dirty="0"/>
              <a:t>Supported processor architectures include:</a:t>
            </a:r>
          </a:p>
          <a:p>
            <a:pPr lvl="1"/>
            <a:r>
              <a:rPr lang="en-US" sz="1700" dirty="0">
                <a:gradFill>
                  <a:gsLst>
                    <a:gs pos="1250">
                      <a:schemeClr val="tx2"/>
                    </a:gs>
                    <a:gs pos="99000">
                      <a:schemeClr val="tx2"/>
                    </a:gs>
                  </a:gsLst>
                  <a:lin ang="5400000" scaled="0"/>
                </a:gradFill>
              </a:rPr>
              <a:t>x64</a:t>
            </a:r>
          </a:p>
          <a:p>
            <a:pPr lvl="1"/>
            <a:r>
              <a:rPr lang="en-US" sz="1700" dirty="0">
                <a:gradFill>
                  <a:gsLst>
                    <a:gs pos="1250">
                      <a:schemeClr val="tx2"/>
                    </a:gs>
                    <a:gs pos="99000">
                      <a:schemeClr val="tx2"/>
                    </a:gs>
                  </a:gsLst>
                  <a:lin ang="5400000" scaled="0"/>
                </a:gradFill>
              </a:rPr>
              <a:t>x86</a:t>
            </a:r>
          </a:p>
          <a:p>
            <a:pPr lvl="1"/>
            <a:r>
              <a:rPr lang="en-US" sz="1700" dirty="0">
                <a:gradFill>
                  <a:gsLst>
                    <a:gs pos="1250">
                      <a:schemeClr val="tx2"/>
                    </a:gs>
                    <a:gs pos="99000">
                      <a:schemeClr val="tx2"/>
                    </a:gs>
                  </a:gsLst>
                  <a:lin ang="5400000" scaled="0"/>
                </a:gradFill>
              </a:rPr>
              <a:t>ARM32</a:t>
            </a:r>
          </a:p>
          <a:p>
            <a:pPr lvl="1"/>
            <a:r>
              <a:rPr lang="en-US" sz="1700" dirty="0">
                <a:gradFill>
                  <a:gsLst>
                    <a:gs pos="1250">
                      <a:schemeClr val="tx2"/>
                    </a:gs>
                    <a:gs pos="99000">
                      <a:schemeClr val="tx2"/>
                    </a:gs>
                  </a:gsLst>
                  <a:lin ang="5400000" scaled="0"/>
                </a:gradFill>
              </a:rPr>
              <a:t>ARM64</a:t>
            </a:r>
          </a:p>
        </p:txBody>
      </p:sp>
      <p:sp>
        <p:nvSpPr>
          <p:cNvPr id="2" name="Title 1">
            <a:extLst>
              <a:ext uri="{FF2B5EF4-FFF2-40B4-BE49-F238E27FC236}">
                <a16:creationId xmlns:a16="http://schemas.microsoft.com/office/drawing/2014/main" id="{C7C99B07-44A3-4EB2-9B23-57E71707F7AD}"/>
              </a:ext>
            </a:extLst>
          </p:cNvPr>
          <p:cNvSpPr>
            <a:spLocks noGrp="1"/>
          </p:cNvSpPr>
          <p:nvPr>
            <p:ph type="title"/>
          </p:nvPr>
        </p:nvSpPr>
        <p:spPr>
          <a:xfrm>
            <a:off x="269240" y="289511"/>
            <a:ext cx="11655840" cy="899665"/>
          </a:xfrm>
        </p:spPr>
        <p:txBody>
          <a:bodyPr wrap="square" anchor="t">
            <a:normAutofit/>
          </a:bodyPr>
          <a:lstStyle/>
          <a:p>
            <a:r>
              <a:rPr lang="en-US" dirty="0"/>
              <a:t>What cross-platform means!?</a:t>
            </a:r>
          </a:p>
        </p:txBody>
      </p:sp>
    </p:spTree>
    <p:extLst>
      <p:ext uri="{BB962C8B-B14F-4D97-AF65-F5344CB8AC3E}">
        <p14:creationId xmlns:p14="http://schemas.microsoft.com/office/powerpoint/2010/main" val="184023213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9176-D579-6046-CDB9-A36BD21A047E}"/>
              </a:ext>
            </a:extLst>
          </p:cNvPr>
          <p:cNvSpPr>
            <a:spLocks noGrp="1"/>
          </p:cNvSpPr>
          <p:nvPr>
            <p:ph type="title"/>
          </p:nvPr>
        </p:nvSpPr>
        <p:spPr/>
        <p:txBody>
          <a:bodyPr/>
          <a:lstStyle/>
          <a:p>
            <a:r>
              <a:rPr lang="en-US" dirty="0"/>
              <a:t>Main Application Window</a:t>
            </a:r>
          </a:p>
        </p:txBody>
      </p:sp>
      <p:sp>
        <p:nvSpPr>
          <p:cNvPr id="5" name="Text Placeholder 4">
            <a:extLst>
              <a:ext uri="{FF2B5EF4-FFF2-40B4-BE49-F238E27FC236}">
                <a16:creationId xmlns:a16="http://schemas.microsoft.com/office/drawing/2014/main" id="{F5761BC1-AF53-BEB4-F769-C482C7574EBB}"/>
              </a:ext>
            </a:extLst>
          </p:cNvPr>
          <p:cNvSpPr>
            <a:spLocks noGrp="1"/>
          </p:cNvSpPr>
          <p:nvPr>
            <p:ph type="body" sz="quarter" idx="10"/>
          </p:nvPr>
        </p:nvSpPr>
        <p:spPr>
          <a:xfrm>
            <a:off x="269239" y="1189177"/>
            <a:ext cx="11653523" cy="4987456"/>
          </a:xfrm>
        </p:spPr>
        <p:txBody>
          <a:bodyPr/>
          <a:lstStyle/>
          <a:p>
            <a:pPr marL="342900" marR="0" lvl="0" indent="-34290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002050"/>
                    </a:gs>
                    <a:gs pos="99000">
                      <a:srgbClr val="002050"/>
                    </a:gs>
                  </a:gsLst>
                  <a:lin ang="5400000" scaled="0"/>
                </a:gradFill>
                <a:effectLst/>
                <a:uLnTx/>
                <a:uFillTx/>
                <a:latin typeface="Segoe UI Light"/>
                <a:ea typeface="+mn-ea"/>
                <a:cs typeface="+mn-cs"/>
              </a:rPr>
              <a:t>In XAML: </a:t>
            </a:r>
            <a:r>
              <a:rPr lang="en-US" sz="2400" dirty="0" err="1"/>
              <a:t>Application.StartupUri</a:t>
            </a:r>
            <a:r>
              <a:rPr lang="en-US" sz="2400" dirty="0"/>
              <a:t> Property </a:t>
            </a:r>
            <a:r>
              <a:rPr lang="en-US" sz="1800" b="0" i="0" dirty="0" err="1">
                <a:solidFill>
                  <a:srgbClr val="9CDCFE"/>
                </a:solidFill>
                <a:effectLst/>
                <a:latin typeface="SFMono-Regular"/>
              </a:rPr>
              <a:t>StartupUri</a:t>
            </a:r>
            <a:r>
              <a:rPr lang="en-US" sz="1800" b="0" i="0" dirty="0">
                <a:solidFill>
                  <a:srgbClr val="569CD6"/>
                </a:solidFill>
                <a:effectLst/>
                <a:latin typeface="SFMono-Regular"/>
              </a:rPr>
              <a:t>=</a:t>
            </a:r>
            <a:r>
              <a:rPr lang="en-US" sz="1800" b="0" i="0" dirty="0">
                <a:solidFill>
                  <a:srgbClr val="CE9178"/>
                </a:solidFill>
                <a:effectLst/>
                <a:latin typeface="SFMono-Regular"/>
              </a:rPr>
              <a:t>“</a:t>
            </a:r>
            <a:r>
              <a:rPr lang="en-US" sz="1800" b="0" i="0" dirty="0" err="1">
                <a:solidFill>
                  <a:srgbClr val="CE9178"/>
                </a:solidFill>
                <a:effectLst/>
                <a:latin typeface="SFMono-Regular"/>
              </a:rPr>
              <a:t>NameSpace</a:t>
            </a:r>
            <a:r>
              <a:rPr lang="en-US" sz="1800" b="0" i="0" dirty="0">
                <a:solidFill>
                  <a:srgbClr val="CE9178"/>
                </a:solidFill>
                <a:effectLst/>
                <a:latin typeface="SFMono-Regular"/>
              </a:rPr>
              <a:t>/</a:t>
            </a:r>
            <a:r>
              <a:rPr lang="en-US" sz="1800" b="0" i="0" dirty="0" err="1">
                <a:solidFill>
                  <a:srgbClr val="CE9178"/>
                </a:solidFill>
                <a:effectLst/>
                <a:latin typeface="SFMono-Regular"/>
              </a:rPr>
              <a:t>Window.xaml</a:t>
            </a:r>
            <a:r>
              <a:rPr lang="en-US" sz="1800" b="0" i="0" dirty="0">
                <a:solidFill>
                  <a:srgbClr val="CE9178"/>
                </a:solidFill>
                <a:effectLst/>
                <a:latin typeface="SFMono-Regular"/>
              </a:rPr>
              <a:t>"</a:t>
            </a:r>
            <a:endParaRPr lang="en-US" dirty="0"/>
          </a:p>
          <a:p>
            <a:endParaRPr lang="en-US" sz="2400" dirty="0"/>
          </a:p>
          <a:p>
            <a:pPr marL="342900" indent="-342900">
              <a:buFont typeface="Arial" panose="020B0604020202020204" pitchFamily="34" charset="0"/>
              <a:buChar char="•"/>
            </a:pPr>
            <a:r>
              <a:rPr lang="en-US" sz="2400" dirty="0"/>
              <a:t>In XAML: </a:t>
            </a:r>
            <a:r>
              <a:rPr lang="en-US" sz="2400" dirty="0" err="1"/>
              <a:t>Application.MainWindow</a:t>
            </a:r>
            <a:endParaRPr lang="en-US" sz="2400" dirty="0"/>
          </a:p>
          <a:p>
            <a:pPr marL="236546" lvl="1" indent="0">
              <a:buNone/>
            </a:pPr>
            <a:r>
              <a:rPr lang="en-US" b="0" i="0" dirty="0">
                <a:solidFill>
                  <a:srgbClr val="569CD6"/>
                </a:solidFill>
                <a:effectLst/>
                <a:latin typeface="SFMono-Regular"/>
              </a:rPr>
              <a:t>&lt;</a:t>
            </a:r>
            <a:r>
              <a:rPr lang="en-US" b="0" i="0" dirty="0" err="1">
                <a:solidFill>
                  <a:srgbClr val="569CD6"/>
                </a:solidFill>
                <a:effectLst/>
                <a:latin typeface="SFMono-Regular"/>
              </a:rPr>
              <a:t>Application.MainWindow</a:t>
            </a:r>
            <a:r>
              <a:rPr lang="en-US" b="0" i="0" dirty="0">
                <a:solidFill>
                  <a:srgbClr val="569CD6"/>
                </a:solidFill>
                <a:effectLst/>
                <a:latin typeface="SFMono-Regular"/>
              </a:rPr>
              <a:t>&gt;</a:t>
            </a:r>
            <a:r>
              <a:rPr lang="en-US" b="0" i="0" dirty="0">
                <a:solidFill>
                  <a:srgbClr val="E6E6E6"/>
                </a:solidFill>
                <a:effectLst/>
                <a:latin typeface="SFMono-Regular"/>
              </a:rPr>
              <a:t> </a:t>
            </a:r>
          </a:p>
          <a:p>
            <a:pPr marL="236546" lvl="1" indent="0">
              <a:buNone/>
            </a:pPr>
            <a:r>
              <a:rPr lang="en-US" dirty="0">
                <a:solidFill>
                  <a:srgbClr val="E6E6E6"/>
                </a:solidFill>
                <a:latin typeface="SFMono-Regular"/>
              </a:rPr>
              <a:t>	</a:t>
            </a:r>
            <a:r>
              <a:rPr lang="en-US" b="0" i="0" dirty="0">
                <a:solidFill>
                  <a:srgbClr val="569CD6"/>
                </a:solidFill>
                <a:effectLst/>
                <a:latin typeface="SFMono-Regular"/>
              </a:rPr>
              <a:t>&lt;local:Window2 </a:t>
            </a:r>
            <a:r>
              <a:rPr lang="en-US" b="0" i="0" dirty="0">
                <a:solidFill>
                  <a:srgbClr val="9CDCFE"/>
                </a:solidFill>
                <a:effectLst/>
                <a:latin typeface="SFMono-Regular"/>
              </a:rPr>
              <a:t>Visibility</a:t>
            </a:r>
            <a:r>
              <a:rPr lang="en-US" b="0" i="0" dirty="0">
                <a:solidFill>
                  <a:srgbClr val="569CD6"/>
                </a:solidFill>
                <a:effectLst/>
                <a:latin typeface="SFMono-Regular"/>
              </a:rPr>
              <a:t>=</a:t>
            </a:r>
            <a:r>
              <a:rPr lang="en-US" b="0" i="0" dirty="0">
                <a:solidFill>
                  <a:srgbClr val="CE9178"/>
                </a:solidFill>
                <a:effectLst/>
                <a:latin typeface="SFMono-Regular"/>
              </a:rPr>
              <a:t>"Visible"</a:t>
            </a:r>
            <a:r>
              <a:rPr lang="en-US" b="0" i="0" dirty="0">
                <a:solidFill>
                  <a:srgbClr val="569CD6"/>
                </a:solidFill>
                <a:effectLst/>
                <a:latin typeface="SFMono-Regular"/>
              </a:rPr>
              <a:t> /&gt;</a:t>
            </a:r>
            <a:r>
              <a:rPr lang="en-US" b="0" i="0" dirty="0">
                <a:solidFill>
                  <a:srgbClr val="E6E6E6"/>
                </a:solidFill>
                <a:effectLst/>
                <a:latin typeface="SFMono-Regular"/>
              </a:rPr>
              <a:t> </a:t>
            </a:r>
          </a:p>
          <a:p>
            <a:pPr marL="236546" lvl="1" indent="0">
              <a:buNone/>
            </a:pPr>
            <a:r>
              <a:rPr lang="en-US" b="0" i="0" dirty="0">
                <a:solidFill>
                  <a:srgbClr val="569CD6"/>
                </a:solidFill>
                <a:effectLst/>
                <a:latin typeface="SFMono-Regular"/>
              </a:rPr>
              <a:t>&lt;/</a:t>
            </a:r>
            <a:r>
              <a:rPr lang="en-US" b="0" i="0" dirty="0" err="1">
                <a:solidFill>
                  <a:srgbClr val="569CD6"/>
                </a:solidFill>
                <a:effectLst/>
                <a:latin typeface="SFMono-Regular"/>
              </a:rPr>
              <a:t>Application.MainWindow</a:t>
            </a:r>
            <a:r>
              <a:rPr lang="en-US" b="0" i="0" dirty="0">
                <a:solidFill>
                  <a:srgbClr val="569CD6"/>
                </a:solidFill>
                <a:effectLst/>
                <a:latin typeface="SFMono-Regular"/>
              </a:rPr>
              <a:t>&gt;</a:t>
            </a:r>
          </a:p>
          <a:p>
            <a:pPr marL="0" indent="0">
              <a:buNone/>
            </a:pPr>
            <a:endParaRPr lang="en-US" dirty="0"/>
          </a:p>
          <a:p>
            <a:pPr marL="342900" indent="-342900">
              <a:buFont typeface="Arial" panose="020B0604020202020204" pitchFamily="34" charset="0"/>
              <a:buChar char="•"/>
            </a:pPr>
            <a:r>
              <a:rPr lang="en-US" sz="2400" dirty="0" err="1"/>
              <a:t>Application.Startup</a:t>
            </a:r>
            <a:endParaRPr lang="en-US" sz="2400" dirty="0"/>
          </a:p>
          <a:p>
            <a:pPr marL="448193" lvl="2" indent="0">
              <a:buNone/>
            </a:pPr>
            <a:r>
              <a:rPr lang="en-US" sz="1176" dirty="0">
                <a:solidFill>
                  <a:srgbClr val="569CD6"/>
                </a:solidFill>
                <a:latin typeface="SFMono-Regular"/>
              </a:rPr>
              <a:t>private</a:t>
            </a:r>
            <a:r>
              <a:rPr lang="en-US" sz="1176" dirty="0">
                <a:solidFill>
                  <a:srgbClr val="E6E6E6"/>
                </a:solidFill>
                <a:latin typeface="SFMono-Regular"/>
              </a:rPr>
              <a:t> </a:t>
            </a:r>
            <a:r>
              <a:rPr lang="en-US" sz="1176" dirty="0">
                <a:solidFill>
                  <a:srgbClr val="569CD6"/>
                </a:solidFill>
                <a:latin typeface="SFMono-Regular"/>
              </a:rPr>
              <a:t>void</a:t>
            </a:r>
            <a:r>
              <a:rPr lang="en-US" sz="1176" dirty="0">
                <a:solidFill>
                  <a:srgbClr val="E6E6E6"/>
                </a:solidFill>
                <a:latin typeface="SFMono-Regular"/>
              </a:rPr>
              <a:t> </a:t>
            </a:r>
            <a:r>
              <a:rPr lang="en-US" sz="1176" dirty="0" err="1">
                <a:solidFill>
                  <a:schemeClr val="tx2"/>
                </a:solidFill>
                <a:latin typeface="SFMono-Regular"/>
              </a:rPr>
              <a:t>Application_Startup</a:t>
            </a:r>
            <a:r>
              <a:rPr lang="en-US" sz="1176" dirty="0">
                <a:solidFill>
                  <a:schemeClr val="tx2"/>
                </a:solidFill>
                <a:latin typeface="SFMono-Regular"/>
              </a:rPr>
              <a:t>(</a:t>
            </a:r>
            <a:r>
              <a:rPr lang="en-US" sz="1176" dirty="0">
                <a:solidFill>
                  <a:srgbClr val="569CD6"/>
                </a:solidFill>
                <a:latin typeface="SFMono-Regular"/>
              </a:rPr>
              <a:t>object</a:t>
            </a:r>
            <a:r>
              <a:rPr lang="en-US" sz="1176" dirty="0">
                <a:solidFill>
                  <a:srgbClr val="E6E6E6"/>
                </a:solidFill>
                <a:latin typeface="SFMono-Regular"/>
              </a:rPr>
              <a:t> </a:t>
            </a:r>
            <a:r>
              <a:rPr lang="en-US" sz="1176" dirty="0">
                <a:solidFill>
                  <a:schemeClr val="tx2">
                    <a:lumMod val="50000"/>
                    <a:lumOff val="50000"/>
                  </a:schemeClr>
                </a:solidFill>
                <a:latin typeface="SFMono-Regular"/>
              </a:rPr>
              <a:t>sender</a:t>
            </a:r>
            <a:r>
              <a:rPr lang="en-US" sz="1176" dirty="0">
                <a:solidFill>
                  <a:srgbClr val="E6E6E6"/>
                </a:solidFill>
                <a:latin typeface="SFMono-Regular"/>
              </a:rPr>
              <a:t>, </a:t>
            </a:r>
            <a:r>
              <a:rPr lang="en-US" sz="1176" dirty="0" err="1">
                <a:solidFill>
                  <a:schemeClr val="tx2"/>
                </a:solidFill>
                <a:latin typeface="SFMono-Regular"/>
              </a:rPr>
              <a:t>StartupEventArgs</a:t>
            </a:r>
            <a:r>
              <a:rPr lang="en-US" sz="1176" dirty="0">
                <a:solidFill>
                  <a:schemeClr val="tx2"/>
                </a:solidFill>
                <a:latin typeface="SFMono-Regular"/>
              </a:rPr>
              <a:t> e) </a:t>
            </a:r>
          </a:p>
          <a:p>
            <a:pPr marL="448193" lvl="2" indent="0">
              <a:buNone/>
            </a:pPr>
            <a:r>
              <a:rPr lang="en-US" sz="1176" dirty="0">
                <a:solidFill>
                  <a:srgbClr val="002060"/>
                </a:solidFill>
                <a:latin typeface="SFMono-Regular"/>
              </a:rPr>
              <a:t>{ </a:t>
            </a:r>
            <a:r>
              <a:rPr lang="en-US" sz="1176" dirty="0">
                <a:solidFill>
                  <a:srgbClr val="E6E6E6"/>
                </a:solidFill>
                <a:latin typeface="SFMono-Regular"/>
              </a:rPr>
              <a:t>	</a:t>
            </a:r>
          </a:p>
          <a:p>
            <a:pPr marL="448193" lvl="2" indent="0">
              <a:buNone/>
            </a:pPr>
            <a:r>
              <a:rPr lang="en-US" sz="1176" dirty="0">
                <a:solidFill>
                  <a:srgbClr val="E6E6E6"/>
                </a:solidFill>
                <a:latin typeface="SFMono-Regular"/>
              </a:rPr>
              <a:t>	</a:t>
            </a:r>
            <a:r>
              <a:rPr lang="en-US" sz="1176" dirty="0">
                <a:solidFill>
                  <a:srgbClr val="63B456"/>
                </a:solidFill>
                <a:latin typeface="SFMono-Regular"/>
              </a:rPr>
              <a:t>// Create the window</a:t>
            </a:r>
            <a:r>
              <a:rPr lang="en-US" sz="1176" dirty="0">
                <a:solidFill>
                  <a:srgbClr val="E6E6E6"/>
                </a:solidFill>
                <a:latin typeface="SFMono-Regular"/>
              </a:rPr>
              <a:t> </a:t>
            </a:r>
          </a:p>
          <a:p>
            <a:pPr marL="448193" lvl="2" indent="0">
              <a:buNone/>
            </a:pPr>
            <a:r>
              <a:rPr lang="en-US" sz="1176" dirty="0">
                <a:solidFill>
                  <a:srgbClr val="E6E6E6"/>
                </a:solidFill>
                <a:latin typeface="SFMono-Regular"/>
              </a:rPr>
              <a:t>	</a:t>
            </a:r>
            <a:r>
              <a:rPr lang="en-US" sz="1176" dirty="0">
                <a:solidFill>
                  <a:schemeClr val="tx2">
                    <a:lumMod val="75000"/>
                    <a:lumOff val="25000"/>
                  </a:schemeClr>
                </a:solidFill>
                <a:latin typeface="SFMono-Regular"/>
              </a:rPr>
              <a:t>Window1 window = new Window1(); </a:t>
            </a:r>
          </a:p>
          <a:p>
            <a:pPr marL="448193" lvl="2" indent="0">
              <a:buNone/>
            </a:pPr>
            <a:r>
              <a:rPr lang="en-US" sz="1176" dirty="0">
                <a:solidFill>
                  <a:srgbClr val="E6E6E6"/>
                </a:solidFill>
                <a:latin typeface="SFMono-Regular"/>
              </a:rPr>
              <a:t>	</a:t>
            </a:r>
          </a:p>
          <a:p>
            <a:pPr marL="448193" lvl="2" indent="0">
              <a:buNone/>
            </a:pPr>
            <a:r>
              <a:rPr lang="en-US" sz="1176" dirty="0">
                <a:solidFill>
                  <a:srgbClr val="E6E6E6"/>
                </a:solidFill>
                <a:latin typeface="SFMono-Regular"/>
              </a:rPr>
              <a:t>	</a:t>
            </a:r>
            <a:r>
              <a:rPr lang="en-US" sz="1176" dirty="0">
                <a:solidFill>
                  <a:srgbClr val="63B456"/>
                </a:solidFill>
                <a:latin typeface="SFMono-Regular"/>
              </a:rPr>
              <a:t>// Or Just Open the window</a:t>
            </a:r>
            <a:r>
              <a:rPr lang="en-US" sz="1176" dirty="0">
                <a:solidFill>
                  <a:srgbClr val="E6E6E6"/>
                </a:solidFill>
                <a:latin typeface="SFMono-Regular"/>
              </a:rPr>
              <a:t> </a:t>
            </a:r>
          </a:p>
          <a:p>
            <a:pPr marL="448193" lvl="2" indent="0">
              <a:buNone/>
            </a:pPr>
            <a:r>
              <a:rPr lang="en-US" sz="1176" dirty="0">
                <a:solidFill>
                  <a:srgbClr val="E6E6E6"/>
                </a:solidFill>
                <a:latin typeface="SFMono-Regular"/>
              </a:rPr>
              <a:t>	</a:t>
            </a:r>
            <a:r>
              <a:rPr lang="en-US" sz="1176" dirty="0" err="1">
                <a:solidFill>
                  <a:schemeClr val="tx2">
                    <a:lumMod val="75000"/>
                    <a:lumOff val="25000"/>
                  </a:schemeClr>
                </a:solidFill>
                <a:latin typeface="SFMono-Regular"/>
              </a:rPr>
              <a:t>window.Show</a:t>
            </a:r>
            <a:r>
              <a:rPr lang="en-US" sz="1176" dirty="0">
                <a:solidFill>
                  <a:schemeClr val="tx2">
                    <a:lumMod val="75000"/>
                    <a:lumOff val="25000"/>
                  </a:schemeClr>
                </a:solidFill>
                <a:latin typeface="SFMono-Regular"/>
              </a:rPr>
              <a:t>(); </a:t>
            </a:r>
          </a:p>
          <a:p>
            <a:pPr marL="448193" lvl="2" indent="0">
              <a:buNone/>
            </a:pPr>
            <a:r>
              <a:rPr lang="en-US" sz="1176" dirty="0">
                <a:solidFill>
                  <a:srgbClr val="002060"/>
                </a:solidFill>
                <a:latin typeface="SFMono-Regular"/>
              </a:rPr>
              <a:t>}</a:t>
            </a:r>
            <a:endParaRPr lang="en-US" sz="1176" dirty="0">
              <a:solidFill>
                <a:srgbClr val="002060"/>
              </a:solidFill>
            </a:endParaRPr>
          </a:p>
        </p:txBody>
      </p:sp>
    </p:spTree>
    <p:extLst>
      <p:ext uri="{BB962C8B-B14F-4D97-AF65-F5344CB8AC3E}">
        <p14:creationId xmlns:p14="http://schemas.microsoft.com/office/powerpoint/2010/main" val="242136344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a:t>
            </a:r>
          </a:p>
          <a:p>
            <a:r>
              <a:rPr lang="en-US" dirty="0"/>
              <a:t>WPF Project Structure</a:t>
            </a:r>
          </a:p>
        </p:txBody>
      </p:sp>
    </p:spTree>
    <p:extLst>
      <p:ext uri="{BB962C8B-B14F-4D97-AF65-F5344CB8AC3E}">
        <p14:creationId xmlns:p14="http://schemas.microsoft.com/office/powerpoint/2010/main" val="13333807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618A9-1C83-7F25-CBDD-2D879956D582}"/>
              </a:ext>
            </a:extLst>
          </p:cNvPr>
          <p:cNvSpPr txBox="1"/>
          <p:nvPr/>
        </p:nvSpPr>
        <p:spPr>
          <a:xfrm>
            <a:off x="269241" y="1186674"/>
            <a:ext cx="10556455" cy="2697605"/>
          </a:xfrm>
          <a:prstGeom prst="rect">
            <a:avLst/>
          </a:prstGeom>
          <a:noFill/>
        </p:spPr>
        <p:txBody>
          <a:bodyPr vert="horz" wrap="square" lIns="143428" tIns="89642" rIns="143428" bIns="89642" rtlCol="0" anchor="t" anchorCtr="0">
            <a:normAutofit fontScale="92500" lnSpcReduction="20000"/>
          </a:bodyPr>
          <a:lstStyle/>
          <a:p>
            <a:pPr defTabSz="914367">
              <a:lnSpc>
                <a:spcPct val="150000"/>
              </a:lnSpc>
              <a:buClr>
                <a:srgbClr val="0078D7"/>
              </a:buClr>
            </a:pPr>
            <a:r>
              <a:rPr lang="en-US" sz="7058" dirty="0">
                <a:solidFill>
                  <a:srgbClr val="FFFFFF"/>
                </a:solidFill>
                <a:latin typeface="Segoe UI"/>
              </a:rPr>
              <a:t>Basic Application Lifecycle Hooks</a:t>
            </a:r>
          </a:p>
        </p:txBody>
      </p:sp>
    </p:spTree>
    <p:extLst>
      <p:ext uri="{BB962C8B-B14F-4D97-AF65-F5344CB8AC3E}">
        <p14:creationId xmlns:p14="http://schemas.microsoft.com/office/powerpoint/2010/main" val="7700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E9F4E3-89B7-5BD3-D550-CF82976E89E5}"/>
              </a:ext>
            </a:extLst>
          </p:cNvPr>
          <p:cNvSpPr>
            <a:spLocks noGrp="1"/>
          </p:cNvSpPr>
          <p:nvPr>
            <p:ph type="title"/>
          </p:nvPr>
        </p:nvSpPr>
        <p:spPr>
          <a:xfrm>
            <a:off x="269241" y="289957"/>
            <a:ext cx="11655840" cy="899537"/>
          </a:xfrm>
        </p:spPr>
        <p:txBody>
          <a:bodyPr wrap="square" anchor="t">
            <a:normAutofit/>
          </a:bodyPr>
          <a:lstStyle/>
          <a:p>
            <a:r>
              <a:rPr lang="en-US" dirty="0"/>
              <a:t>WPF Application Lifecycle</a:t>
            </a:r>
          </a:p>
        </p:txBody>
      </p:sp>
      <p:sp>
        <p:nvSpPr>
          <p:cNvPr id="2" name="Text Placeholder 1">
            <a:extLst>
              <a:ext uri="{FF2B5EF4-FFF2-40B4-BE49-F238E27FC236}">
                <a16:creationId xmlns:a16="http://schemas.microsoft.com/office/drawing/2014/main" id="{45938062-4CF6-1EA9-B051-A7094862B227}"/>
              </a:ext>
            </a:extLst>
          </p:cNvPr>
          <p:cNvSpPr>
            <a:spLocks noGrp="1"/>
          </p:cNvSpPr>
          <p:nvPr>
            <p:ph idx="1"/>
          </p:nvPr>
        </p:nvSpPr>
        <p:spPr>
          <a:xfrm>
            <a:off x="302286" y="1895418"/>
            <a:ext cx="11017558" cy="4357281"/>
          </a:xfrm>
        </p:spPr>
        <p:txBody>
          <a:bodyPr wrap="square">
            <a:normAutofit fontScale="92500" lnSpcReduction="20000"/>
          </a:bodyPr>
          <a:lstStyle/>
          <a:p>
            <a:pPr marL="0" indent="0">
              <a:buNone/>
            </a:pPr>
            <a:r>
              <a:rPr lang="en-US" sz="2353" b="1" dirty="0"/>
              <a:t>Startup:</a:t>
            </a:r>
            <a:r>
              <a:rPr lang="en-US" sz="2353" dirty="0"/>
              <a:t> This is the first lifetime event of Application to get fired. This is the event where you can process any command line arguments received by your application.</a:t>
            </a:r>
          </a:p>
          <a:p>
            <a:pPr marL="0" indent="0">
              <a:buNone/>
            </a:pPr>
            <a:endParaRPr lang="en-US" sz="2353" dirty="0"/>
          </a:p>
          <a:p>
            <a:pPr marL="0" indent="0">
              <a:buNone/>
            </a:pPr>
            <a:r>
              <a:rPr lang="en-US" sz="2353" b="1" dirty="0"/>
              <a:t>Activated: </a:t>
            </a:r>
            <a:r>
              <a:rPr lang="en-US" sz="2353" dirty="0"/>
              <a:t>Called every time when this app's window comes foreground and also the first-time app's window is rendered. Please note that only after this event window's Activated event will be fired.</a:t>
            </a:r>
          </a:p>
          <a:p>
            <a:pPr marL="0" indent="0">
              <a:buNone/>
            </a:pPr>
            <a:endParaRPr lang="en-US" sz="2353" dirty="0"/>
          </a:p>
          <a:p>
            <a:pPr marL="0" indent="0">
              <a:buNone/>
            </a:pPr>
            <a:r>
              <a:rPr lang="en-US" sz="2353" b="1" dirty="0"/>
              <a:t>Deactivated</a:t>
            </a:r>
            <a:r>
              <a:rPr lang="en-US" sz="2353" dirty="0"/>
              <a:t>: Happens if user switches to another application (by Alt-Tab, taskbar or task manager etc.) or as effect of application closure. </a:t>
            </a:r>
          </a:p>
          <a:p>
            <a:pPr marL="0" indent="0">
              <a:buNone/>
            </a:pPr>
            <a:endParaRPr lang="en-US" sz="2353" dirty="0"/>
          </a:p>
          <a:p>
            <a:pPr marL="0" indent="0">
              <a:buNone/>
            </a:pPr>
            <a:r>
              <a:rPr lang="en-US" sz="2353" b="1" dirty="0"/>
              <a:t>Exit</a:t>
            </a:r>
            <a:r>
              <a:rPr lang="en-US" sz="2353" dirty="0"/>
              <a:t>: if you have written your custom main() method instead of a generated one still you can add some business logic code here. Any quick resource freeing can be done here.</a:t>
            </a:r>
          </a:p>
          <a:p>
            <a:pPr marL="0" indent="0">
              <a:buNone/>
            </a:pPr>
            <a:endParaRPr lang="en-US" sz="2353" dirty="0"/>
          </a:p>
          <a:p>
            <a:pPr marL="0" indent="0">
              <a:buNone/>
            </a:pPr>
            <a:r>
              <a:rPr lang="en-US" sz="2353" b="1" dirty="0" err="1"/>
              <a:t>SessionEnding</a:t>
            </a:r>
            <a:r>
              <a:rPr lang="en-US" sz="2353" dirty="0"/>
              <a:t>: This event is fired when user logs off from the system. Same can be cancelled by setting </a:t>
            </a:r>
            <a:r>
              <a:rPr lang="en-US" sz="2353" dirty="0" err="1"/>
              <a:t>SessionEndingCancelEventArgs</a:t>
            </a:r>
            <a:r>
              <a:rPr lang="en-US" sz="2353" dirty="0"/>
              <a:t> </a:t>
            </a:r>
            <a:r>
              <a:rPr lang="en-US" sz="2353" dirty="0" err="1"/>
              <a:t>e.cancel</a:t>
            </a:r>
            <a:r>
              <a:rPr lang="en-US" sz="2353" dirty="0"/>
              <a:t> as true. </a:t>
            </a:r>
          </a:p>
          <a:p>
            <a:pPr marL="0" indent="0">
              <a:buNone/>
            </a:pPr>
            <a:endParaRPr lang="en-US" sz="1765" dirty="0"/>
          </a:p>
          <a:p>
            <a:pPr marL="0" indent="0">
              <a:buNone/>
            </a:pPr>
            <a:endParaRPr lang="en-US" sz="1765" dirty="0"/>
          </a:p>
        </p:txBody>
      </p:sp>
    </p:spTree>
    <p:extLst>
      <p:ext uri="{BB962C8B-B14F-4D97-AF65-F5344CB8AC3E}">
        <p14:creationId xmlns:p14="http://schemas.microsoft.com/office/powerpoint/2010/main" val="118942636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E9F4E3-89B7-5BD3-D550-CF82976E89E5}"/>
              </a:ext>
            </a:extLst>
          </p:cNvPr>
          <p:cNvSpPr>
            <a:spLocks noGrp="1"/>
          </p:cNvSpPr>
          <p:nvPr>
            <p:ph type="title"/>
          </p:nvPr>
        </p:nvSpPr>
        <p:spPr>
          <a:xfrm>
            <a:off x="269241" y="289957"/>
            <a:ext cx="11655840" cy="899537"/>
          </a:xfrm>
        </p:spPr>
        <p:txBody>
          <a:bodyPr wrap="square" anchor="t">
            <a:normAutofit/>
          </a:bodyPr>
          <a:lstStyle/>
          <a:p>
            <a:r>
              <a:rPr lang="en-US" dirty="0"/>
              <a:t>Overview of WPF Windows </a:t>
            </a:r>
          </a:p>
        </p:txBody>
      </p:sp>
      <p:sp>
        <p:nvSpPr>
          <p:cNvPr id="2" name="Text Placeholder 1">
            <a:extLst>
              <a:ext uri="{FF2B5EF4-FFF2-40B4-BE49-F238E27FC236}">
                <a16:creationId xmlns:a16="http://schemas.microsoft.com/office/drawing/2014/main" id="{45938062-4CF6-1EA9-B051-A7094862B227}"/>
              </a:ext>
            </a:extLst>
          </p:cNvPr>
          <p:cNvSpPr>
            <a:spLocks noGrp="1"/>
          </p:cNvSpPr>
          <p:nvPr>
            <p:ph idx="1"/>
          </p:nvPr>
        </p:nvSpPr>
        <p:spPr>
          <a:xfrm>
            <a:off x="302286" y="1895418"/>
            <a:ext cx="5191426" cy="3721947"/>
          </a:xfrm>
        </p:spPr>
        <p:txBody>
          <a:bodyPr wrap="square">
            <a:normAutofit/>
          </a:bodyPr>
          <a:lstStyle/>
          <a:p>
            <a:pPr marL="0" indent="0">
              <a:buNone/>
            </a:pPr>
            <a:r>
              <a:rPr lang="en-US" sz="2353" dirty="0"/>
              <a:t>In WPF, a window is encapsulated by the Window class that you use to do the following:</a:t>
            </a:r>
          </a:p>
          <a:p>
            <a:pPr marL="0" indent="0">
              <a:buNone/>
            </a:pPr>
            <a:endParaRPr lang="en-US" sz="2353" dirty="0"/>
          </a:p>
          <a:p>
            <a:r>
              <a:rPr lang="en-US" sz="2353" dirty="0"/>
              <a:t>Display a window.</a:t>
            </a:r>
          </a:p>
          <a:p>
            <a:r>
              <a:rPr lang="en-US" sz="2353" dirty="0"/>
              <a:t>Configure the size, position, and appearance of a window.</a:t>
            </a:r>
          </a:p>
          <a:p>
            <a:r>
              <a:rPr lang="en-US" sz="2353" dirty="0"/>
              <a:t>Host application-specific content.</a:t>
            </a:r>
          </a:p>
          <a:p>
            <a:r>
              <a:rPr lang="en-US" sz="2353" dirty="0"/>
              <a:t>Manage the lifetime of a window.</a:t>
            </a:r>
          </a:p>
        </p:txBody>
      </p:sp>
      <p:pic>
        <p:nvPicPr>
          <p:cNvPr id="4" name="Picture 3">
            <a:extLst>
              <a:ext uri="{FF2B5EF4-FFF2-40B4-BE49-F238E27FC236}">
                <a16:creationId xmlns:a16="http://schemas.microsoft.com/office/drawing/2014/main" id="{FC549DD6-F593-89B5-6774-7D01EA77F502}"/>
              </a:ext>
            </a:extLst>
          </p:cNvPr>
          <p:cNvPicPr>
            <a:picLocks noChangeAspect="1"/>
          </p:cNvPicPr>
          <p:nvPr/>
        </p:nvPicPr>
        <p:blipFill>
          <a:blip r:embed="rId3"/>
          <a:stretch>
            <a:fillRect/>
          </a:stretch>
        </p:blipFill>
        <p:spPr>
          <a:xfrm>
            <a:off x="6698291" y="1958874"/>
            <a:ext cx="4080600" cy="3595037"/>
          </a:xfrm>
          <a:prstGeom prst="rect">
            <a:avLst/>
          </a:prstGeom>
        </p:spPr>
      </p:pic>
    </p:spTree>
    <p:extLst>
      <p:ext uri="{BB962C8B-B14F-4D97-AF65-F5344CB8AC3E}">
        <p14:creationId xmlns:p14="http://schemas.microsoft.com/office/powerpoint/2010/main" val="391199997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C29F-5736-E2A6-A452-976E34BDF157}"/>
              </a:ext>
            </a:extLst>
          </p:cNvPr>
          <p:cNvSpPr>
            <a:spLocks noGrp="1"/>
          </p:cNvSpPr>
          <p:nvPr>
            <p:ph type="title"/>
          </p:nvPr>
        </p:nvSpPr>
        <p:spPr>
          <a:xfrm>
            <a:off x="269241" y="289957"/>
            <a:ext cx="11655840" cy="899537"/>
          </a:xfrm>
        </p:spPr>
        <p:txBody>
          <a:bodyPr wrap="square" anchor="t">
            <a:normAutofit/>
          </a:bodyPr>
          <a:lstStyle/>
          <a:p>
            <a:r>
              <a:rPr lang="en-US" dirty="0"/>
              <a:t>Window Lifecycle </a:t>
            </a:r>
          </a:p>
        </p:txBody>
      </p:sp>
      <p:pic>
        <p:nvPicPr>
          <p:cNvPr id="5" name="Content Placeholder 4">
            <a:extLst>
              <a:ext uri="{FF2B5EF4-FFF2-40B4-BE49-F238E27FC236}">
                <a16:creationId xmlns:a16="http://schemas.microsoft.com/office/drawing/2014/main" id="{528E74E5-C001-6E8B-FCE1-B47A22540223}"/>
              </a:ext>
            </a:extLst>
          </p:cNvPr>
          <p:cNvPicPr>
            <a:picLocks noGrp="1" noChangeAspect="1"/>
          </p:cNvPicPr>
          <p:nvPr>
            <p:ph idx="1"/>
          </p:nvPr>
        </p:nvPicPr>
        <p:blipFill>
          <a:blip r:embed="rId3"/>
          <a:stretch>
            <a:fillRect/>
          </a:stretch>
        </p:blipFill>
        <p:spPr>
          <a:xfrm>
            <a:off x="3978226" y="1664188"/>
            <a:ext cx="5617020" cy="4295369"/>
          </a:xfrm>
          <a:prstGeom prst="rect">
            <a:avLst/>
          </a:prstGeom>
          <a:noFill/>
        </p:spPr>
      </p:pic>
      <p:sp>
        <p:nvSpPr>
          <p:cNvPr id="6" name="TextBox 5">
            <a:extLst>
              <a:ext uri="{FF2B5EF4-FFF2-40B4-BE49-F238E27FC236}">
                <a16:creationId xmlns:a16="http://schemas.microsoft.com/office/drawing/2014/main" id="{0A819E16-1E42-DA1F-E1CD-95C710F9C162}"/>
              </a:ext>
            </a:extLst>
          </p:cNvPr>
          <p:cNvSpPr txBox="1"/>
          <p:nvPr/>
        </p:nvSpPr>
        <p:spPr>
          <a:xfrm>
            <a:off x="6237185" y="2087744"/>
            <a:ext cx="4047659" cy="534056"/>
          </a:xfrm>
          <a:prstGeom prst="rect">
            <a:avLst/>
          </a:prstGeom>
          <a:noFill/>
        </p:spPr>
        <p:txBody>
          <a:bodyPr wrap="none" lIns="179285" tIns="143428" rIns="179285" bIns="143428" rtlCol="0">
            <a:spAutoFit/>
          </a:bodyPr>
          <a:lstStyle/>
          <a:p>
            <a:pPr defTabSz="914367">
              <a:lnSpc>
                <a:spcPct val="90000"/>
              </a:lnSpc>
              <a:spcAft>
                <a:spcPts val="588"/>
              </a:spcAft>
            </a:pPr>
            <a:r>
              <a:rPr lang="en-US" sz="1765" dirty="0">
                <a:gradFill>
                  <a:gsLst>
                    <a:gs pos="2917">
                      <a:srgbClr val="505050"/>
                    </a:gs>
                    <a:gs pos="30000">
                      <a:srgbClr val="505050"/>
                    </a:gs>
                  </a:gsLst>
                  <a:lin ang="5400000" scaled="0"/>
                </a:gradFill>
                <a:latin typeface="Segoe UI"/>
              </a:rPr>
              <a:t>When </a:t>
            </a:r>
            <a:r>
              <a:rPr lang="en-US" sz="1765" dirty="0" err="1">
                <a:gradFill>
                  <a:gsLst>
                    <a:gs pos="2917">
                      <a:srgbClr val="505050"/>
                    </a:gs>
                    <a:gs pos="30000">
                      <a:srgbClr val="505050"/>
                    </a:gs>
                  </a:gsLst>
                  <a:lin ang="5400000" scaled="0"/>
                </a:gradFill>
                <a:latin typeface="Segoe UI"/>
              </a:rPr>
              <a:t>ShowActivated</a:t>
            </a:r>
            <a:r>
              <a:rPr lang="en-US" sz="1765" dirty="0">
                <a:gradFill>
                  <a:gsLst>
                    <a:gs pos="2917">
                      <a:srgbClr val="505050"/>
                    </a:gs>
                    <a:gs pos="30000">
                      <a:srgbClr val="505050"/>
                    </a:gs>
                  </a:gsLst>
                  <a:lin ang="5400000" scaled="0"/>
                </a:gradFill>
                <a:latin typeface="Segoe UI"/>
              </a:rPr>
              <a:t> is true (default)</a:t>
            </a:r>
          </a:p>
        </p:txBody>
      </p:sp>
    </p:spTree>
    <p:extLst>
      <p:ext uri="{BB962C8B-B14F-4D97-AF65-F5344CB8AC3E}">
        <p14:creationId xmlns:p14="http://schemas.microsoft.com/office/powerpoint/2010/main" val="23302862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B530A3-A503-142A-01C8-D2CDB773D1FC}"/>
              </a:ext>
            </a:extLst>
          </p:cNvPr>
          <p:cNvSpPr>
            <a:spLocks noGrp="1"/>
          </p:cNvSpPr>
          <p:nvPr>
            <p:ph type="body" sz="quarter" idx="10"/>
          </p:nvPr>
        </p:nvSpPr>
        <p:spPr>
          <a:xfrm>
            <a:off x="269239" y="1189176"/>
            <a:ext cx="11652250" cy="5161173"/>
          </a:xfrm>
        </p:spPr>
        <p:txBody>
          <a:bodyPr wrap="square">
            <a:normAutofit/>
          </a:bodyPr>
          <a:lstStyle/>
          <a:p>
            <a:pPr marL="0" indent="0">
              <a:buNone/>
            </a:pPr>
            <a:r>
              <a:rPr lang="en-US" sz="1900" b="1" dirty="0"/>
              <a:t>Window </a:t>
            </a:r>
            <a:r>
              <a:rPr lang="en-US" sz="1900" dirty="0"/>
              <a:t>object is just what it sounds like: its a new Window for your application. You should use it when you want to pop up an entirely new window. we don't often use more than one Window in WPF because we prefer to put dynamic content in my main Window that changes based on user action.</a:t>
            </a:r>
          </a:p>
          <a:p>
            <a:pPr marL="0" indent="0">
              <a:buNone/>
            </a:pPr>
            <a:endParaRPr lang="en-US" sz="1900" dirty="0"/>
          </a:p>
          <a:p>
            <a:pPr marL="0" indent="0">
              <a:buNone/>
            </a:pPr>
            <a:r>
              <a:rPr lang="en-US" sz="1900" b="1" dirty="0"/>
              <a:t>Page </a:t>
            </a:r>
            <a:r>
              <a:rPr lang="en-US" sz="1900" dirty="0"/>
              <a:t>is a page inside your Window. It is mostly used for web-based systems like an XBAP, where you have a single browser window and different pages can be hosted in that window. It can also be used in Navigation Applications.</a:t>
            </a:r>
          </a:p>
          <a:p>
            <a:pPr marL="0" indent="0">
              <a:buNone/>
            </a:pPr>
            <a:endParaRPr lang="en-US" sz="1900" dirty="0"/>
          </a:p>
          <a:p>
            <a:pPr marL="0" indent="0">
              <a:buNone/>
            </a:pPr>
            <a:r>
              <a:rPr lang="en-US" sz="1900" b="1" dirty="0" err="1"/>
              <a:t>UserControl</a:t>
            </a:r>
            <a:r>
              <a:rPr lang="en-US" sz="1900" b="1" dirty="0"/>
              <a:t> </a:t>
            </a:r>
            <a:r>
              <a:rPr lang="en-US" sz="1900" dirty="0"/>
              <a:t>is a reusable user-created control that you can add to your UI the same way you would add any other control. Usually, we create a </a:t>
            </a:r>
            <a:r>
              <a:rPr lang="en-US" sz="1900" dirty="0" err="1"/>
              <a:t>UserControl</a:t>
            </a:r>
            <a:r>
              <a:rPr lang="en-US" sz="1900" dirty="0"/>
              <a:t> when we want to build in some custom functionality (for example, a </a:t>
            </a:r>
            <a:r>
              <a:rPr lang="en-US" sz="1900" dirty="0" err="1"/>
              <a:t>CalendarControl</a:t>
            </a:r>
            <a:r>
              <a:rPr lang="en-US" sz="1900" dirty="0"/>
              <a:t>), or when we have a large amount of related XAML code, such as a View when using the MVVM design pattern.</a:t>
            </a:r>
          </a:p>
        </p:txBody>
      </p:sp>
      <p:sp>
        <p:nvSpPr>
          <p:cNvPr id="2" name="Title 1">
            <a:extLst>
              <a:ext uri="{FF2B5EF4-FFF2-40B4-BE49-F238E27FC236}">
                <a16:creationId xmlns:a16="http://schemas.microsoft.com/office/drawing/2014/main" id="{D6635251-2AB8-2434-F476-EDE36ADFAFBF}"/>
              </a:ext>
            </a:extLst>
          </p:cNvPr>
          <p:cNvSpPr>
            <a:spLocks noGrp="1"/>
          </p:cNvSpPr>
          <p:nvPr>
            <p:ph type="title"/>
          </p:nvPr>
        </p:nvSpPr>
        <p:spPr>
          <a:xfrm>
            <a:off x="269240" y="289511"/>
            <a:ext cx="11655840" cy="899665"/>
          </a:xfrm>
        </p:spPr>
        <p:txBody>
          <a:bodyPr wrap="square" anchor="t">
            <a:normAutofit/>
          </a:bodyPr>
          <a:lstStyle/>
          <a:p>
            <a:r>
              <a:rPr lang="en-US"/>
              <a:t>Window vs Page vs User Controls</a:t>
            </a:r>
          </a:p>
        </p:txBody>
      </p:sp>
    </p:spTree>
    <p:extLst>
      <p:ext uri="{BB962C8B-B14F-4D97-AF65-F5344CB8AC3E}">
        <p14:creationId xmlns:p14="http://schemas.microsoft.com/office/powerpoint/2010/main" val="91391706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35251-2AB8-2434-F476-EDE36ADFAFBF}"/>
              </a:ext>
            </a:extLst>
          </p:cNvPr>
          <p:cNvSpPr>
            <a:spLocks noGrp="1"/>
          </p:cNvSpPr>
          <p:nvPr>
            <p:ph type="title"/>
          </p:nvPr>
        </p:nvSpPr>
        <p:spPr/>
        <p:txBody>
          <a:bodyPr/>
          <a:lstStyle/>
          <a:p>
            <a:r>
              <a:rPr lang="en-US" dirty="0"/>
              <a:t>Window vs Page vs User Controls</a:t>
            </a:r>
          </a:p>
        </p:txBody>
      </p:sp>
      <p:sp>
        <p:nvSpPr>
          <p:cNvPr id="3" name="Content Placeholder 2">
            <a:extLst>
              <a:ext uri="{FF2B5EF4-FFF2-40B4-BE49-F238E27FC236}">
                <a16:creationId xmlns:a16="http://schemas.microsoft.com/office/drawing/2014/main" id="{8BB530A3-A503-142A-01C8-D2CDB773D1FC}"/>
              </a:ext>
            </a:extLst>
          </p:cNvPr>
          <p:cNvSpPr>
            <a:spLocks noGrp="1"/>
          </p:cNvSpPr>
          <p:nvPr>
            <p:ph idx="1"/>
          </p:nvPr>
        </p:nvSpPr>
        <p:spPr>
          <a:xfrm>
            <a:off x="269241" y="1189496"/>
            <a:ext cx="11653521" cy="4918706"/>
          </a:xfrm>
        </p:spPr>
        <p:txBody>
          <a:bodyPr/>
          <a:lstStyle/>
          <a:p>
            <a:pPr>
              <a:lnSpc>
                <a:spcPct val="150000"/>
              </a:lnSpc>
            </a:pPr>
            <a:r>
              <a:rPr lang="en-US" sz="3137" dirty="0"/>
              <a:t>Window represents a window object for “Windows” application.</a:t>
            </a:r>
          </a:p>
          <a:p>
            <a:pPr>
              <a:lnSpc>
                <a:spcPct val="150000"/>
              </a:lnSpc>
            </a:pPr>
            <a:r>
              <a:rPr lang="en-US" sz="3137" dirty="0"/>
              <a:t>Page must be hosted inside a window or a frame.</a:t>
            </a:r>
          </a:p>
          <a:p>
            <a:pPr>
              <a:lnSpc>
                <a:spcPct val="150000"/>
              </a:lnSpc>
            </a:pPr>
            <a:r>
              <a:rPr lang="en-US" sz="3137" dirty="0"/>
              <a:t>User Control meant to be reused inside windows </a:t>
            </a:r>
          </a:p>
          <a:p>
            <a:pPr>
              <a:lnSpc>
                <a:spcPct val="150000"/>
              </a:lnSpc>
            </a:pPr>
            <a:r>
              <a:rPr lang="en-US" sz="3137" dirty="0"/>
              <a:t>Page can’t host a window but usually host user controls</a:t>
            </a:r>
          </a:p>
          <a:p>
            <a:pPr>
              <a:lnSpc>
                <a:spcPct val="150000"/>
              </a:lnSpc>
            </a:pPr>
            <a:r>
              <a:rPr lang="en-US" sz="3137" dirty="0"/>
              <a:t>User control and page are very similar</a:t>
            </a:r>
          </a:p>
          <a:p>
            <a:pPr>
              <a:lnSpc>
                <a:spcPct val="150000"/>
              </a:lnSpc>
            </a:pPr>
            <a:r>
              <a:rPr lang="en-US" sz="3137" dirty="0"/>
              <a:t>User control doesn’t have Page limitations </a:t>
            </a:r>
          </a:p>
        </p:txBody>
      </p:sp>
    </p:spTree>
    <p:extLst>
      <p:ext uri="{BB962C8B-B14F-4D97-AF65-F5344CB8AC3E}">
        <p14:creationId xmlns:p14="http://schemas.microsoft.com/office/powerpoint/2010/main" val="14214191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BC38E-E703-6EB7-82BD-566B464FC569}"/>
              </a:ext>
            </a:extLst>
          </p:cNvPr>
          <p:cNvSpPr>
            <a:spLocks noGrp="1"/>
          </p:cNvSpPr>
          <p:nvPr>
            <p:ph type="title"/>
          </p:nvPr>
        </p:nvSpPr>
        <p:spPr/>
        <p:txBody>
          <a:bodyPr/>
          <a:lstStyle/>
          <a:p>
            <a:r>
              <a:rPr lang="en-US" dirty="0"/>
              <a:t>Implementing a dialog box</a:t>
            </a:r>
          </a:p>
        </p:txBody>
      </p:sp>
      <p:sp>
        <p:nvSpPr>
          <p:cNvPr id="3" name="Content Placeholder 2">
            <a:extLst>
              <a:ext uri="{FF2B5EF4-FFF2-40B4-BE49-F238E27FC236}">
                <a16:creationId xmlns:a16="http://schemas.microsoft.com/office/drawing/2014/main" id="{6DF4FF72-35E5-BA31-7B8A-7A593F9E4083}"/>
              </a:ext>
            </a:extLst>
          </p:cNvPr>
          <p:cNvSpPr>
            <a:spLocks noGrp="1"/>
          </p:cNvSpPr>
          <p:nvPr>
            <p:ph idx="1"/>
          </p:nvPr>
        </p:nvSpPr>
        <p:spPr>
          <a:xfrm>
            <a:off x="271560" y="1593596"/>
            <a:ext cx="11653521" cy="4477618"/>
          </a:xfrm>
        </p:spPr>
        <p:txBody>
          <a:bodyPr/>
          <a:lstStyle/>
          <a:p>
            <a:pPr marL="0" indent="0">
              <a:lnSpc>
                <a:spcPct val="100000"/>
              </a:lnSpc>
              <a:buNone/>
            </a:pPr>
            <a:r>
              <a:rPr lang="en-US" sz="1568" dirty="0"/>
              <a:t>❌ DON'T clutter the dialog window. The dialog experience is for the user to enter some data, or to make a choice.</a:t>
            </a:r>
          </a:p>
          <a:p>
            <a:pPr marL="0" indent="0">
              <a:lnSpc>
                <a:spcPct val="100000"/>
              </a:lnSpc>
              <a:buNone/>
            </a:pPr>
            <a:endParaRPr lang="en-US" sz="1568" dirty="0"/>
          </a:p>
          <a:p>
            <a:pPr marL="0" indent="0">
              <a:lnSpc>
                <a:spcPct val="100000"/>
              </a:lnSpc>
              <a:buNone/>
            </a:pPr>
            <a:r>
              <a:rPr lang="en-US" sz="1568" dirty="0"/>
              <a:t>✔️ DO provide an OK button to close the window.</a:t>
            </a:r>
          </a:p>
          <a:p>
            <a:pPr marL="0" indent="0">
              <a:lnSpc>
                <a:spcPct val="100000"/>
              </a:lnSpc>
              <a:buNone/>
            </a:pPr>
            <a:endParaRPr lang="en-US" sz="1568" dirty="0"/>
          </a:p>
          <a:p>
            <a:pPr marL="0" indent="0">
              <a:lnSpc>
                <a:spcPct val="100000"/>
              </a:lnSpc>
              <a:buNone/>
            </a:pPr>
            <a:r>
              <a:rPr lang="en-US" sz="1568" dirty="0"/>
              <a:t>✔️ DO set the OK button's </a:t>
            </a:r>
            <a:r>
              <a:rPr lang="en-US" sz="1568" dirty="0" err="1"/>
              <a:t>IsDefault</a:t>
            </a:r>
            <a:r>
              <a:rPr lang="en-US" sz="1568" dirty="0"/>
              <a:t> property to true to allow the user to press the ENTER key to accept and close the window.</a:t>
            </a:r>
          </a:p>
          <a:p>
            <a:pPr marL="0" indent="0">
              <a:lnSpc>
                <a:spcPct val="100000"/>
              </a:lnSpc>
              <a:buNone/>
            </a:pPr>
            <a:endParaRPr lang="en-US" sz="1568" dirty="0"/>
          </a:p>
          <a:p>
            <a:pPr marL="0" indent="0">
              <a:lnSpc>
                <a:spcPct val="100000"/>
              </a:lnSpc>
              <a:buNone/>
            </a:pPr>
            <a:r>
              <a:rPr lang="en-US" sz="1568" dirty="0"/>
              <a:t>✔️ CONSIDER adding a Cancel button so that the user can close the window and indicate that they don't want to continue.</a:t>
            </a:r>
          </a:p>
          <a:p>
            <a:pPr marL="0" indent="0">
              <a:lnSpc>
                <a:spcPct val="100000"/>
              </a:lnSpc>
              <a:buNone/>
            </a:pPr>
            <a:endParaRPr lang="en-US" sz="1568" dirty="0"/>
          </a:p>
          <a:p>
            <a:pPr marL="0" indent="0">
              <a:lnSpc>
                <a:spcPct val="100000"/>
              </a:lnSpc>
              <a:buNone/>
            </a:pPr>
            <a:r>
              <a:rPr lang="en-US" sz="1568" dirty="0"/>
              <a:t>✔️ DO set the Cancel button's </a:t>
            </a:r>
            <a:r>
              <a:rPr lang="en-US" sz="1568" dirty="0" err="1"/>
              <a:t>IsCancel</a:t>
            </a:r>
            <a:r>
              <a:rPr lang="en-US" sz="1568" dirty="0"/>
              <a:t> property to true to allow the user to press the ESC key to close the window.</a:t>
            </a:r>
          </a:p>
          <a:p>
            <a:pPr marL="0" indent="0">
              <a:lnSpc>
                <a:spcPct val="100000"/>
              </a:lnSpc>
              <a:buNone/>
            </a:pPr>
            <a:endParaRPr lang="en-US" sz="1568" dirty="0"/>
          </a:p>
          <a:p>
            <a:pPr marL="0" indent="0">
              <a:lnSpc>
                <a:spcPct val="100000"/>
              </a:lnSpc>
              <a:buNone/>
            </a:pPr>
            <a:r>
              <a:rPr lang="en-US" sz="1568" dirty="0"/>
              <a:t>✔️ DO set the title of the window to accurately describe what the dialog represents, or what the user should do with the dialog.</a:t>
            </a:r>
          </a:p>
          <a:p>
            <a:pPr marL="0" indent="0">
              <a:lnSpc>
                <a:spcPct val="100000"/>
              </a:lnSpc>
              <a:buNone/>
            </a:pPr>
            <a:endParaRPr lang="en-US" sz="1568" dirty="0"/>
          </a:p>
          <a:p>
            <a:pPr marL="0" indent="0">
              <a:lnSpc>
                <a:spcPct val="100000"/>
              </a:lnSpc>
              <a:buNone/>
            </a:pPr>
            <a:r>
              <a:rPr lang="en-US" sz="1568" dirty="0"/>
              <a:t>✔️ DO set minimum width and height values for the window, preventing the user from resizing the window too small.</a:t>
            </a:r>
          </a:p>
          <a:p>
            <a:pPr marL="0" indent="0">
              <a:lnSpc>
                <a:spcPct val="100000"/>
              </a:lnSpc>
              <a:buNone/>
            </a:pPr>
            <a:endParaRPr lang="en-US" sz="1568" dirty="0"/>
          </a:p>
          <a:p>
            <a:pPr marL="0" indent="0">
              <a:lnSpc>
                <a:spcPct val="100000"/>
              </a:lnSpc>
              <a:buNone/>
            </a:pPr>
            <a:r>
              <a:rPr lang="en-US" sz="1568" dirty="0"/>
              <a:t>✔️ CONSIDER disabling the ability to resize the window if </a:t>
            </a:r>
            <a:r>
              <a:rPr lang="en-US" sz="1568" dirty="0" err="1"/>
              <a:t>ShowInTaskbar</a:t>
            </a:r>
            <a:r>
              <a:rPr lang="en-US" sz="1568" dirty="0"/>
              <a:t> is set to false. Disable by setting </a:t>
            </a:r>
            <a:r>
              <a:rPr lang="en-US" sz="1568" dirty="0" err="1"/>
              <a:t>ResizeMode</a:t>
            </a:r>
            <a:r>
              <a:rPr lang="en-US" sz="1568" dirty="0"/>
              <a:t> to </a:t>
            </a:r>
            <a:r>
              <a:rPr lang="en-US" sz="1568" dirty="0" err="1"/>
              <a:t>NoResize</a:t>
            </a:r>
            <a:endParaRPr lang="en-US" sz="1568" dirty="0"/>
          </a:p>
        </p:txBody>
      </p:sp>
    </p:spTree>
    <p:extLst>
      <p:ext uri="{BB962C8B-B14F-4D97-AF65-F5344CB8AC3E}">
        <p14:creationId xmlns:p14="http://schemas.microsoft.com/office/powerpoint/2010/main" val="1505191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4B85B-82D3-2956-2F48-6DCFD1535258}"/>
              </a:ext>
            </a:extLst>
          </p:cNvPr>
          <p:cNvSpPr>
            <a:spLocks noGrp="1"/>
          </p:cNvSpPr>
          <p:nvPr>
            <p:ph type="title"/>
          </p:nvPr>
        </p:nvSpPr>
        <p:spPr/>
        <p:txBody>
          <a:bodyPr/>
          <a:lstStyle/>
          <a:p>
            <a:r>
              <a:rPr lang="en-US" dirty="0"/>
              <a:t>Display Message Box</a:t>
            </a:r>
          </a:p>
        </p:txBody>
      </p:sp>
      <p:sp>
        <p:nvSpPr>
          <p:cNvPr id="3" name="Content Placeholder 2">
            <a:extLst>
              <a:ext uri="{FF2B5EF4-FFF2-40B4-BE49-F238E27FC236}">
                <a16:creationId xmlns:a16="http://schemas.microsoft.com/office/drawing/2014/main" id="{2052D911-5C45-C364-573C-44D285619B27}"/>
              </a:ext>
            </a:extLst>
          </p:cNvPr>
          <p:cNvSpPr>
            <a:spLocks noGrp="1"/>
          </p:cNvSpPr>
          <p:nvPr>
            <p:ph idx="1"/>
          </p:nvPr>
        </p:nvSpPr>
        <p:spPr>
          <a:xfrm>
            <a:off x="269241" y="1189496"/>
            <a:ext cx="11653521" cy="4009943"/>
          </a:xfrm>
        </p:spPr>
        <p:txBody>
          <a:bodyPr/>
          <a:lstStyle/>
          <a:p>
            <a:pPr marL="0" indent="0">
              <a:buNone/>
            </a:pPr>
            <a:endParaRPr lang="en-US" sz="1765" dirty="0">
              <a:solidFill>
                <a:srgbClr val="0000FF"/>
              </a:solidFill>
              <a:latin typeface="Cascadia Mono" panose="020B0609020000020004" pitchFamily="49" charset="0"/>
            </a:endParaRPr>
          </a:p>
          <a:p>
            <a:pPr marL="0" indent="0">
              <a:buNone/>
            </a:pPr>
            <a:endParaRPr lang="en-US" sz="1765" dirty="0">
              <a:solidFill>
                <a:srgbClr val="0000FF"/>
              </a:solidFill>
              <a:latin typeface="Cascadia Mono" panose="020B0609020000020004" pitchFamily="49" charset="0"/>
            </a:endParaRPr>
          </a:p>
          <a:p>
            <a:pPr marL="0" indent="0">
              <a:buNone/>
            </a:pPr>
            <a:endParaRPr lang="en-US" sz="1765" dirty="0">
              <a:solidFill>
                <a:srgbClr val="0000FF"/>
              </a:solidFill>
              <a:latin typeface="Cascadia Mono" panose="020B0609020000020004" pitchFamily="49" charset="0"/>
            </a:endParaRPr>
          </a:p>
          <a:p>
            <a:pPr marL="0" indent="0">
              <a:buNone/>
            </a:pPr>
            <a:r>
              <a:rPr lang="en-US" sz="1765" dirty="0">
                <a:solidFill>
                  <a:srgbClr val="0000FF"/>
                </a:solidFill>
                <a:latin typeface="Cascadia Mono" panose="020B0609020000020004" pitchFamily="49" charset="0"/>
              </a:rPr>
              <a:t>string</a:t>
            </a:r>
            <a:r>
              <a:rPr lang="en-US" sz="1765" dirty="0">
                <a:solidFill>
                  <a:srgbClr val="000000"/>
                </a:solidFill>
                <a:latin typeface="Cascadia Mono" panose="020B0609020000020004" pitchFamily="49" charset="0"/>
              </a:rPr>
              <a:t> </a:t>
            </a:r>
            <a:r>
              <a:rPr lang="en-US" sz="1765" dirty="0" err="1">
                <a:solidFill>
                  <a:srgbClr val="000000"/>
                </a:solidFill>
                <a:latin typeface="Cascadia Mono" panose="020B0609020000020004" pitchFamily="49" charset="0"/>
              </a:rPr>
              <a:t>messageBoxText</a:t>
            </a:r>
            <a:r>
              <a:rPr lang="en-US" sz="1765" dirty="0">
                <a:solidFill>
                  <a:srgbClr val="000000"/>
                </a:solidFill>
                <a:latin typeface="Cascadia Mono" panose="020B0609020000020004" pitchFamily="49" charset="0"/>
              </a:rPr>
              <a:t> = </a:t>
            </a:r>
            <a:r>
              <a:rPr lang="en-US" sz="1765" dirty="0">
                <a:solidFill>
                  <a:srgbClr val="A31515"/>
                </a:solidFill>
                <a:latin typeface="Cascadia Mono" panose="020B0609020000020004" pitchFamily="49" charset="0"/>
              </a:rPr>
              <a:t>"Do you want to save changes?"</a:t>
            </a:r>
            <a:r>
              <a:rPr lang="en-US" sz="1765" dirty="0">
                <a:solidFill>
                  <a:srgbClr val="000000"/>
                </a:solidFill>
                <a:latin typeface="Cascadia Mono" panose="020B0609020000020004" pitchFamily="49" charset="0"/>
              </a:rPr>
              <a:t>;</a:t>
            </a:r>
          </a:p>
          <a:p>
            <a:pPr marL="0" indent="0">
              <a:buNone/>
            </a:pPr>
            <a:r>
              <a:rPr lang="en-US" sz="1765" dirty="0">
                <a:solidFill>
                  <a:srgbClr val="0000FF"/>
                </a:solidFill>
                <a:latin typeface="Cascadia Mono" panose="020B0609020000020004" pitchFamily="49" charset="0"/>
              </a:rPr>
              <a:t>string</a:t>
            </a:r>
            <a:r>
              <a:rPr lang="en-US" sz="1765" dirty="0">
                <a:solidFill>
                  <a:srgbClr val="000000"/>
                </a:solidFill>
                <a:latin typeface="Cascadia Mono" panose="020B0609020000020004" pitchFamily="49" charset="0"/>
              </a:rPr>
              <a:t> caption = </a:t>
            </a:r>
            <a:r>
              <a:rPr lang="en-US" sz="1765" dirty="0">
                <a:solidFill>
                  <a:srgbClr val="A31515"/>
                </a:solidFill>
                <a:latin typeface="Cascadia Mono" panose="020B0609020000020004" pitchFamily="49" charset="0"/>
              </a:rPr>
              <a:t>"Word Processor"</a:t>
            </a:r>
            <a:r>
              <a:rPr lang="en-US" sz="1765" dirty="0">
                <a:solidFill>
                  <a:srgbClr val="000000"/>
                </a:solidFill>
                <a:latin typeface="Cascadia Mono" panose="020B0609020000020004" pitchFamily="49" charset="0"/>
              </a:rPr>
              <a:t>;</a:t>
            </a:r>
          </a:p>
          <a:p>
            <a:pPr marL="0" indent="0">
              <a:buNone/>
            </a:pPr>
            <a:r>
              <a:rPr lang="en-US" sz="1765" dirty="0" err="1">
                <a:solidFill>
                  <a:srgbClr val="000000"/>
                </a:solidFill>
                <a:latin typeface="Cascadia Mono" panose="020B0609020000020004" pitchFamily="49" charset="0"/>
              </a:rPr>
              <a:t>MessageBoxButton</a:t>
            </a:r>
            <a:r>
              <a:rPr lang="en-US" sz="1765" dirty="0">
                <a:solidFill>
                  <a:srgbClr val="000000"/>
                </a:solidFill>
                <a:latin typeface="Cascadia Mono" panose="020B0609020000020004" pitchFamily="49" charset="0"/>
              </a:rPr>
              <a:t> button = </a:t>
            </a:r>
            <a:r>
              <a:rPr lang="en-US" sz="1765" dirty="0" err="1">
                <a:solidFill>
                  <a:srgbClr val="000000"/>
                </a:solidFill>
                <a:latin typeface="Cascadia Mono" panose="020B0609020000020004" pitchFamily="49" charset="0"/>
              </a:rPr>
              <a:t>MessageBoxButton.YesNoCancel</a:t>
            </a:r>
            <a:r>
              <a:rPr lang="en-US" sz="1765" dirty="0">
                <a:solidFill>
                  <a:srgbClr val="000000"/>
                </a:solidFill>
                <a:latin typeface="Cascadia Mono" panose="020B0609020000020004" pitchFamily="49" charset="0"/>
              </a:rPr>
              <a:t>;</a:t>
            </a:r>
          </a:p>
          <a:p>
            <a:pPr marL="0" indent="0">
              <a:buNone/>
            </a:pPr>
            <a:r>
              <a:rPr lang="en-US" sz="1765" dirty="0" err="1">
                <a:solidFill>
                  <a:srgbClr val="000000"/>
                </a:solidFill>
                <a:latin typeface="Cascadia Mono" panose="020B0609020000020004" pitchFamily="49" charset="0"/>
              </a:rPr>
              <a:t>MessageBoxImage</a:t>
            </a:r>
            <a:r>
              <a:rPr lang="en-US" sz="1765" dirty="0">
                <a:solidFill>
                  <a:srgbClr val="000000"/>
                </a:solidFill>
                <a:latin typeface="Cascadia Mono" panose="020B0609020000020004" pitchFamily="49" charset="0"/>
              </a:rPr>
              <a:t> icon = </a:t>
            </a:r>
            <a:r>
              <a:rPr lang="en-US" sz="1765" dirty="0" err="1">
                <a:solidFill>
                  <a:srgbClr val="000000"/>
                </a:solidFill>
                <a:latin typeface="Cascadia Mono" panose="020B0609020000020004" pitchFamily="49" charset="0"/>
              </a:rPr>
              <a:t>MessageBoxImage.Warning</a:t>
            </a:r>
            <a:r>
              <a:rPr lang="en-US" sz="1765" dirty="0">
                <a:solidFill>
                  <a:srgbClr val="000000"/>
                </a:solidFill>
                <a:latin typeface="Cascadia Mono" panose="020B0609020000020004" pitchFamily="49" charset="0"/>
              </a:rPr>
              <a:t>;</a:t>
            </a:r>
          </a:p>
          <a:p>
            <a:pPr marL="0" indent="0">
              <a:buNone/>
            </a:pPr>
            <a:r>
              <a:rPr lang="en-US" sz="1765" dirty="0" err="1">
                <a:solidFill>
                  <a:srgbClr val="000000"/>
                </a:solidFill>
                <a:latin typeface="Cascadia Mono" panose="020B0609020000020004" pitchFamily="49" charset="0"/>
              </a:rPr>
              <a:t>MessageBoxResult</a:t>
            </a:r>
            <a:r>
              <a:rPr lang="en-US" sz="1765" dirty="0">
                <a:solidFill>
                  <a:srgbClr val="000000"/>
                </a:solidFill>
                <a:latin typeface="Cascadia Mono" panose="020B0609020000020004" pitchFamily="49" charset="0"/>
              </a:rPr>
              <a:t> result;</a:t>
            </a:r>
          </a:p>
          <a:p>
            <a:pPr marL="0" indent="0">
              <a:buNone/>
            </a:pPr>
            <a:endParaRPr lang="en-US" sz="1765" dirty="0">
              <a:solidFill>
                <a:srgbClr val="000000"/>
              </a:solidFill>
              <a:latin typeface="Cascadia Mono" panose="020B0609020000020004" pitchFamily="49" charset="0"/>
            </a:endParaRPr>
          </a:p>
          <a:p>
            <a:pPr marL="0" indent="0">
              <a:buNone/>
            </a:pPr>
            <a:endParaRPr lang="en-US" sz="1765" dirty="0">
              <a:solidFill>
                <a:srgbClr val="000000"/>
              </a:solidFill>
              <a:latin typeface="Cascadia Mono" panose="020B0609020000020004" pitchFamily="49" charset="0"/>
            </a:endParaRPr>
          </a:p>
          <a:p>
            <a:pPr marL="0" indent="0">
              <a:buNone/>
            </a:pPr>
            <a:endParaRPr lang="en-US" sz="1765" dirty="0">
              <a:solidFill>
                <a:srgbClr val="000000"/>
              </a:solidFill>
              <a:latin typeface="Cascadia Mono" panose="020B0609020000020004" pitchFamily="49" charset="0"/>
            </a:endParaRPr>
          </a:p>
          <a:p>
            <a:pPr marL="0" indent="0">
              <a:buNone/>
            </a:pPr>
            <a:endParaRPr lang="en-US" sz="1765" dirty="0">
              <a:solidFill>
                <a:srgbClr val="000000"/>
              </a:solidFill>
              <a:latin typeface="Cascadia Mono" panose="020B0609020000020004" pitchFamily="49" charset="0"/>
            </a:endParaRPr>
          </a:p>
          <a:p>
            <a:pPr marL="0" indent="0">
              <a:buNone/>
            </a:pPr>
            <a:r>
              <a:rPr lang="en-US" sz="1765" dirty="0">
                <a:solidFill>
                  <a:srgbClr val="000000"/>
                </a:solidFill>
                <a:latin typeface="Cascadia Mono" panose="020B0609020000020004" pitchFamily="49" charset="0"/>
              </a:rPr>
              <a:t>result = </a:t>
            </a:r>
            <a:r>
              <a:rPr lang="en-US" sz="1765" dirty="0" err="1">
                <a:solidFill>
                  <a:srgbClr val="000000"/>
                </a:solidFill>
                <a:latin typeface="Cascadia Mono" panose="020B0609020000020004" pitchFamily="49" charset="0"/>
              </a:rPr>
              <a:t>MessageBox.Show</a:t>
            </a:r>
            <a:r>
              <a:rPr lang="en-US" sz="1765" dirty="0">
                <a:solidFill>
                  <a:srgbClr val="000000"/>
                </a:solidFill>
                <a:latin typeface="Cascadia Mono" panose="020B0609020000020004" pitchFamily="49" charset="0"/>
              </a:rPr>
              <a:t>(</a:t>
            </a:r>
            <a:r>
              <a:rPr lang="en-US" sz="1765" dirty="0" err="1">
                <a:solidFill>
                  <a:srgbClr val="000000"/>
                </a:solidFill>
                <a:latin typeface="Cascadia Mono" panose="020B0609020000020004" pitchFamily="49" charset="0"/>
              </a:rPr>
              <a:t>messageBoxText</a:t>
            </a:r>
            <a:r>
              <a:rPr lang="en-US" sz="1765" dirty="0">
                <a:solidFill>
                  <a:srgbClr val="000000"/>
                </a:solidFill>
                <a:latin typeface="Cascadia Mono" panose="020B0609020000020004" pitchFamily="49" charset="0"/>
              </a:rPr>
              <a:t>, caption, button, icon, </a:t>
            </a:r>
            <a:r>
              <a:rPr lang="en-US" sz="1765" dirty="0" err="1">
                <a:solidFill>
                  <a:srgbClr val="000000"/>
                </a:solidFill>
                <a:latin typeface="Cascadia Mono" panose="020B0609020000020004" pitchFamily="49" charset="0"/>
              </a:rPr>
              <a:t>MessageBoxResult.Yes</a:t>
            </a:r>
            <a:r>
              <a:rPr lang="en-US" sz="1765" dirty="0">
                <a:solidFill>
                  <a:srgbClr val="000000"/>
                </a:solidFill>
                <a:latin typeface="Cascadia Mono" panose="020B0609020000020004" pitchFamily="49" charset="0"/>
              </a:rPr>
              <a:t>);</a:t>
            </a:r>
            <a:endParaRPr lang="en-US" sz="2353" dirty="0"/>
          </a:p>
        </p:txBody>
      </p:sp>
      <p:pic>
        <p:nvPicPr>
          <p:cNvPr id="4" name="Picture 3">
            <a:extLst>
              <a:ext uri="{FF2B5EF4-FFF2-40B4-BE49-F238E27FC236}">
                <a16:creationId xmlns:a16="http://schemas.microsoft.com/office/drawing/2014/main" id="{8AB95677-1C33-D121-F05C-A5A1BD60F462}"/>
              </a:ext>
            </a:extLst>
          </p:cNvPr>
          <p:cNvPicPr>
            <a:picLocks noChangeAspect="1"/>
          </p:cNvPicPr>
          <p:nvPr/>
        </p:nvPicPr>
        <p:blipFill>
          <a:blip r:embed="rId3"/>
          <a:stretch>
            <a:fillRect/>
          </a:stretch>
        </p:blipFill>
        <p:spPr>
          <a:xfrm>
            <a:off x="7860812" y="1523004"/>
            <a:ext cx="3660401" cy="2922718"/>
          </a:xfrm>
          <a:prstGeom prst="rect">
            <a:avLst/>
          </a:prstGeom>
        </p:spPr>
      </p:pic>
    </p:spTree>
    <p:extLst>
      <p:ext uri="{BB962C8B-B14F-4D97-AF65-F5344CB8AC3E}">
        <p14:creationId xmlns:p14="http://schemas.microsoft.com/office/powerpoint/2010/main" val="1436275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8">
            <a:extLst>
              <a:ext uri="{FF2B5EF4-FFF2-40B4-BE49-F238E27FC236}">
                <a16:creationId xmlns:a16="http://schemas.microsoft.com/office/drawing/2014/main" id="{AB47B85F-EEE3-2158-B35F-BAC977095505}"/>
              </a:ext>
            </a:extLst>
          </p:cNvPr>
          <p:cNvSpPr txBox="1">
            <a:spLocks/>
          </p:cNvSpPr>
          <p:nvPr/>
        </p:nvSpPr>
        <p:spPr>
          <a:xfrm>
            <a:off x="838946" y="291536"/>
            <a:ext cx="10514107" cy="932555"/>
          </a:xfrm>
          <a:prstGeom prst="rect">
            <a:avLst/>
          </a:prstGeom>
        </p:spPr>
        <p:txBody>
          <a:bodyPr vert="horz" lIns="91427" tIns="45713" rIns="91427" bIns="45713" rtlCol="0" anchor="b">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225">
              <a:lnSpc>
                <a:spcPct val="90000"/>
              </a:lnSpc>
              <a:spcAft>
                <a:spcPts val="600"/>
              </a:spcAft>
              <a:defRPr/>
            </a:pPr>
            <a:r>
              <a:rPr lang="en-US" sz="5399">
                <a:solidFill>
                  <a:srgbClr val="505050"/>
                </a:solidFill>
                <a:latin typeface="Segoe UI Light"/>
              </a:rPr>
              <a:t>.NET – Unification story</a:t>
            </a:r>
          </a:p>
        </p:txBody>
      </p:sp>
      <p:pic>
        <p:nvPicPr>
          <p:cNvPr id="9" name="Picture 8">
            <a:extLst>
              <a:ext uri="{FF2B5EF4-FFF2-40B4-BE49-F238E27FC236}">
                <a16:creationId xmlns:a16="http://schemas.microsoft.com/office/drawing/2014/main" id="{5352BA88-D8E9-2F80-C493-E5AF5179002B}"/>
              </a:ext>
            </a:extLst>
          </p:cNvPr>
          <p:cNvPicPr>
            <a:picLocks noChangeAspect="1"/>
          </p:cNvPicPr>
          <p:nvPr/>
        </p:nvPicPr>
        <p:blipFill>
          <a:blip r:embed="rId2"/>
          <a:stretch>
            <a:fillRect/>
          </a:stretch>
        </p:blipFill>
        <p:spPr>
          <a:xfrm>
            <a:off x="865" y="1905217"/>
            <a:ext cx="12190271" cy="4952297"/>
          </a:xfrm>
          <a:prstGeom prst="rect">
            <a:avLst/>
          </a:prstGeom>
        </p:spPr>
      </p:pic>
    </p:spTree>
    <p:extLst>
      <p:ext uri="{BB962C8B-B14F-4D97-AF65-F5344CB8AC3E}">
        <p14:creationId xmlns:p14="http://schemas.microsoft.com/office/powerpoint/2010/main" val="364494654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p:txBody>
          <a:bodyPr/>
          <a:lstStyle/>
          <a:p>
            <a:r>
              <a:rPr lang="en-US" dirty="0"/>
              <a:t>Demo: </a:t>
            </a:r>
          </a:p>
          <a:p>
            <a:r>
              <a:rPr lang="en-US" dirty="0"/>
              <a:t>WPF Lifecycle hooks</a:t>
            </a:r>
          </a:p>
        </p:txBody>
      </p:sp>
    </p:spTree>
    <p:extLst>
      <p:ext uri="{BB962C8B-B14F-4D97-AF65-F5344CB8AC3E}">
        <p14:creationId xmlns:p14="http://schemas.microsoft.com/office/powerpoint/2010/main" val="6107933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688547" y="2894419"/>
            <a:ext cx="6266629" cy="1922689"/>
          </a:xfrm>
        </p:spPr>
        <p:txBody>
          <a:bodyPr/>
          <a:lstStyle/>
          <a:p>
            <a:pPr>
              <a:lnSpc>
                <a:spcPct val="150000"/>
              </a:lnSpc>
              <a:buClr>
                <a:srgbClr val="0078D7"/>
              </a:buClr>
              <a:buFont typeface="Wingdings" panose="05000000000000000000" pitchFamily="2" charset="2"/>
              <a:buChar char="Ø"/>
            </a:pPr>
            <a:r>
              <a:rPr lang="en-US" sz="1765" dirty="0">
                <a:solidFill>
                  <a:schemeClr val="tx1"/>
                </a:solidFill>
                <a:latin typeface="+mn-lt"/>
              </a:rPr>
              <a:t>XAML Basics</a:t>
            </a:r>
          </a:p>
          <a:p>
            <a:pPr>
              <a:lnSpc>
                <a:spcPct val="150000"/>
              </a:lnSpc>
              <a:buClr>
                <a:srgbClr val="0078D7"/>
              </a:buClr>
              <a:buFont typeface="Wingdings" panose="05000000000000000000" pitchFamily="2" charset="2"/>
              <a:buChar char="Ø"/>
            </a:pPr>
            <a:r>
              <a:rPr lang="en-US" sz="1765" dirty="0">
                <a:solidFill>
                  <a:schemeClr val="tx1"/>
                </a:solidFill>
                <a:latin typeface="+mn-lt"/>
              </a:rPr>
              <a:t>XAML Controls and Layouts</a:t>
            </a:r>
          </a:p>
          <a:p>
            <a:pPr>
              <a:lnSpc>
                <a:spcPct val="150000"/>
              </a:lnSpc>
              <a:buClr>
                <a:srgbClr val="0078D7"/>
              </a:buClr>
              <a:buFont typeface="Wingdings" panose="05000000000000000000" pitchFamily="2" charset="2"/>
              <a:buChar char="Ø"/>
            </a:pPr>
            <a:r>
              <a:rPr lang="en-US" sz="1765" dirty="0">
                <a:solidFill>
                  <a:schemeClr val="tx1"/>
                </a:solidFill>
                <a:latin typeface="+mn-lt"/>
              </a:rPr>
              <a:t>Basic Event </a:t>
            </a:r>
            <a:r>
              <a:rPr lang="en-US" sz="1765" dirty="0" err="1">
                <a:solidFill>
                  <a:schemeClr val="tx1"/>
                </a:solidFill>
                <a:latin typeface="+mn-lt"/>
              </a:rPr>
              <a:t>Handlind</a:t>
            </a:r>
            <a:endParaRPr lang="en-US" sz="1765" dirty="0">
              <a:solidFill>
                <a:schemeClr val="tx1"/>
              </a:solidFill>
              <a:latin typeface="+mn-lt"/>
            </a:endParaRPr>
          </a:p>
          <a:p>
            <a:pPr>
              <a:lnSpc>
                <a:spcPct val="150000"/>
              </a:lnSpc>
              <a:buClr>
                <a:srgbClr val="0078D7"/>
              </a:buClr>
              <a:buFont typeface="Wingdings" panose="05000000000000000000" pitchFamily="2" charset="2"/>
              <a:buChar char="Ø"/>
            </a:pPr>
            <a:endParaRPr lang="en-US" sz="1765" dirty="0">
              <a:solidFill>
                <a:schemeClr val="tx1"/>
              </a:solidFill>
              <a:latin typeface="+mn-lt"/>
            </a:endParaRPr>
          </a:p>
        </p:txBody>
      </p:sp>
      <p:sp>
        <p:nvSpPr>
          <p:cNvPr id="2" name="Title 1"/>
          <p:cNvSpPr>
            <a:spLocks noGrp="1"/>
          </p:cNvSpPr>
          <p:nvPr>
            <p:ph type="title"/>
          </p:nvPr>
        </p:nvSpPr>
        <p:spPr>
          <a:xfrm>
            <a:off x="448602" y="181747"/>
            <a:ext cx="11361741" cy="899537"/>
          </a:xfrm>
        </p:spPr>
        <p:txBody>
          <a:bodyPr/>
          <a:lstStyle/>
          <a:p>
            <a:r>
              <a:rPr lang="en-US" dirty="0">
                <a:solidFill>
                  <a:schemeClr val="accent3"/>
                </a:solidFill>
              </a:rPr>
              <a:t>XAML Basics</a:t>
            </a:r>
          </a:p>
        </p:txBody>
      </p:sp>
      <p:grpSp>
        <p:nvGrpSpPr>
          <p:cNvPr id="4" name="Group 3"/>
          <p:cNvGrpSpPr/>
          <p:nvPr/>
        </p:nvGrpSpPr>
        <p:grpSpPr>
          <a:xfrm>
            <a:off x="519195" y="1523004"/>
            <a:ext cx="3898598" cy="5250235"/>
            <a:chOff x="529605" y="1553046"/>
            <a:chExt cx="3976773" cy="5355513"/>
          </a:xfrm>
        </p:grpSpPr>
        <p:sp>
          <p:nvSpPr>
            <p:cNvPr id="5" name="Google Shape;4783;p150"/>
            <p:cNvSpPr/>
            <p:nvPr/>
          </p:nvSpPr>
          <p:spPr>
            <a:xfrm>
              <a:off x="1566675" y="4453893"/>
              <a:ext cx="276016" cy="209022"/>
            </a:xfrm>
            <a:custGeom>
              <a:avLst/>
              <a:gdLst/>
              <a:ahLst/>
              <a:cxnLst/>
              <a:rect l="l" t="t" r="r" b="b"/>
              <a:pathLst>
                <a:path w="146" h="111" extrusionOk="0">
                  <a:moveTo>
                    <a:pt x="105" y="111"/>
                  </a:moveTo>
                  <a:cubicBezTo>
                    <a:pt x="105" y="111"/>
                    <a:pt x="92" y="55"/>
                    <a:pt x="25" y="25"/>
                  </a:cubicBezTo>
                  <a:cubicBezTo>
                    <a:pt x="25" y="25"/>
                    <a:pt x="0" y="9"/>
                    <a:pt x="34" y="0"/>
                  </a:cubicBezTo>
                  <a:cubicBezTo>
                    <a:pt x="34" y="0"/>
                    <a:pt x="140" y="49"/>
                    <a:pt x="143" y="65"/>
                  </a:cubicBezTo>
                  <a:cubicBezTo>
                    <a:pt x="146" y="81"/>
                    <a:pt x="136" y="91"/>
                    <a:pt x="136" y="91"/>
                  </a:cubicBezTo>
                  <a:cubicBezTo>
                    <a:pt x="144" y="106"/>
                    <a:pt x="144" y="106"/>
                    <a:pt x="144" y="106"/>
                  </a:cubicBezTo>
                  <a:lnTo>
                    <a:pt x="105" y="111"/>
                  </a:lnTo>
                  <a:close/>
                </a:path>
              </a:pathLst>
            </a:custGeom>
            <a:solidFill>
              <a:srgbClr val="FED4AC"/>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6" name="Google Shape;4784;p150"/>
            <p:cNvSpPr/>
            <p:nvPr/>
          </p:nvSpPr>
          <p:spPr>
            <a:xfrm>
              <a:off x="3061984" y="4453893"/>
              <a:ext cx="274676" cy="209022"/>
            </a:xfrm>
            <a:custGeom>
              <a:avLst/>
              <a:gdLst/>
              <a:ahLst/>
              <a:cxnLst/>
              <a:rect l="l" t="t" r="r" b="b"/>
              <a:pathLst>
                <a:path w="146" h="111" extrusionOk="0">
                  <a:moveTo>
                    <a:pt x="41" y="111"/>
                  </a:moveTo>
                  <a:cubicBezTo>
                    <a:pt x="41" y="111"/>
                    <a:pt x="53" y="55"/>
                    <a:pt x="121" y="25"/>
                  </a:cubicBezTo>
                  <a:cubicBezTo>
                    <a:pt x="121" y="25"/>
                    <a:pt x="146" y="9"/>
                    <a:pt x="112" y="0"/>
                  </a:cubicBezTo>
                  <a:cubicBezTo>
                    <a:pt x="112" y="0"/>
                    <a:pt x="6" y="49"/>
                    <a:pt x="3" y="65"/>
                  </a:cubicBezTo>
                  <a:cubicBezTo>
                    <a:pt x="0" y="81"/>
                    <a:pt x="10" y="91"/>
                    <a:pt x="10" y="91"/>
                  </a:cubicBezTo>
                  <a:cubicBezTo>
                    <a:pt x="2" y="106"/>
                    <a:pt x="2" y="106"/>
                    <a:pt x="2" y="106"/>
                  </a:cubicBezTo>
                  <a:lnTo>
                    <a:pt x="41" y="111"/>
                  </a:lnTo>
                  <a:close/>
                </a:path>
              </a:pathLst>
            </a:custGeom>
            <a:solidFill>
              <a:srgbClr val="FED4AC"/>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7" name="Google Shape;4785;p150"/>
            <p:cNvSpPr/>
            <p:nvPr/>
          </p:nvSpPr>
          <p:spPr>
            <a:xfrm>
              <a:off x="1294678" y="2378414"/>
              <a:ext cx="2315318" cy="2312638"/>
            </a:xfrm>
            <a:prstGeom prst="ellipse">
              <a:avLst/>
            </a:prstGeom>
            <a:solidFill>
              <a:srgbClr val="00BCF2"/>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8" name="Google Shape;4786;p150"/>
            <p:cNvSpPr/>
            <p:nvPr/>
          </p:nvSpPr>
          <p:spPr>
            <a:xfrm>
              <a:off x="1522458" y="2604854"/>
              <a:ext cx="1859758" cy="1861098"/>
            </a:xfrm>
            <a:prstGeom prst="ellipse">
              <a:avLst/>
            </a:pr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9" name="Google Shape;4787;p150"/>
            <p:cNvSpPr/>
            <p:nvPr/>
          </p:nvSpPr>
          <p:spPr>
            <a:xfrm>
              <a:off x="1747559" y="2832634"/>
              <a:ext cx="1408217" cy="1405537"/>
            </a:xfrm>
            <a:prstGeom prst="ellipse">
              <a:avLst/>
            </a:prstGeom>
            <a:solidFill>
              <a:srgbClr val="00BCF2"/>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0" name="Google Shape;4788;p150"/>
            <p:cNvSpPr/>
            <p:nvPr/>
          </p:nvSpPr>
          <p:spPr>
            <a:xfrm>
              <a:off x="1976679" y="3059075"/>
              <a:ext cx="951317" cy="952657"/>
            </a:xfrm>
            <a:prstGeom prst="ellipse">
              <a:avLst/>
            </a:pr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1" name="Google Shape;4789;p150"/>
            <p:cNvSpPr/>
            <p:nvPr/>
          </p:nvSpPr>
          <p:spPr>
            <a:xfrm>
              <a:off x="2201779" y="3286855"/>
              <a:ext cx="499776" cy="498437"/>
            </a:xfrm>
            <a:prstGeom prst="ellipse">
              <a:avLst/>
            </a:prstGeom>
            <a:solidFill>
              <a:srgbClr val="00BCF2"/>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2" name="Google Shape;4790;p150"/>
            <p:cNvSpPr/>
            <p:nvPr/>
          </p:nvSpPr>
          <p:spPr>
            <a:xfrm>
              <a:off x="2000797" y="4384219"/>
              <a:ext cx="915140" cy="1004912"/>
            </a:xfrm>
            <a:custGeom>
              <a:avLst/>
              <a:gdLst/>
              <a:ahLst/>
              <a:cxnLst/>
              <a:rect l="l" t="t" r="r" b="b"/>
              <a:pathLst>
                <a:path w="486" h="533" extrusionOk="0">
                  <a:moveTo>
                    <a:pt x="169" y="517"/>
                  </a:moveTo>
                  <a:cubicBezTo>
                    <a:pt x="172" y="501"/>
                    <a:pt x="96" y="309"/>
                    <a:pt x="48" y="234"/>
                  </a:cubicBezTo>
                  <a:cubicBezTo>
                    <a:pt x="0" y="158"/>
                    <a:pt x="32" y="84"/>
                    <a:pt x="81" y="34"/>
                  </a:cubicBezTo>
                  <a:cubicBezTo>
                    <a:pt x="81" y="34"/>
                    <a:pt x="85" y="72"/>
                    <a:pt x="96" y="85"/>
                  </a:cubicBezTo>
                  <a:cubicBezTo>
                    <a:pt x="96" y="85"/>
                    <a:pt x="155" y="65"/>
                    <a:pt x="169" y="18"/>
                  </a:cubicBezTo>
                  <a:cubicBezTo>
                    <a:pt x="169" y="18"/>
                    <a:pt x="188" y="66"/>
                    <a:pt x="180" y="86"/>
                  </a:cubicBezTo>
                  <a:cubicBezTo>
                    <a:pt x="180" y="86"/>
                    <a:pt x="300" y="60"/>
                    <a:pt x="346" y="0"/>
                  </a:cubicBezTo>
                  <a:cubicBezTo>
                    <a:pt x="346" y="0"/>
                    <a:pt x="354" y="79"/>
                    <a:pt x="329" y="97"/>
                  </a:cubicBezTo>
                  <a:cubicBezTo>
                    <a:pt x="329" y="97"/>
                    <a:pt x="403" y="98"/>
                    <a:pt x="429" y="48"/>
                  </a:cubicBezTo>
                  <a:cubicBezTo>
                    <a:pt x="429" y="48"/>
                    <a:pt x="424" y="113"/>
                    <a:pt x="407" y="124"/>
                  </a:cubicBezTo>
                  <a:cubicBezTo>
                    <a:pt x="407" y="124"/>
                    <a:pt x="450" y="121"/>
                    <a:pt x="469" y="86"/>
                  </a:cubicBezTo>
                  <a:cubicBezTo>
                    <a:pt x="469" y="86"/>
                    <a:pt x="486" y="202"/>
                    <a:pt x="428" y="251"/>
                  </a:cubicBezTo>
                  <a:cubicBezTo>
                    <a:pt x="373" y="298"/>
                    <a:pt x="295" y="465"/>
                    <a:pt x="302" y="521"/>
                  </a:cubicBezTo>
                  <a:cubicBezTo>
                    <a:pt x="278" y="508"/>
                    <a:pt x="278" y="508"/>
                    <a:pt x="278" y="508"/>
                  </a:cubicBezTo>
                  <a:cubicBezTo>
                    <a:pt x="267" y="523"/>
                    <a:pt x="267" y="523"/>
                    <a:pt x="267" y="523"/>
                  </a:cubicBezTo>
                  <a:cubicBezTo>
                    <a:pt x="244" y="508"/>
                    <a:pt x="244" y="508"/>
                    <a:pt x="244" y="508"/>
                  </a:cubicBezTo>
                  <a:cubicBezTo>
                    <a:pt x="221" y="523"/>
                    <a:pt x="221" y="523"/>
                    <a:pt x="221" y="523"/>
                  </a:cubicBezTo>
                  <a:cubicBezTo>
                    <a:pt x="198" y="503"/>
                    <a:pt x="198" y="503"/>
                    <a:pt x="198" y="503"/>
                  </a:cubicBezTo>
                  <a:cubicBezTo>
                    <a:pt x="190" y="533"/>
                    <a:pt x="190" y="533"/>
                    <a:pt x="190" y="533"/>
                  </a:cubicBezTo>
                  <a:cubicBezTo>
                    <a:pt x="177" y="506"/>
                    <a:pt x="177" y="506"/>
                    <a:pt x="177" y="506"/>
                  </a:cubicBezTo>
                  <a:lnTo>
                    <a:pt x="169" y="517"/>
                  </a:ln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3" name="Google Shape;4791;p150"/>
            <p:cNvSpPr/>
            <p:nvPr/>
          </p:nvSpPr>
          <p:spPr>
            <a:xfrm>
              <a:off x="2112007" y="5997438"/>
              <a:ext cx="680661" cy="858865"/>
            </a:xfrm>
            <a:custGeom>
              <a:avLst/>
              <a:gdLst/>
              <a:ahLst/>
              <a:cxnLst/>
              <a:rect l="l" t="t" r="r" b="b"/>
              <a:pathLst>
                <a:path w="361" h="456" extrusionOk="0">
                  <a:moveTo>
                    <a:pt x="180" y="42"/>
                  </a:moveTo>
                  <a:cubicBezTo>
                    <a:pt x="0" y="0"/>
                    <a:pt x="0" y="0"/>
                    <a:pt x="0" y="0"/>
                  </a:cubicBezTo>
                  <a:cubicBezTo>
                    <a:pt x="0" y="456"/>
                    <a:pt x="0" y="456"/>
                    <a:pt x="0" y="456"/>
                  </a:cubicBezTo>
                  <a:cubicBezTo>
                    <a:pt x="52" y="456"/>
                    <a:pt x="52" y="456"/>
                    <a:pt x="52" y="456"/>
                  </a:cubicBezTo>
                  <a:cubicBezTo>
                    <a:pt x="68" y="191"/>
                    <a:pt x="68" y="191"/>
                    <a:pt x="68" y="191"/>
                  </a:cubicBezTo>
                  <a:cubicBezTo>
                    <a:pt x="68" y="191"/>
                    <a:pt x="110" y="205"/>
                    <a:pt x="180" y="205"/>
                  </a:cubicBezTo>
                  <a:cubicBezTo>
                    <a:pt x="251" y="205"/>
                    <a:pt x="293" y="191"/>
                    <a:pt x="293" y="191"/>
                  </a:cubicBezTo>
                  <a:cubicBezTo>
                    <a:pt x="309" y="456"/>
                    <a:pt x="309" y="456"/>
                    <a:pt x="309" y="456"/>
                  </a:cubicBezTo>
                  <a:cubicBezTo>
                    <a:pt x="361" y="456"/>
                    <a:pt x="361" y="456"/>
                    <a:pt x="361" y="456"/>
                  </a:cubicBezTo>
                  <a:cubicBezTo>
                    <a:pt x="361" y="0"/>
                    <a:pt x="361" y="0"/>
                    <a:pt x="361" y="0"/>
                  </a:cubicBezTo>
                  <a:lnTo>
                    <a:pt x="180" y="42"/>
                  </a:ln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4" name="Google Shape;4792;p150"/>
            <p:cNvSpPr/>
            <p:nvPr/>
          </p:nvSpPr>
          <p:spPr>
            <a:xfrm>
              <a:off x="1750238" y="4618699"/>
              <a:ext cx="1404197" cy="1495310"/>
            </a:xfrm>
            <a:custGeom>
              <a:avLst/>
              <a:gdLst/>
              <a:ahLst/>
              <a:cxnLst/>
              <a:rect l="l" t="t" r="r" b="b"/>
              <a:pathLst>
                <a:path w="745" h="794" extrusionOk="0">
                  <a:moveTo>
                    <a:pt x="745" y="28"/>
                  </a:moveTo>
                  <a:cubicBezTo>
                    <a:pt x="692" y="0"/>
                    <a:pt x="692" y="0"/>
                    <a:pt x="692" y="0"/>
                  </a:cubicBezTo>
                  <a:cubicBezTo>
                    <a:pt x="687" y="9"/>
                    <a:pt x="591" y="194"/>
                    <a:pt x="527" y="384"/>
                  </a:cubicBezTo>
                  <a:cubicBezTo>
                    <a:pt x="527" y="384"/>
                    <a:pt x="499" y="422"/>
                    <a:pt x="372" y="454"/>
                  </a:cubicBezTo>
                  <a:cubicBezTo>
                    <a:pt x="246" y="422"/>
                    <a:pt x="218" y="384"/>
                    <a:pt x="218" y="384"/>
                  </a:cubicBezTo>
                  <a:cubicBezTo>
                    <a:pt x="154" y="194"/>
                    <a:pt x="58" y="9"/>
                    <a:pt x="53" y="0"/>
                  </a:cubicBezTo>
                  <a:cubicBezTo>
                    <a:pt x="0" y="28"/>
                    <a:pt x="0" y="28"/>
                    <a:pt x="0" y="28"/>
                  </a:cubicBezTo>
                  <a:cubicBezTo>
                    <a:pt x="1" y="30"/>
                    <a:pt x="100" y="220"/>
                    <a:pt x="163" y="408"/>
                  </a:cubicBezTo>
                  <a:cubicBezTo>
                    <a:pt x="196" y="517"/>
                    <a:pt x="163" y="758"/>
                    <a:pt x="163" y="758"/>
                  </a:cubicBezTo>
                  <a:cubicBezTo>
                    <a:pt x="270" y="794"/>
                    <a:pt x="372" y="794"/>
                    <a:pt x="372" y="794"/>
                  </a:cubicBezTo>
                  <a:cubicBezTo>
                    <a:pt x="372" y="794"/>
                    <a:pt x="475" y="794"/>
                    <a:pt x="582" y="758"/>
                  </a:cubicBezTo>
                  <a:cubicBezTo>
                    <a:pt x="582" y="758"/>
                    <a:pt x="549" y="517"/>
                    <a:pt x="582" y="408"/>
                  </a:cubicBezTo>
                  <a:cubicBezTo>
                    <a:pt x="645" y="220"/>
                    <a:pt x="744" y="30"/>
                    <a:pt x="745" y="28"/>
                  </a:cubicBezTo>
                  <a:close/>
                </a:path>
              </a:pathLst>
            </a:custGeom>
            <a:solidFill>
              <a:srgbClr val="D8D8D8"/>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5" name="Google Shape;4793;p150"/>
            <p:cNvSpPr/>
            <p:nvPr/>
          </p:nvSpPr>
          <p:spPr>
            <a:xfrm>
              <a:off x="2373284" y="5529819"/>
              <a:ext cx="156766" cy="546672"/>
            </a:xfrm>
            <a:custGeom>
              <a:avLst/>
              <a:gdLst/>
              <a:ahLst/>
              <a:cxnLst/>
              <a:rect l="l" t="t" r="r" b="b"/>
              <a:pathLst>
                <a:path w="117" h="408" extrusionOk="0">
                  <a:moveTo>
                    <a:pt x="85" y="17"/>
                  </a:moveTo>
                  <a:lnTo>
                    <a:pt x="58" y="0"/>
                  </a:lnTo>
                  <a:lnTo>
                    <a:pt x="33" y="17"/>
                  </a:lnTo>
                  <a:lnTo>
                    <a:pt x="0" y="351"/>
                  </a:lnTo>
                  <a:lnTo>
                    <a:pt x="58" y="408"/>
                  </a:lnTo>
                  <a:lnTo>
                    <a:pt x="117" y="351"/>
                  </a:lnTo>
                  <a:lnTo>
                    <a:pt x="85" y="17"/>
                  </a:lnTo>
                  <a:close/>
                </a:path>
              </a:pathLst>
            </a:custGeom>
            <a:solidFill>
              <a:srgbClr val="29AAE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6" name="Google Shape;4794;p150"/>
            <p:cNvSpPr/>
            <p:nvPr/>
          </p:nvSpPr>
          <p:spPr>
            <a:xfrm>
              <a:off x="2389363" y="5473544"/>
              <a:ext cx="125949" cy="92452"/>
            </a:xfrm>
            <a:custGeom>
              <a:avLst/>
              <a:gdLst/>
              <a:ahLst/>
              <a:cxnLst/>
              <a:rect l="l" t="t" r="r" b="b"/>
              <a:pathLst>
                <a:path w="94" h="69" extrusionOk="0">
                  <a:moveTo>
                    <a:pt x="46" y="0"/>
                  </a:moveTo>
                  <a:lnTo>
                    <a:pt x="0" y="14"/>
                  </a:lnTo>
                  <a:lnTo>
                    <a:pt x="21" y="59"/>
                  </a:lnTo>
                  <a:lnTo>
                    <a:pt x="46" y="69"/>
                  </a:lnTo>
                  <a:lnTo>
                    <a:pt x="73" y="59"/>
                  </a:lnTo>
                  <a:lnTo>
                    <a:pt x="94" y="14"/>
                  </a:lnTo>
                  <a:lnTo>
                    <a:pt x="46" y="0"/>
                  </a:lnTo>
                  <a:close/>
                </a:path>
              </a:pathLst>
            </a:custGeom>
            <a:solidFill>
              <a:srgbClr val="0071BB"/>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7" name="Google Shape;4795;p150"/>
            <p:cNvSpPr/>
            <p:nvPr/>
          </p:nvSpPr>
          <p:spPr>
            <a:xfrm>
              <a:off x="2389363" y="5268542"/>
              <a:ext cx="125949" cy="205002"/>
            </a:xfrm>
            <a:prstGeom prst="rect">
              <a:avLst/>
            </a:prstGeom>
            <a:solidFill>
              <a:srgbClr val="FEC18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8" name="Google Shape;4796;p150"/>
            <p:cNvSpPr/>
            <p:nvPr/>
          </p:nvSpPr>
          <p:spPr>
            <a:xfrm>
              <a:off x="2039653" y="4875956"/>
              <a:ext cx="142028" cy="143367"/>
            </a:xfrm>
            <a:prstGeom prst="ellipse">
              <a:avLst/>
            </a:prstGeom>
            <a:solidFill>
              <a:srgbClr val="FEC18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19" name="Google Shape;4797;p150"/>
            <p:cNvSpPr/>
            <p:nvPr/>
          </p:nvSpPr>
          <p:spPr>
            <a:xfrm>
              <a:off x="2722994" y="4875956"/>
              <a:ext cx="140688" cy="143367"/>
            </a:xfrm>
            <a:prstGeom prst="ellipse">
              <a:avLst/>
            </a:prstGeom>
            <a:solidFill>
              <a:srgbClr val="FEC18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0" name="Google Shape;4798;p150"/>
            <p:cNvSpPr/>
            <p:nvPr/>
          </p:nvSpPr>
          <p:spPr>
            <a:xfrm>
              <a:off x="2141484" y="4644156"/>
              <a:ext cx="620366" cy="690040"/>
            </a:xfrm>
            <a:custGeom>
              <a:avLst/>
              <a:gdLst/>
              <a:ahLst/>
              <a:cxnLst/>
              <a:rect l="l" t="t" r="r" b="b"/>
              <a:pathLst>
                <a:path w="329" h="366" extrusionOk="0">
                  <a:moveTo>
                    <a:pt x="329" y="44"/>
                  </a:moveTo>
                  <a:cubicBezTo>
                    <a:pt x="329" y="21"/>
                    <a:pt x="311" y="2"/>
                    <a:pt x="289" y="0"/>
                  </a:cubicBezTo>
                  <a:cubicBezTo>
                    <a:pt x="287" y="0"/>
                    <a:pt x="286" y="0"/>
                    <a:pt x="284" y="0"/>
                  </a:cubicBezTo>
                  <a:cubicBezTo>
                    <a:pt x="45" y="0"/>
                    <a:pt x="45" y="0"/>
                    <a:pt x="45" y="0"/>
                  </a:cubicBezTo>
                  <a:cubicBezTo>
                    <a:pt x="45" y="0"/>
                    <a:pt x="45" y="0"/>
                    <a:pt x="45" y="0"/>
                  </a:cubicBezTo>
                  <a:cubicBezTo>
                    <a:pt x="32" y="0"/>
                    <a:pt x="21" y="5"/>
                    <a:pt x="13" y="13"/>
                  </a:cubicBezTo>
                  <a:cubicBezTo>
                    <a:pt x="5" y="21"/>
                    <a:pt x="0" y="32"/>
                    <a:pt x="0" y="44"/>
                  </a:cubicBezTo>
                  <a:cubicBezTo>
                    <a:pt x="0" y="225"/>
                    <a:pt x="0" y="225"/>
                    <a:pt x="0" y="225"/>
                  </a:cubicBezTo>
                  <a:cubicBezTo>
                    <a:pt x="0" y="225"/>
                    <a:pt x="0" y="225"/>
                    <a:pt x="0" y="225"/>
                  </a:cubicBezTo>
                  <a:cubicBezTo>
                    <a:pt x="0" y="248"/>
                    <a:pt x="4" y="314"/>
                    <a:pt x="38" y="344"/>
                  </a:cubicBezTo>
                  <a:cubicBezTo>
                    <a:pt x="40" y="346"/>
                    <a:pt x="42" y="348"/>
                    <a:pt x="45" y="349"/>
                  </a:cubicBezTo>
                  <a:cubicBezTo>
                    <a:pt x="45" y="349"/>
                    <a:pt x="45" y="349"/>
                    <a:pt x="45" y="349"/>
                  </a:cubicBezTo>
                  <a:cubicBezTo>
                    <a:pt x="64" y="362"/>
                    <a:pt x="114" y="366"/>
                    <a:pt x="164" y="365"/>
                  </a:cubicBezTo>
                  <a:cubicBezTo>
                    <a:pt x="214" y="366"/>
                    <a:pt x="265" y="362"/>
                    <a:pt x="284" y="349"/>
                  </a:cubicBezTo>
                  <a:cubicBezTo>
                    <a:pt x="287" y="348"/>
                    <a:pt x="289" y="346"/>
                    <a:pt x="291" y="344"/>
                  </a:cubicBezTo>
                  <a:cubicBezTo>
                    <a:pt x="325" y="314"/>
                    <a:pt x="329" y="249"/>
                    <a:pt x="329" y="225"/>
                  </a:cubicBezTo>
                  <a:cubicBezTo>
                    <a:pt x="329" y="225"/>
                    <a:pt x="329" y="225"/>
                    <a:pt x="329" y="225"/>
                  </a:cubicBezTo>
                  <a:lnTo>
                    <a:pt x="329" y="44"/>
                  </a:lnTo>
                  <a:close/>
                </a:path>
              </a:pathLst>
            </a:custGeom>
            <a:solidFill>
              <a:srgbClr val="FED4AC"/>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1" name="Google Shape;4799;p150"/>
            <p:cNvSpPr/>
            <p:nvPr/>
          </p:nvSpPr>
          <p:spPr>
            <a:xfrm>
              <a:off x="2358545" y="5149292"/>
              <a:ext cx="186244" cy="89772"/>
            </a:xfrm>
            <a:custGeom>
              <a:avLst/>
              <a:gdLst/>
              <a:ahLst/>
              <a:cxnLst/>
              <a:rect l="l" t="t" r="r" b="b"/>
              <a:pathLst>
                <a:path w="99" h="48" extrusionOk="0">
                  <a:moveTo>
                    <a:pt x="0" y="0"/>
                  </a:moveTo>
                  <a:cubicBezTo>
                    <a:pt x="1" y="27"/>
                    <a:pt x="23" y="48"/>
                    <a:pt x="49" y="48"/>
                  </a:cubicBezTo>
                  <a:cubicBezTo>
                    <a:pt x="76" y="48"/>
                    <a:pt x="98" y="27"/>
                    <a:pt x="99" y="0"/>
                  </a:cubicBezTo>
                  <a:lnTo>
                    <a:pt x="0" y="0"/>
                  </a:lnTo>
                  <a:close/>
                </a:path>
              </a:pathLst>
            </a:custGeom>
            <a:solidFill>
              <a:srgbClr val="60381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2" name="Google Shape;4800;p150"/>
            <p:cNvSpPr/>
            <p:nvPr/>
          </p:nvSpPr>
          <p:spPr>
            <a:xfrm>
              <a:off x="2450997" y="5446746"/>
              <a:ext cx="93792" cy="105851"/>
            </a:xfrm>
            <a:custGeom>
              <a:avLst/>
              <a:gdLst/>
              <a:ahLst/>
              <a:cxnLst/>
              <a:rect l="l" t="t" r="r" b="b"/>
              <a:pathLst>
                <a:path w="50" h="56" extrusionOk="0">
                  <a:moveTo>
                    <a:pt x="0" y="14"/>
                  </a:moveTo>
                  <a:cubicBezTo>
                    <a:pt x="0" y="14"/>
                    <a:pt x="32" y="32"/>
                    <a:pt x="37" y="56"/>
                  </a:cubicBezTo>
                  <a:cubicBezTo>
                    <a:pt x="50" y="11"/>
                    <a:pt x="50" y="11"/>
                    <a:pt x="50" y="11"/>
                  </a:cubicBezTo>
                  <a:cubicBezTo>
                    <a:pt x="50" y="11"/>
                    <a:pt x="43" y="0"/>
                    <a:pt x="34" y="1"/>
                  </a:cubicBezTo>
                  <a:lnTo>
                    <a:pt x="0" y="14"/>
                  </a:lnTo>
                  <a:close/>
                </a:path>
              </a:pathLst>
            </a:cu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3" name="Google Shape;4801;p150"/>
            <p:cNvSpPr/>
            <p:nvPr/>
          </p:nvSpPr>
          <p:spPr>
            <a:xfrm>
              <a:off x="2358545" y="5446746"/>
              <a:ext cx="92452" cy="105851"/>
            </a:xfrm>
            <a:custGeom>
              <a:avLst/>
              <a:gdLst/>
              <a:ahLst/>
              <a:cxnLst/>
              <a:rect l="l" t="t" r="r" b="b"/>
              <a:pathLst>
                <a:path w="49" h="56" extrusionOk="0">
                  <a:moveTo>
                    <a:pt x="49" y="14"/>
                  </a:moveTo>
                  <a:cubicBezTo>
                    <a:pt x="49" y="14"/>
                    <a:pt x="18" y="32"/>
                    <a:pt x="13" y="56"/>
                  </a:cubicBezTo>
                  <a:cubicBezTo>
                    <a:pt x="0" y="11"/>
                    <a:pt x="0" y="11"/>
                    <a:pt x="0" y="11"/>
                  </a:cubicBezTo>
                  <a:cubicBezTo>
                    <a:pt x="0" y="11"/>
                    <a:pt x="7" y="0"/>
                    <a:pt x="16" y="1"/>
                  </a:cubicBezTo>
                  <a:lnTo>
                    <a:pt x="49" y="14"/>
                  </a:lnTo>
                  <a:close/>
                </a:path>
              </a:pathLst>
            </a:cu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4" name="Google Shape;4802;p150"/>
            <p:cNvSpPr/>
            <p:nvPr/>
          </p:nvSpPr>
          <p:spPr>
            <a:xfrm>
              <a:off x="1973999" y="6825486"/>
              <a:ext cx="243859" cy="83073"/>
            </a:xfrm>
            <a:custGeom>
              <a:avLst/>
              <a:gdLst/>
              <a:ahLst/>
              <a:cxnLst/>
              <a:rect l="l" t="t" r="r" b="b"/>
              <a:pathLst>
                <a:path w="129" h="44" extrusionOk="0">
                  <a:moveTo>
                    <a:pt x="128" y="44"/>
                  </a:moveTo>
                  <a:cubicBezTo>
                    <a:pt x="128" y="42"/>
                    <a:pt x="129" y="32"/>
                    <a:pt x="129" y="30"/>
                  </a:cubicBezTo>
                  <a:cubicBezTo>
                    <a:pt x="129" y="13"/>
                    <a:pt x="115" y="0"/>
                    <a:pt x="99" y="0"/>
                  </a:cubicBezTo>
                  <a:cubicBezTo>
                    <a:pt x="30" y="0"/>
                    <a:pt x="30" y="0"/>
                    <a:pt x="30" y="0"/>
                  </a:cubicBezTo>
                  <a:cubicBezTo>
                    <a:pt x="14" y="0"/>
                    <a:pt x="0" y="13"/>
                    <a:pt x="0" y="30"/>
                  </a:cubicBezTo>
                  <a:cubicBezTo>
                    <a:pt x="0" y="32"/>
                    <a:pt x="1" y="42"/>
                    <a:pt x="1" y="44"/>
                  </a:cubicBezTo>
                  <a:lnTo>
                    <a:pt x="128" y="44"/>
                  </a:lnTo>
                  <a:close/>
                </a:path>
              </a:pathLst>
            </a:custGeom>
            <a:solidFill>
              <a:srgbClr val="1A1A1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5" name="Google Shape;4803;p150"/>
            <p:cNvSpPr/>
            <p:nvPr/>
          </p:nvSpPr>
          <p:spPr>
            <a:xfrm>
              <a:off x="2686817" y="6825486"/>
              <a:ext cx="242519" cy="83073"/>
            </a:xfrm>
            <a:custGeom>
              <a:avLst/>
              <a:gdLst/>
              <a:ahLst/>
              <a:cxnLst/>
              <a:rect l="l" t="t" r="r" b="b"/>
              <a:pathLst>
                <a:path w="129" h="44" extrusionOk="0">
                  <a:moveTo>
                    <a:pt x="1" y="44"/>
                  </a:moveTo>
                  <a:cubicBezTo>
                    <a:pt x="1" y="42"/>
                    <a:pt x="0" y="32"/>
                    <a:pt x="0" y="30"/>
                  </a:cubicBezTo>
                  <a:cubicBezTo>
                    <a:pt x="0" y="13"/>
                    <a:pt x="14" y="0"/>
                    <a:pt x="30" y="0"/>
                  </a:cubicBezTo>
                  <a:cubicBezTo>
                    <a:pt x="99" y="0"/>
                    <a:pt x="99" y="0"/>
                    <a:pt x="99" y="0"/>
                  </a:cubicBezTo>
                  <a:cubicBezTo>
                    <a:pt x="115" y="0"/>
                    <a:pt x="129" y="13"/>
                    <a:pt x="129" y="30"/>
                  </a:cubicBezTo>
                  <a:cubicBezTo>
                    <a:pt x="129" y="32"/>
                    <a:pt x="128" y="42"/>
                    <a:pt x="128" y="44"/>
                  </a:cubicBezTo>
                  <a:lnTo>
                    <a:pt x="1" y="44"/>
                  </a:lnTo>
                  <a:close/>
                </a:path>
              </a:pathLst>
            </a:custGeom>
            <a:solidFill>
              <a:srgbClr val="1A1A1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6" name="Google Shape;4804;p150"/>
            <p:cNvSpPr/>
            <p:nvPr/>
          </p:nvSpPr>
          <p:spPr>
            <a:xfrm>
              <a:off x="2071810" y="4597261"/>
              <a:ext cx="723537" cy="286735"/>
            </a:xfrm>
            <a:custGeom>
              <a:avLst/>
              <a:gdLst/>
              <a:ahLst/>
              <a:cxnLst/>
              <a:rect l="l" t="t" r="r" b="b"/>
              <a:pathLst>
                <a:path w="384" h="152" extrusionOk="0">
                  <a:moveTo>
                    <a:pt x="37" y="152"/>
                  </a:moveTo>
                  <a:cubicBezTo>
                    <a:pt x="37" y="152"/>
                    <a:pt x="70" y="124"/>
                    <a:pt x="79" y="90"/>
                  </a:cubicBezTo>
                  <a:cubicBezTo>
                    <a:pt x="79" y="90"/>
                    <a:pt x="195" y="137"/>
                    <a:pt x="333" y="80"/>
                  </a:cubicBezTo>
                  <a:cubicBezTo>
                    <a:pt x="333" y="80"/>
                    <a:pt x="345" y="142"/>
                    <a:pt x="366" y="152"/>
                  </a:cubicBezTo>
                  <a:cubicBezTo>
                    <a:pt x="366" y="152"/>
                    <a:pt x="384" y="38"/>
                    <a:pt x="366" y="28"/>
                  </a:cubicBezTo>
                  <a:cubicBezTo>
                    <a:pt x="347" y="18"/>
                    <a:pt x="66" y="0"/>
                    <a:pt x="33" y="25"/>
                  </a:cubicBezTo>
                  <a:cubicBezTo>
                    <a:pt x="0" y="50"/>
                    <a:pt x="37" y="152"/>
                    <a:pt x="37" y="152"/>
                  </a:cubicBez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7" name="Google Shape;4805;p150"/>
            <p:cNvSpPr/>
            <p:nvPr/>
          </p:nvSpPr>
          <p:spPr>
            <a:xfrm>
              <a:off x="2296911" y="4894715"/>
              <a:ext cx="37517" cy="44216"/>
            </a:xfrm>
            <a:prstGeom prst="ellipse">
              <a:avLst/>
            </a:prstGeom>
            <a:solidFill>
              <a:srgbClr val="1A1A1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8" name="Google Shape;4806;p150"/>
            <p:cNvSpPr/>
            <p:nvPr/>
          </p:nvSpPr>
          <p:spPr>
            <a:xfrm>
              <a:off x="2570247" y="4894715"/>
              <a:ext cx="34837" cy="44216"/>
            </a:xfrm>
            <a:prstGeom prst="ellipse">
              <a:avLst/>
            </a:prstGeom>
            <a:solidFill>
              <a:srgbClr val="1A1A1A"/>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29" name="Google Shape;4807;p150"/>
            <p:cNvSpPr/>
            <p:nvPr/>
          </p:nvSpPr>
          <p:spPr>
            <a:xfrm>
              <a:off x="2312989" y="4902754"/>
              <a:ext cx="13399" cy="13399"/>
            </a:xfrm>
            <a:prstGeom prst="ellipse">
              <a:avLst/>
            </a:pr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0" name="Google Shape;4808;p150"/>
            <p:cNvSpPr/>
            <p:nvPr/>
          </p:nvSpPr>
          <p:spPr>
            <a:xfrm>
              <a:off x="2589005" y="4902754"/>
              <a:ext cx="13399" cy="13399"/>
            </a:xfrm>
            <a:prstGeom prst="ellipse">
              <a:avLst/>
            </a:pr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1" name="Google Shape;4809;p150"/>
            <p:cNvSpPr/>
            <p:nvPr/>
          </p:nvSpPr>
          <p:spPr>
            <a:xfrm>
              <a:off x="2307630" y="4926872"/>
              <a:ext cx="5360" cy="4020"/>
            </a:xfrm>
            <a:prstGeom prst="ellipse">
              <a:avLst/>
            </a:pr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2" name="Google Shape;4810;p150"/>
            <p:cNvSpPr/>
            <p:nvPr/>
          </p:nvSpPr>
          <p:spPr>
            <a:xfrm>
              <a:off x="2579626" y="4926872"/>
              <a:ext cx="2680" cy="4020"/>
            </a:xfrm>
            <a:prstGeom prst="ellipse">
              <a:avLst/>
            </a:prstGeom>
            <a:solidFill>
              <a:srgbClr val="F1F1F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3" name="Google Shape;4811;p150"/>
            <p:cNvSpPr/>
            <p:nvPr/>
          </p:nvSpPr>
          <p:spPr>
            <a:xfrm>
              <a:off x="2256714" y="4814322"/>
              <a:ext cx="101831" cy="24118"/>
            </a:xfrm>
            <a:custGeom>
              <a:avLst/>
              <a:gdLst/>
              <a:ahLst/>
              <a:cxnLst/>
              <a:rect l="l" t="t" r="r" b="b"/>
              <a:pathLst>
                <a:path w="54" h="13" extrusionOk="0">
                  <a:moveTo>
                    <a:pt x="0" y="12"/>
                  </a:moveTo>
                  <a:cubicBezTo>
                    <a:pt x="0" y="12"/>
                    <a:pt x="3" y="10"/>
                    <a:pt x="8" y="7"/>
                  </a:cubicBezTo>
                  <a:cubicBezTo>
                    <a:pt x="10" y="6"/>
                    <a:pt x="13" y="5"/>
                    <a:pt x="17" y="4"/>
                  </a:cubicBezTo>
                  <a:cubicBezTo>
                    <a:pt x="20" y="3"/>
                    <a:pt x="23" y="2"/>
                    <a:pt x="27" y="1"/>
                  </a:cubicBezTo>
                  <a:cubicBezTo>
                    <a:pt x="29" y="1"/>
                    <a:pt x="31" y="1"/>
                    <a:pt x="33" y="0"/>
                  </a:cubicBezTo>
                  <a:cubicBezTo>
                    <a:pt x="35" y="0"/>
                    <a:pt x="37" y="0"/>
                    <a:pt x="38" y="0"/>
                  </a:cubicBezTo>
                  <a:cubicBezTo>
                    <a:pt x="40" y="1"/>
                    <a:pt x="42" y="1"/>
                    <a:pt x="44" y="2"/>
                  </a:cubicBezTo>
                  <a:cubicBezTo>
                    <a:pt x="45" y="3"/>
                    <a:pt x="47" y="3"/>
                    <a:pt x="48" y="4"/>
                  </a:cubicBezTo>
                  <a:cubicBezTo>
                    <a:pt x="49" y="5"/>
                    <a:pt x="50" y="6"/>
                    <a:pt x="51" y="7"/>
                  </a:cubicBezTo>
                  <a:cubicBezTo>
                    <a:pt x="52" y="8"/>
                    <a:pt x="52" y="9"/>
                    <a:pt x="53" y="10"/>
                  </a:cubicBezTo>
                  <a:cubicBezTo>
                    <a:pt x="54" y="11"/>
                    <a:pt x="54" y="12"/>
                    <a:pt x="54" y="12"/>
                  </a:cubicBezTo>
                  <a:cubicBezTo>
                    <a:pt x="54" y="13"/>
                    <a:pt x="54" y="13"/>
                    <a:pt x="54" y="13"/>
                  </a:cubicBezTo>
                  <a:cubicBezTo>
                    <a:pt x="54" y="13"/>
                    <a:pt x="52" y="13"/>
                    <a:pt x="51" y="13"/>
                  </a:cubicBezTo>
                  <a:cubicBezTo>
                    <a:pt x="50" y="13"/>
                    <a:pt x="49" y="13"/>
                    <a:pt x="48" y="13"/>
                  </a:cubicBezTo>
                  <a:cubicBezTo>
                    <a:pt x="47" y="13"/>
                    <a:pt x="46" y="13"/>
                    <a:pt x="44" y="13"/>
                  </a:cubicBezTo>
                  <a:cubicBezTo>
                    <a:pt x="43" y="13"/>
                    <a:pt x="42" y="13"/>
                    <a:pt x="41" y="13"/>
                  </a:cubicBezTo>
                  <a:cubicBezTo>
                    <a:pt x="39" y="13"/>
                    <a:pt x="38" y="13"/>
                    <a:pt x="36" y="13"/>
                  </a:cubicBezTo>
                  <a:cubicBezTo>
                    <a:pt x="35" y="12"/>
                    <a:pt x="34" y="12"/>
                    <a:pt x="32" y="12"/>
                  </a:cubicBezTo>
                  <a:cubicBezTo>
                    <a:pt x="31" y="11"/>
                    <a:pt x="29" y="11"/>
                    <a:pt x="27" y="11"/>
                  </a:cubicBezTo>
                  <a:cubicBezTo>
                    <a:pt x="24" y="11"/>
                    <a:pt x="21" y="11"/>
                    <a:pt x="18" y="11"/>
                  </a:cubicBezTo>
                  <a:cubicBezTo>
                    <a:pt x="15" y="11"/>
                    <a:pt x="12" y="11"/>
                    <a:pt x="9" y="11"/>
                  </a:cubicBezTo>
                  <a:cubicBezTo>
                    <a:pt x="4" y="12"/>
                    <a:pt x="1" y="13"/>
                    <a:pt x="1" y="13"/>
                  </a:cubicBezTo>
                  <a:lnTo>
                    <a:pt x="0" y="12"/>
                  </a:ln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4" name="Google Shape;4812;p150"/>
            <p:cNvSpPr/>
            <p:nvPr/>
          </p:nvSpPr>
          <p:spPr>
            <a:xfrm>
              <a:off x="2544789" y="4814322"/>
              <a:ext cx="101831" cy="24118"/>
            </a:xfrm>
            <a:custGeom>
              <a:avLst/>
              <a:gdLst/>
              <a:ahLst/>
              <a:cxnLst/>
              <a:rect l="l" t="t" r="r" b="b"/>
              <a:pathLst>
                <a:path w="54" h="13" extrusionOk="0">
                  <a:moveTo>
                    <a:pt x="53" y="13"/>
                  </a:moveTo>
                  <a:cubicBezTo>
                    <a:pt x="53" y="13"/>
                    <a:pt x="50" y="12"/>
                    <a:pt x="45" y="11"/>
                  </a:cubicBezTo>
                  <a:cubicBezTo>
                    <a:pt x="42" y="11"/>
                    <a:pt x="39" y="11"/>
                    <a:pt x="36" y="11"/>
                  </a:cubicBezTo>
                  <a:cubicBezTo>
                    <a:pt x="33" y="11"/>
                    <a:pt x="30" y="11"/>
                    <a:pt x="26" y="11"/>
                  </a:cubicBezTo>
                  <a:cubicBezTo>
                    <a:pt x="25" y="11"/>
                    <a:pt x="23" y="11"/>
                    <a:pt x="22" y="12"/>
                  </a:cubicBezTo>
                  <a:cubicBezTo>
                    <a:pt x="20" y="12"/>
                    <a:pt x="19" y="12"/>
                    <a:pt x="17" y="13"/>
                  </a:cubicBezTo>
                  <a:cubicBezTo>
                    <a:pt x="16" y="13"/>
                    <a:pt x="15" y="13"/>
                    <a:pt x="13" y="13"/>
                  </a:cubicBezTo>
                  <a:cubicBezTo>
                    <a:pt x="12" y="13"/>
                    <a:pt x="11" y="13"/>
                    <a:pt x="10" y="13"/>
                  </a:cubicBezTo>
                  <a:cubicBezTo>
                    <a:pt x="8" y="13"/>
                    <a:pt x="7" y="13"/>
                    <a:pt x="6" y="13"/>
                  </a:cubicBezTo>
                  <a:cubicBezTo>
                    <a:pt x="5" y="13"/>
                    <a:pt x="4" y="13"/>
                    <a:pt x="3" y="13"/>
                  </a:cubicBezTo>
                  <a:cubicBezTo>
                    <a:pt x="2" y="13"/>
                    <a:pt x="0" y="13"/>
                    <a:pt x="0" y="13"/>
                  </a:cubicBezTo>
                  <a:cubicBezTo>
                    <a:pt x="0" y="12"/>
                    <a:pt x="0" y="12"/>
                    <a:pt x="0" y="12"/>
                  </a:cubicBezTo>
                  <a:cubicBezTo>
                    <a:pt x="0" y="12"/>
                    <a:pt x="0" y="11"/>
                    <a:pt x="1" y="10"/>
                  </a:cubicBezTo>
                  <a:cubicBezTo>
                    <a:pt x="2" y="9"/>
                    <a:pt x="2" y="8"/>
                    <a:pt x="3" y="7"/>
                  </a:cubicBezTo>
                  <a:cubicBezTo>
                    <a:pt x="4" y="6"/>
                    <a:pt x="5" y="5"/>
                    <a:pt x="6" y="4"/>
                  </a:cubicBezTo>
                  <a:cubicBezTo>
                    <a:pt x="7" y="3"/>
                    <a:pt x="9" y="3"/>
                    <a:pt x="10" y="2"/>
                  </a:cubicBezTo>
                  <a:cubicBezTo>
                    <a:pt x="12" y="1"/>
                    <a:pt x="14" y="1"/>
                    <a:pt x="16" y="0"/>
                  </a:cubicBezTo>
                  <a:cubicBezTo>
                    <a:pt x="17" y="0"/>
                    <a:pt x="19" y="0"/>
                    <a:pt x="21" y="0"/>
                  </a:cubicBezTo>
                  <a:cubicBezTo>
                    <a:pt x="23" y="1"/>
                    <a:pt x="25" y="1"/>
                    <a:pt x="27" y="1"/>
                  </a:cubicBezTo>
                  <a:cubicBezTo>
                    <a:pt x="31" y="2"/>
                    <a:pt x="34" y="3"/>
                    <a:pt x="37" y="4"/>
                  </a:cubicBezTo>
                  <a:cubicBezTo>
                    <a:pt x="41" y="5"/>
                    <a:pt x="44" y="6"/>
                    <a:pt x="46" y="7"/>
                  </a:cubicBezTo>
                  <a:cubicBezTo>
                    <a:pt x="51" y="10"/>
                    <a:pt x="54" y="12"/>
                    <a:pt x="54" y="12"/>
                  </a:cubicBezTo>
                  <a:lnTo>
                    <a:pt x="53" y="13"/>
                  </a:ln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5" name="Google Shape;4813;p150"/>
            <p:cNvSpPr/>
            <p:nvPr/>
          </p:nvSpPr>
          <p:spPr>
            <a:xfrm>
              <a:off x="3536303" y="2298021"/>
              <a:ext cx="763733" cy="483698"/>
            </a:xfrm>
            <a:custGeom>
              <a:avLst/>
              <a:gdLst/>
              <a:ahLst/>
              <a:cxnLst/>
              <a:rect l="l" t="t" r="r" b="b"/>
              <a:pathLst>
                <a:path w="405" h="257" extrusionOk="0">
                  <a:moveTo>
                    <a:pt x="336" y="165"/>
                  </a:moveTo>
                  <a:cubicBezTo>
                    <a:pt x="336" y="165"/>
                    <a:pt x="333" y="54"/>
                    <a:pt x="405" y="4"/>
                  </a:cubicBezTo>
                  <a:cubicBezTo>
                    <a:pt x="404" y="0"/>
                    <a:pt x="0" y="118"/>
                    <a:pt x="127" y="257"/>
                  </a:cubicBezTo>
                  <a:cubicBezTo>
                    <a:pt x="196" y="225"/>
                    <a:pt x="266" y="194"/>
                    <a:pt x="336" y="165"/>
                  </a:cubicBezTo>
                  <a:close/>
                </a:path>
              </a:pathLst>
            </a:custGeom>
            <a:solidFill>
              <a:srgbClr val="0078D7"/>
            </a:solidFill>
            <a:ln>
              <a:noFill/>
            </a:ln>
          </p:spPr>
          <p:txBody>
            <a:bodyPr spcFirstLastPara="1" wrap="square" lIns="89628" tIns="44802" rIns="89628" bIns="44802" anchor="t" anchorCtr="0">
              <a:noAutofit/>
            </a:bodyPr>
            <a:lstStyle/>
            <a:p>
              <a:pPr defTabSz="914367"/>
              <a:endParaRPr sz="1765">
                <a:solidFill>
                  <a:srgbClr val="004B50"/>
                </a:solidFill>
                <a:latin typeface="Lato Light"/>
                <a:ea typeface="Lato Light"/>
                <a:cs typeface="Lato Light"/>
                <a:sym typeface="Lato Light"/>
              </a:endParaRPr>
            </a:p>
          </p:txBody>
        </p:sp>
        <p:sp>
          <p:nvSpPr>
            <p:cNvPr id="36" name="Google Shape;4814;p150"/>
            <p:cNvSpPr/>
            <p:nvPr/>
          </p:nvSpPr>
          <p:spPr>
            <a:xfrm>
              <a:off x="3817678" y="2702666"/>
              <a:ext cx="688700" cy="507816"/>
            </a:xfrm>
            <a:custGeom>
              <a:avLst/>
              <a:gdLst/>
              <a:ahLst/>
              <a:cxnLst/>
              <a:rect l="l" t="t" r="r" b="b"/>
              <a:pathLst>
                <a:path w="366" h="270" extrusionOk="0">
                  <a:moveTo>
                    <a:pt x="208" y="0"/>
                  </a:moveTo>
                  <a:cubicBezTo>
                    <a:pt x="208" y="0"/>
                    <a:pt x="284" y="80"/>
                    <a:pt x="366" y="69"/>
                  </a:cubicBezTo>
                  <a:cubicBezTo>
                    <a:pt x="363" y="66"/>
                    <a:pt x="24" y="270"/>
                    <a:pt x="0" y="91"/>
                  </a:cubicBezTo>
                  <a:cubicBezTo>
                    <a:pt x="69" y="59"/>
                    <a:pt x="138" y="29"/>
                    <a:pt x="208" y="0"/>
                  </a:cubicBezTo>
                  <a:close/>
                </a:path>
              </a:pathLst>
            </a:custGeom>
            <a:solidFill>
              <a:srgbClr val="0078D7"/>
            </a:solidFill>
            <a:ln>
              <a:noFill/>
            </a:ln>
          </p:spPr>
          <p:txBody>
            <a:bodyPr spcFirstLastPara="1" wrap="square" lIns="89628" tIns="44802" rIns="89628" bIns="44802" anchor="t" anchorCtr="0">
              <a:noAutofit/>
            </a:bodyPr>
            <a:lstStyle/>
            <a:p>
              <a:pPr defTabSz="914367"/>
              <a:endParaRPr sz="1765">
                <a:solidFill>
                  <a:srgbClr val="004B50"/>
                </a:solidFill>
                <a:latin typeface="Lato Light"/>
                <a:ea typeface="Lato Light"/>
                <a:cs typeface="Lato Light"/>
                <a:sym typeface="Lato Light"/>
              </a:endParaRPr>
            </a:p>
          </p:txBody>
        </p:sp>
        <p:sp>
          <p:nvSpPr>
            <p:cNvPr id="37" name="Google Shape;4815;p150"/>
            <p:cNvSpPr/>
            <p:nvPr/>
          </p:nvSpPr>
          <p:spPr>
            <a:xfrm>
              <a:off x="2433579" y="2579397"/>
              <a:ext cx="1830280" cy="1018311"/>
            </a:xfrm>
            <a:custGeom>
              <a:avLst/>
              <a:gdLst/>
              <a:ahLst/>
              <a:cxnLst/>
              <a:rect l="l" t="t" r="r" b="b"/>
              <a:pathLst>
                <a:path w="971" h="540" extrusionOk="0">
                  <a:moveTo>
                    <a:pt x="10" y="519"/>
                  </a:moveTo>
                  <a:cubicBezTo>
                    <a:pt x="0" y="502"/>
                    <a:pt x="5" y="480"/>
                    <a:pt x="22" y="469"/>
                  </a:cubicBezTo>
                  <a:cubicBezTo>
                    <a:pt x="307" y="291"/>
                    <a:pt x="606" y="137"/>
                    <a:pt x="916" y="8"/>
                  </a:cubicBezTo>
                  <a:cubicBezTo>
                    <a:pt x="935" y="0"/>
                    <a:pt x="956" y="9"/>
                    <a:pt x="964" y="27"/>
                  </a:cubicBezTo>
                  <a:cubicBezTo>
                    <a:pt x="971" y="45"/>
                    <a:pt x="962" y="66"/>
                    <a:pt x="944" y="73"/>
                  </a:cubicBezTo>
                  <a:cubicBezTo>
                    <a:pt x="637" y="201"/>
                    <a:pt x="342" y="354"/>
                    <a:pt x="60" y="529"/>
                  </a:cubicBezTo>
                  <a:cubicBezTo>
                    <a:pt x="43" y="540"/>
                    <a:pt x="21" y="535"/>
                    <a:pt x="10" y="519"/>
                  </a:cubicBez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8" name="Google Shape;4816;p150"/>
            <p:cNvSpPr/>
            <p:nvPr/>
          </p:nvSpPr>
          <p:spPr>
            <a:xfrm>
              <a:off x="1505040" y="1553046"/>
              <a:ext cx="588209" cy="684680"/>
            </a:xfrm>
            <a:custGeom>
              <a:avLst/>
              <a:gdLst/>
              <a:ahLst/>
              <a:cxnLst/>
              <a:rect l="l" t="t" r="r" b="b"/>
              <a:pathLst>
                <a:path w="312" h="363" extrusionOk="0">
                  <a:moveTo>
                    <a:pt x="0" y="176"/>
                  </a:moveTo>
                  <a:cubicBezTo>
                    <a:pt x="0" y="176"/>
                    <a:pt x="60" y="83"/>
                    <a:pt x="25" y="3"/>
                  </a:cubicBezTo>
                  <a:cubicBezTo>
                    <a:pt x="28" y="0"/>
                    <a:pt x="312" y="311"/>
                    <a:pt x="131" y="363"/>
                  </a:cubicBezTo>
                  <a:cubicBezTo>
                    <a:pt x="89" y="300"/>
                    <a:pt x="45" y="237"/>
                    <a:pt x="0" y="176"/>
                  </a:cubicBezTo>
                  <a:close/>
                </a:path>
              </a:pathLst>
            </a:custGeom>
            <a:solidFill>
              <a:srgbClr val="5C2D9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39" name="Google Shape;4817;p150"/>
            <p:cNvSpPr/>
            <p:nvPr/>
          </p:nvSpPr>
          <p:spPr>
            <a:xfrm>
              <a:off x="1101735" y="1898736"/>
              <a:ext cx="565431" cy="660562"/>
            </a:xfrm>
            <a:custGeom>
              <a:avLst/>
              <a:gdLst/>
              <a:ahLst/>
              <a:cxnLst/>
              <a:rect l="l" t="t" r="r" b="b"/>
              <a:pathLst>
                <a:path w="300" h="351" extrusionOk="0">
                  <a:moveTo>
                    <a:pt x="170" y="25"/>
                  </a:moveTo>
                  <a:cubicBezTo>
                    <a:pt x="170" y="25"/>
                    <a:pt x="64" y="53"/>
                    <a:pt x="0" y="1"/>
                  </a:cubicBezTo>
                  <a:cubicBezTo>
                    <a:pt x="3" y="0"/>
                    <a:pt x="187" y="351"/>
                    <a:pt x="300" y="210"/>
                  </a:cubicBezTo>
                  <a:cubicBezTo>
                    <a:pt x="258" y="148"/>
                    <a:pt x="215" y="86"/>
                    <a:pt x="170" y="25"/>
                  </a:cubicBezTo>
                  <a:close/>
                </a:path>
              </a:pathLst>
            </a:custGeom>
            <a:solidFill>
              <a:srgbClr val="5C2D91"/>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40" name="Google Shape;4818;p150"/>
            <p:cNvSpPr/>
            <p:nvPr/>
          </p:nvSpPr>
          <p:spPr>
            <a:xfrm>
              <a:off x="1389810" y="1839781"/>
              <a:ext cx="1134881" cy="1763286"/>
            </a:xfrm>
            <a:custGeom>
              <a:avLst/>
              <a:gdLst/>
              <a:ahLst/>
              <a:cxnLst/>
              <a:rect l="l" t="t" r="r" b="b"/>
              <a:pathLst>
                <a:path w="602" h="936" extrusionOk="0">
                  <a:moveTo>
                    <a:pt x="577" y="927"/>
                  </a:moveTo>
                  <a:cubicBezTo>
                    <a:pt x="595" y="919"/>
                    <a:pt x="602" y="897"/>
                    <a:pt x="593" y="879"/>
                  </a:cubicBezTo>
                  <a:cubicBezTo>
                    <a:pt x="441" y="579"/>
                    <a:pt x="266" y="292"/>
                    <a:pt x="69" y="20"/>
                  </a:cubicBezTo>
                  <a:cubicBezTo>
                    <a:pt x="57" y="4"/>
                    <a:pt x="34" y="0"/>
                    <a:pt x="18" y="11"/>
                  </a:cubicBezTo>
                  <a:cubicBezTo>
                    <a:pt x="3" y="23"/>
                    <a:pt x="0" y="45"/>
                    <a:pt x="11" y="62"/>
                  </a:cubicBezTo>
                  <a:cubicBezTo>
                    <a:pt x="207" y="330"/>
                    <a:pt x="380" y="614"/>
                    <a:pt x="529" y="911"/>
                  </a:cubicBezTo>
                  <a:cubicBezTo>
                    <a:pt x="538" y="929"/>
                    <a:pt x="560" y="936"/>
                    <a:pt x="577" y="927"/>
                  </a:cubicBez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41" name="Google Shape;4819;p150"/>
            <p:cNvSpPr/>
            <p:nvPr/>
          </p:nvSpPr>
          <p:spPr>
            <a:xfrm>
              <a:off x="786863" y="2165373"/>
              <a:ext cx="739615" cy="531934"/>
            </a:xfrm>
            <a:custGeom>
              <a:avLst/>
              <a:gdLst/>
              <a:ahLst/>
              <a:cxnLst/>
              <a:rect l="l" t="t" r="r" b="b"/>
              <a:pathLst>
                <a:path w="392" h="282" extrusionOk="0">
                  <a:moveTo>
                    <a:pt x="52" y="171"/>
                  </a:moveTo>
                  <a:cubicBezTo>
                    <a:pt x="53" y="171"/>
                    <a:pt x="66" y="61"/>
                    <a:pt x="0" y="4"/>
                  </a:cubicBezTo>
                  <a:cubicBezTo>
                    <a:pt x="1" y="0"/>
                    <a:pt x="392" y="157"/>
                    <a:pt x="252" y="282"/>
                  </a:cubicBezTo>
                  <a:cubicBezTo>
                    <a:pt x="186" y="244"/>
                    <a:pt x="120" y="207"/>
                    <a:pt x="52" y="171"/>
                  </a:cubicBezTo>
                  <a:close/>
                </a:path>
              </a:pathLst>
            </a:custGeom>
            <a:solidFill>
              <a:srgbClr val="0078D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42" name="Google Shape;4820;p150"/>
            <p:cNvSpPr/>
            <p:nvPr/>
          </p:nvSpPr>
          <p:spPr>
            <a:xfrm>
              <a:off x="529605" y="2576717"/>
              <a:ext cx="679321" cy="539973"/>
            </a:xfrm>
            <a:custGeom>
              <a:avLst/>
              <a:gdLst/>
              <a:ahLst/>
              <a:cxnLst/>
              <a:rect l="l" t="t" r="r" b="b"/>
              <a:pathLst>
                <a:path w="361" h="287" extrusionOk="0">
                  <a:moveTo>
                    <a:pt x="164" y="0"/>
                  </a:moveTo>
                  <a:cubicBezTo>
                    <a:pt x="164" y="0"/>
                    <a:pt x="80" y="72"/>
                    <a:pt x="0" y="53"/>
                  </a:cubicBezTo>
                  <a:cubicBezTo>
                    <a:pt x="2" y="50"/>
                    <a:pt x="320" y="287"/>
                    <a:pt x="361" y="111"/>
                  </a:cubicBezTo>
                  <a:cubicBezTo>
                    <a:pt x="296" y="73"/>
                    <a:pt x="230" y="36"/>
                    <a:pt x="164" y="0"/>
                  </a:cubicBezTo>
                  <a:close/>
                </a:path>
              </a:pathLst>
            </a:custGeom>
            <a:solidFill>
              <a:srgbClr val="0078D7"/>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sp>
          <p:nvSpPr>
            <p:cNvPr id="43" name="Google Shape;4821;p150"/>
            <p:cNvSpPr/>
            <p:nvPr/>
          </p:nvSpPr>
          <p:spPr>
            <a:xfrm>
              <a:off x="785523" y="2456127"/>
              <a:ext cx="1736488" cy="1176417"/>
            </a:xfrm>
            <a:custGeom>
              <a:avLst/>
              <a:gdLst/>
              <a:ahLst/>
              <a:cxnLst/>
              <a:rect l="l" t="t" r="r" b="b"/>
              <a:pathLst>
                <a:path w="922" h="625" extrusionOk="0">
                  <a:moveTo>
                    <a:pt x="910" y="607"/>
                  </a:moveTo>
                  <a:cubicBezTo>
                    <a:pt x="922" y="592"/>
                    <a:pt x="919" y="569"/>
                    <a:pt x="903" y="557"/>
                  </a:cubicBezTo>
                  <a:cubicBezTo>
                    <a:pt x="637" y="352"/>
                    <a:pt x="354" y="169"/>
                    <a:pt x="59" y="10"/>
                  </a:cubicBezTo>
                  <a:cubicBezTo>
                    <a:pt x="41" y="0"/>
                    <a:pt x="19" y="7"/>
                    <a:pt x="10" y="24"/>
                  </a:cubicBezTo>
                  <a:cubicBezTo>
                    <a:pt x="0" y="41"/>
                    <a:pt x="7" y="63"/>
                    <a:pt x="25" y="72"/>
                  </a:cubicBezTo>
                  <a:cubicBezTo>
                    <a:pt x="317" y="229"/>
                    <a:pt x="597" y="410"/>
                    <a:pt x="860" y="613"/>
                  </a:cubicBezTo>
                  <a:cubicBezTo>
                    <a:pt x="876" y="625"/>
                    <a:pt x="898" y="622"/>
                    <a:pt x="910" y="607"/>
                  </a:cubicBezTo>
                  <a:close/>
                </a:path>
              </a:pathLst>
            </a:custGeom>
            <a:solidFill>
              <a:srgbClr val="333333"/>
            </a:solidFill>
            <a:ln>
              <a:noFill/>
            </a:ln>
          </p:spPr>
          <p:txBody>
            <a:bodyPr spcFirstLastPara="1" wrap="square" lIns="89628" tIns="44802" rIns="89628" bIns="44802" anchor="t" anchorCtr="0">
              <a:noAutofit/>
            </a:bodyPr>
            <a:lstStyle/>
            <a:p>
              <a:pPr defTabSz="914367"/>
              <a:endParaRPr sz="1765">
                <a:solidFill>
                  <a:srgbClr val="505050"/>
                </a:solidFill>
                <a:latin typeface="Lato Light"/>
                <a:ea typeface="Lato Light"/>
                <a:cs typeface="Lato Light"/>
                <a:sym typeface="Lato Light"/>
              </a:endParaRPr>
            </a:p>
          </p:txBody>
        </p:sp>
      </p:grpSp>
      <p:sp>
        <p:nvSpPr>
          <p:cNvPr id="45" name="TextBox 44"/>
          <p:cNvSpPr txBox="1"/>
          <p:nvPr/>
        </p:nvSpPr>
        <p:spPr>
          <a:xfrm>
            <a:off x="5601853" y="1310012"/>
            <a:ext cx="5929768" cy="953455"/>
          </a:xfrm>
          <a:prstGeom prst="rect">
            <a:avLst/>
          </a:prstGeom>
          <a:noFill/>
        </p:spPr>
        <p:txBody>
          <a:bodyPr wrap="square" lIns="179285" tIns="143428" rIns="179285" bIns="143428" rtlCol="0">
            <a:spAutoFit/>
          </a:bodyPr>
          <a:lstStyle/>
          <a:p>
            <a:pPr defTabSz="914367"/>
            <a:r>
              <a:rPr lang="en-US" sz="4313" dirty="0">
                <a:solidFill>
                  <a:srgbClr val="505050"/>
                </a:solidFill>
                <a:latin typeface="Segoe UI Light"/>
              </a:rPr>
              <a:t>Objectives:</a:t>
            </a:r>
            <a:endParaRPr lang="en-IN" sz="4313" dirty="0">
              <a:solidFill>
                <a:srgbClr val="505050"/>
              </a:solidFill>
              <a:latin typeface="Segoe UI Light"/>
            </a:endParaRPr>
          </a:p>
        </p:txBody>
      </p:sp>
      <p:sp>
        <p:nvSpPr>
          <p:cNvPr id="46" name="Rectangle 45"/>
          <p:cNvSpPr/>
          <p:nvPr/>
        </p:nvSpPr>
        <p:spPr bwMode="auto">
          <a:xfrm>
            <a:off x="5531260" y="1523003"/>
            <a:ext cx="67965" cy="1031132"/>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98642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F618A9-1C83-7F25-CBDD-2D879956D582}"/>
              </a:ext>
            </a:extLst>
          </p:cNvPr>
          <p:cNvSpPr txBox="1"/>
          <p:nvPr/>
        </p:nvSpPr>
        <p:spPr>
          <a:xfrm>
            <a:off x="269241" y="1186674"/>
            <a:ext cx="9859116" cy="2697605"/>
          </a:xfrm>
          <a:prstGeom prst="rect">
            <a:avLst/>
          </a:prstGeom>
          <a:noFill/>
        </p:spPr>
        <p:txBody>
          <a:bodyPr vert="horz" wrap="square" lIns="143428" tIns="89642" rIns="143428" bIns="89642" rtlCol="0" anchor="t" anchorCtr="0">
            <a:normAutofit/>
          </a:bodyPr>
          <a:lstStyle/>
          <a:p>
            <a:pPr defTabSz="914367">
              <a:lnSpc>
                <a:spcPct val="90000"/>
              </a:lnSpc>
              <a:spcBef>
                <a:spcPct val="0"/>
              </a:spcBef>
              <a:spcAft>
                <a:spcPts val="588"/>
              </a:spcAft>
            </a:pPr>
            <a:r>
              <a:rPr lang="en-US" sz="7058" spc="-98" dirty="0">
                <a:ln w="3175">
                  <a:noFill/>
                </a:ln>
                <a:gradFill>
                  <a:gsLst>
                    <a:gs pos="0">
                      <a:srgbClr val="FFFFFF"/>
                    </a:gs>
                    <a:gs pos="100000">
                      <a:srgbClr val="FFFFFF"/>
                    </a:gs>
                  </a:gsLst>
                  <a:lin ang="5400000" scaled="0"/>
                </a:gradFill>
                <a:latin typeface="Segoe UI Light"/>
                <a:cs typeface="Segoe UI" pitchFamily="34" charset="0"/>
              </a:rPr>
              <a:t>XAML Basics</a:t>
            </a:r>
          </a:p>
        </p:txBody>
      </p:sp>
    </p:spTree>
    <p:extLst>
      <p:ext uri="{BB962C8B-B14F-4D97-AF65-F5344CB8AC3E}">
        <p14:creationId xmlns:p14="http://schemas.microsoft.com/office/powerpoint/2010/main" val="302427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829847" y="2193731"/>
            <a:ext cx="5477930" cy="3104568"/>
          </a:xfrm>
        </p:spPr>
        <p:txBody>
          <a:bodyPr/>
          <a:lstStyle/>
          <a:p>
            <a:r>
              <a:rPr lang="en-US" dirty="0"/>
              <a:t>HTML has taught us that markup languages are a great way to define user interfaces because they are:</a:t>
            </a:r>
          </a:p>
          <a:p>
            <a:endParaRPr lang="en-US" sz="1467" dirty="0"/>
          </a:p>
          <a:p>
            <a:pPr lvl="1"/>
            <a:r>
              <a:rPr lang="en-US" dirty="0" err="1">
                <a:solidFill>
                  <a:schemeClr val="tx1"/>
                </a:solidFill>
              </a:rPr>
              <a:t>Toolable</a:t>
            </a:r>
            <a:endParaRPr lang="en-US" dirty="0">
              <a:solidFill>
                <a:schemeClr val="tx1"/>
              </a:solidFill>
            </a:endParaRPr>
          </a:p>
          <a:p>
            <a:pPr lvl="1"/>
            <a:r>
              <a:rPr lang="en-US" dirty="0">
                <a:solidFill>
                  <a:schemeClr val="tx1"/>
                </a:solidFill>
              </a:rPr>
              <a:t>Human readable</a:t>
            </a:r>
          </a:p>
          <a:p>
            <a:pPr lvl="1"/>
            <a:r>
              <a:rPr lang="en-US" dirty="0">
                <a:solidFill>
                  <a:schemeClr val="tx1"/>
                </a:solidFill>
              </a:rPr>
              <a:t>Extensible</a:t>
            </a:r>
          </a:p>
        </p:txBody>
      </p:sp>
      <p:pic>
        <p:nvPicPr>
          <p:cNvPr id="7" name="Picture Placeholder 6" descr="Untitled.png"/>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1579" r="11579"/>
          <a:stretch>
            <a:fillRect/>
          </a:stretch>
        </p:blipFill>
        <p:spPr>
          <a:xfrm>
            <a:off x="6462467" y="487"/>
            <a:ext cx="5732673" cy="6857027"/>
          </a:xfrm>
        </p:spPr>
      </p:pic>
      <p:sp>
        <p:nvSpPr>
          <p:cNvPr id="3" name="Title 2"/>
          <p:cNvSpPr>
            <a:spLocks noGrp="1"/>
          </p:cNvSpPr>
          <p:nvPr>
            <p:ph type="title"/>
          </p:nvPr>
        </p:nvSpPr>
        <p:spPr/>
        <p:txBody>
          <a:bodyPr/>
          <a:lstStyle/>
          <a:p>
            <a:r>
              <a:rPr lang="en-US" dirty="0"/>
              <a:t>Advantages of markup</a:t>
            </a:r>
          </a:p>
        </p:txBody>
      </p:sp>
      <p:cxnSp>
        <p:nvCxnSpPr>
          <p:cNvPr id="9" name="Straight Connector 8"/>
          <p:cNvCxnSpPr>
            <a:cxnSpLocks/>
            <a:stCxn id="7" idx="1"/>
          </p:cNvCxnSpPr>
          <p:nvPr/>
        </p:nvCxnSpPr>
        <p:spPr>
          <a:xfrm flipH="1">
            <a:off x="6462415" y="487"/>
            <a:ext cx="1432352" cy="6985982"/>
          </a:xfrm>
          <a:prstGeom prst="line">
            <a:avLst/>
          </a:prstGeom>
          <a:ln w="6350" cmpd="sng">
            <a:solidFill>
              <a:schemeClr val="accent6"/>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571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XAML?</a:t>
            </a:r>
          </a:p>
        </p:txBody>
      </p:sp>
      <p:sp>
        <p:nvSpPr>
          <p:cNvPr id="3" name="Content Placeholder 2"/>
          <p:cNvSpPr>
            <a:spLocks noGrp="1"/>
          </p:cNvSpPr>
          <p:nvPr>
            <p:ph type="body" sz="quarter" idx="10"/>
          </p:nvPr>
        </p:nvSpPr>
        <p:spPr>
          <a:xfrm>
            <a:off x="269239" y="1189177"/>
            <a:ext cx="11653523" cy="1813766"/>
          </a:xfrm>
        </p:spPr>
        <p:txBody>
          <a:bodyPr/>
          <a:lstStyle/>
          <a:p>
            <a:r>
              <a:rPr lang="en-US" dirty="0"/>
              <a:t>E</a:t>
            </a:r>
            <a:r>
              <a:rPr lang="en-US" u="sng" dirty="0"/>
              <a:t>x</a:t>
            </a:r>
            <a:r>
              <a:rPr lang="en-US" dirty="0"/>
              <a:t>tensible </a:t>
            </a:r>
            <a:r>
              <a:rPr lang="en-US" u="sng" dirty="0"/>
              <a:t>A</a:t>
            </a:r>
            <a:r>
              <a:rPr lang="en-US" dirty="0"/>
              <a:t>pplication </a:t>
            </a:r>
            <a:r>
              <a:rPr lang="en-US" u="sng" dirty="0"/>
              <a:t>M</a:t>
            </a:r>
            <a:r>
              <a:rPr lang="en-US" dirty="0"/>
              <a:t>arkup </a:t>
            </a:r>
            <a:r>
              <a:rPr lang="en-US" u="sng" dirty="0"/>
              <a:t>L</a:t>
            </a:r>
            <a:r>
              <a:rPr lang="en-US" dirty="0"/>
              <a:t>anguage (XAML) is a markup language created by Microsoft specifically to describe UI</a:t>
            </a:r>
          </a:p>
        </p:txBody>
      </p:sp>
      <p:sp>
        <p:nvSpPr>
          <p:cNvPr id="6" name="Parallelogram 5"/>
          <p:cNvSpPr/>
          <p:nvPr/>
        </p:nvSpPr>
        <p:spPr>
          <a:xfrm>
            <a:off x="3034851" y="3474042"/>
            <a:ext cx="2864714" cy="2295829"/>
          </a:xfrm>
          <a:prstGeom prst="parallelogram">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914367"/>
            <a:r>
              <a:rPr lang="en-US" sz="3200" dirty="0">
                <a:ln w="18415" cmpd="sng">
                  <a:solidFill>
                    <a:srgbClr val="FFFFFF"/>
                  </a:solidFill>
                  <a:prstDash val="solid"/>
                </a:ln>
                <a:solidFill>
                  <a:srgbClr val="FFFFFF"/>
                </a:solidFill>
                <a:latin typeface="Segoe UI Light"/>
                <a:cs typeface="Segoe UI Light"/>
              </a:rPr>
              <a:t>WPF</a:t>
            </a:r>
            <a:br>
              <a:rPr lang="en-US" sz="3200" dirty="0">
                <a:ln w="18415" cmpd="sng">
                  <a:solidFill>
                    <a:srgbClr val="FFFFFF"/>
                  </a:solidFill>
                  <a:prstDash val="solid"/>
                </a:ln>
                <a:solidFill>
                  <a:srgbClr val="FFFFFF"/>
                </a:solidFill>
                <a:latin typeface="Segoe UI Light"/>
                <a:cs typeface="Segoe UI Light"/>
              </a:rPr>
            </a:br>
            <a:r>
              <a:rPr lang="en-US" sz="3200" dirty="0">
                <a:ln w="18415" cmpd="sng">
                  <a:solidFill>
                    <a:srgbClr val="FFFFFF"/>
                  </a:solidFill>
                  <a:prstDash val="solid"/>
                </a:ln>
                <a:solidFill>
                  <a:srgbClr val="FFFFFF"/>
                </a:solidFill>
                <a:latin typeface="Segoe UI Light"/>
                <a:cs typeface="Segoe UI Light"/>
              </a:rPr>
              <a:t>(2006)</a:t>
            </a:r>
          </a:p>
        </p:txBody>
      </p:sp>
      <p:sp>
        <p:nvSpPr>
          <p:cNvPr id="7" name="Parallelogram 6"/>
          <p:cNvSpPr/>
          <p:nvPr/>
        </p:nvSpPr>
        <p:spPr>
          <a:xfrm>
            <a:off x="5503175" y="3474042"/>
            <a:ext cx="2864714" cy="2295829"/>
          </a:xfrm>
          <a:prstGeom prst="parallelogram">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914367"/>
            <a:r>
              <a:rPr lang="en-US" sz="3200" dirty="0">
                <a:ln w="18415" cmpd="sng">
                  <a:solidFill>
                    <a:srgbClr val="FFFFFF"/>
                  </a:solidFill>
                  <a:prstDash val="solid"/>
                </a:ln>
                <a:solidFill>
                  <a:srgbClr val="FFFFFF"/>
                </a:solidFill>
                <a:latin typeface="Segoe UI Light"/>
                <a:cs typeface="Segoe UI Light"/>
              </a:rPr>
              <a:t>Silverlight</a:t>
            </a:r>
            <a:br>
              <a:rPr lang="en-US" sz="3200" dirty="0">
                <a:ln w="18415" cmpd="sng">
                  <a:solidFill>
                    <a:srgbClr val="FFFFFF"/>
                  </a:solidFill>
                  <a:prstDash val="solid"/>
                </a:ln>
                <a:solidFill>
                  <a:srgbClr val="FFFFFF"/>
                </a:solidFill>
                <a:latin typeface="Segoe UI Light"/>
                <a:cs typeface="Segoe UI Light"/>
              </a:rPr>
            </a:br>
            <a:r>
              <a:rPr lang="en-US" sz="3200" dirty="0">
                <a:ln w="18415" cmpd="sng">
                  <a:solidFill>
                    <a:srgbClr val="FFFFFF"/>
                  </a:solidFill>
                  <a:prstDash val="solid"/>
                </a:ln>
                <a:solidFill>
                  <a:srgbClr val="FFFFFF"/>
                </a:solidFill>
                <a:latin typeface="Segoe UI Light"/>
                <a:cs typeface="Segoe UI Light"/>
              </a:rPr>
              <a:t>(2008)</a:t>
            </a:r>
          </a:p>
        </p:txBody>
      </p:sp>
      <p:sp>
        <p:nvSpPr>
          <p:cNvPr id="8" name="Parallelogram 7"/>
          <p:cNvSpPr/>
          <p:nvPr/>
        </p:nvSpPr>
        <p:spPr>
          <a:xfrm>
            <a:off x="7959996" y="3474042"/>
            <a:ext cx="2864714" cy="2295829"/>
          </a:xfrm>
          <a:prstGeom prst="parallelogram">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914367"/>
            <a:r>
              <a:rPr lang="en-US" sz="3200" dirty="0">
                <a:ln w="18415" cmpd="sng">
                  <a:solidFill>
                    <a:srgbClr val="FFFFFF"/>
                  </a:solidFill>
                  <a:prstDash val="solid"/>
                </a:ln>
                <a:solidFill>
                  <a:srgbClr val="FFFFFF"/>
                </a:solidFill>
                <a:latin typeface="Segoe UI Light"/>
                <a:cs typeface="Segoe UI Light"/>
              </a:rPr>
              <a:t>Windows Phone</a:t>
            </a:r>
          </a:p>
          <a:p>
            <a:pPr algn="ctr" defTabSz="914367"/>
            <a:r>
              <a:rPr lang="en-US" sz="3200" dirty="0">
                <a:ln w="18415" cmpd="sng">
                  <a:solidFill>
                    <a:srgbClr val="FFFFFF"/>
                  </a:solidFill>
                  <a:prstDash val="solid"/>
                </a:ln>
                <a:solidFill>
                  <a:srgbClr val="FFFFFF"/>
                </a:solidFill>
                <a:latin typeface="Segoe UI Light"/>
                <a:cs typeface="Segoe UI Light"/>
              </a:rPr>
              <a:t>(2010)</a:t>
            </a:r>
          </a:p>
        </p:txBody>
      </p:sp>
      <p:sp>
        <p:nvSpPr>
          <p:cNvPr id="9" name="Parallelogram 8"/>
          <p:cNvSpPr/>
          <p:nvPr/>
        </p:nvSpPr>
        <p:spPr>
          <a:xfrm>
            <a:off x="5503175" y="3474049"/>
            <a:ext cx="2864714" cy="2295829"/>
          </a:xfrm>
          <a:prstGeom prst="parallelogram">
            <a:avLst/>
          </a:prstGeom>
          <a:ln>
            <a:no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914367"/>
            <a:r>
              <a:rPr lang="en-US" sz="3200" dirty="0" err="1">
                <a:ln w="18415" cmpd="sng">
                  <a:solidFill>
                    <a:srgbClr val="FFFFFF"/>
                  </a:solidFill>
                  <a:prstDash val="solid"/>
                </a:ln>
                <a:solidFill>
                  <a:srgbClr val="FFFFFF"/>
                </a:solidFill>
                <a:latin typeface="Segoe UI Light"/>
                <a:cs typeface="Segoe UI Light"/>
              </a:rPr>
              <a:t>WinRT</a:t>
            </a:r>
            <a:br>
              <a:rPr lang="en-US" sz="3200" dirty="0">
                <a:ln w="18415" cmpd="sng">
                  <a:solidFill>
                    <a:srgbClr val="FFFFFF"/>
                  </a:solidFill>
                  <a:prstDash val="solid"/>
                </a:ln>
                <a:solidFill>
                  <a:srgbClr val="FFFFFF"/>
                </a:solidFill>
                <a:latin typeface="Segoe UI Light"/>
                <a:cs typeface="Segoe UI Light"/>
              </a:rPr>
            </a:br>
            <a:r>
              <a:rPr lang="en-US" sz="3200" dirty="0">
                <a:ln w="18415" cmpd="sng">
                  <a:solidFill>
                    <a:srgbClr val="FFFFFF"/>
                  </a:solidFill>
                  <a:prstDash val="solid"/>
                </a:ln>
                <a:solidFill>
                  <a:srgbClr val="FFFFFF"/>
                </a:solidFill>
                <a:latin typeface="Segoe UI Light"/>
                <a:cs typeface="Segoe UI Light"/>
              </a:rPr>
              <a:t>(2012)</a:t>
            </a:r>
          </a:p>
        </p:txBody>
      </p:sp>
      <p:sp>
        <p:nvSpPr>
          <p:cNvPr id="10" name="Parallelogram 9"/>
          <p:cNvSpPr/>
          <p:nvPr/>
        </p:nvSpPr>
        <p:spPr>
          <a:xfrm>
            <a:off x="3034850" y="3474049"/>
            <a:ext cx="7789859" cy="2295833"/>
          </a:xfrm>
          <a:prstGeom prst="parallelogram">
            <a:avLst/>
          </a:prstGeom>
          <a:solidFill>
            <a:srgbClr val="FF6600"/>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914367"/>
            <a:r>
              <a:rPr lang="en-US" sz="4266" dirty="0">
                <a:ln w="18415" cmpd="sng">
                  <a:solidFill>
                    <a:srgbClr val="FFFFFF"/>
                  </a:solidFill>
                  <a:prstDash val="solid"/>
                </a:ln>
                <a:solidFill>
                  <a:srgbClr val="FFFFFF"/>
                </a:solidFill>
                <a:latin typeface="Segoe UI Light"/>
                <a:cs typeface="Segoe UI Light"/>
              </a:rPr>
              <a:t>Super powerful UI Design tool</a:t>
            </a:r>
          </a:p>
        </p:txBody>
      </p:sp>
      <p:sp>
        <p:nvSpPr>
          <p:cNvPr id="11" name="Rectangle 10"/>
          <p:cNvSpPr/>
          <p:nvPr/>
        </p:nvSpPr>
        <p:spPr>
          <a:xfrm rot="16200000">
            <a:off x="1070951" y="3911110"/>
            <a:ext cx="2295836" cy="14217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defTabSz="914367"/>
            <a:r>
              <a:rPr lang="en-US" sz="5333" dirty="0">
                <a:ln w="18415" cmpd="sng">
                  <a:solidFill>
                    <a:srgbClr val="FFFFFF"/>
                  </a:solidFill>
                  <a:prstDash val="solid"/>
                </a:ln>
                <a:solidFill>
                  <a:srgbClr val="FFFFFF"/>
                </a:solidFill>
                <a:latin typeface="Segoe UI Light"/>
                <a:cs typeface="Segoe UI Light"/>
              </a:rPr>
              <a:t>XAML</a:t>
            </a:r>
          </a:p>
        </p:txBody>
      </p:sp>
    </p:spTree>
    <p:extLst>
      <p:ext uri="{BB962C8B-B14F-4D97-AF65-F5344CB8AC3E}">
        <p14:creationId xmlns:p14="http://schemas.microsoft.com/office/powerpoint/2010/main" val="3572077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900" decel="100000" fill="hold"/>
                                        <p:tgtEl>
                                          <p:spTgt spid="7"/>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7" presetClass="emph" presetSubtype="2" fill="hold" nodeType="clickEffect">
                                  <p:stCondLst>
                                    <p:cond delay="0"/>
                                  </p:stCondLst>
                                  <p:childTnLst>
                                    <p:animClr clrSpc="rgb" dir="cw">
                                      <p:cBhvr>
                                        <p:cTn id="22" dur="500" fill="hold"/>
                                        <p:tgtEl>
                                          <p:spTgt spid="7"/>
                                        </p:tgtEl>
                                        <p:attrNameLst>
                                          <p:attrName>stroke.color</p:attrName>
                                        </p:attrNameLst>
                                      </p:cBhvr>
                                      <p:to>
                                        <a:srgbClr val="6D6A6F"/>
                                      </p:to>
                                    </p:animClr>
                                    <p:set>
                                      <p:cBhvr>
                                        <p:cTn id="23" dur="500" fill="hold"/>
                                        <p:tgtEl>
                                          <p:spTgt spid="7"/>
                                        </p:tgtEl>
                                        <p:attrNameLst>
                                          <p:attrName>stroke.on</p:attrName>
                                        </p:attrNameLst>
                                      </p:cBhvr>
                                      <p:to>
                                        <p:strVal val="true"/>
                                      </p:to>
                                    </p:set>
                                  </p:childTnLst>
                                </p:cTn>
                              </p:par>
                              <p:par>
                                <p:cTn id="24" presetID="1" presetClass="emph" presetSubtype="2" fill="hold" nodeType="withEffect">
                                  <p:stCondLst>
                                    <p:cond delay="0"/>
                                  </p:stCondLst>
                                  <p:childTnLst>
                                    <p:animClr clrSpc="rgb" dir="cw">
                                      <p:cBhvr>
                                        <p:cTn id="25" dur="500" fill="hold"/>
                                        <p:tgtEl>
                                          <p:spTgt spid="7"/>
                                        </p:tgtEl>
                                        <p:attrNameLst>
                                          <p:attrName>fillcolor</p:attrName>
                                        </p:attrNameLst>
                                      </p:cBhvr>
                                      <p:to>
                                        <a:srgbClr val="BEB8C0"/>
                                      </p:to>
                                    </p:animClr>
                                    <p:set>
                                      <p:cBhvr>
                                        <p:cTn id="26" dur="500" fill="hold"/>
                                        <p:tgtEl>
                                          <p:spTgt spid="7"/>
                                        </p:tgtEl>
                                        <p:attrNameLst>
                                          <p:attrName>fill.type</p:attrName>
                                        </p:attrNameLst>
                                      </p:cBhvr>
                                      <p:to>
                                        <p:strVal val="solid"/>
                                      </p:to>
                                    </p:set>
                                    <p:set>
                                      <p:cBhvr>
                                        <p:cTn id="27" dur="500" fill="hold"/>
                                        <p:tgtEl>
                                          <p:spTgt spid="7"/>
                                        </p:tgtEl>
                                        <p:attrNameLst>
                                          <p:attrName>fill.on</p:attrName>
                                        </p:attrNameLst>
                                      </p:cBhvr>
                                      <p:to>
                                        <p:strVal val="true"/>
                                      </p:to>
                                    </p:set>
                                  </p:childTnLst>
                                </p:cTn>
                              </p:par>
                              <p:par>
                                <p:cTn id="28" presetID="9" presetClass="exit" presetSubtype="0" fill="hold" grpId="1" nodeType="withEffect">
                                  <p:stCondLst>
                                    <p:cond delay="0"/>
                                  </p:stCondLst>
                                  <p:childTnLst>
                                    <p:animEffect transition="out" filter="dissolv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par>
                                <p:cTn id="31" presetID="23" presetClass="exit" presetSubtype="16" fill="hold" grpId="2" nodeType="withEffect">
                                  <p:stCondLst>
                                    <p:cond delay="0"/>
                                  </p:stCondLst>
                                  <p:childTnLst>
                                    <p:anim calcmode="lin" valueType="num">
                                      <p:cBhvr>
                                        <p:cTn id="32" dur="500"/>
                                        <p:tgtEl>
                                          <p:spTgt spid="7"/>
                                        </p:tgtEl>
                                        <p:attrNameLst>
                                          <p:attrName>ppt_w</p:attrName>
                                        </p:attrNameLst>
                                      </p:cBhvr>
                                      <p:tavLst>
                                        <p:tav tm="0">
                                          <p:val>
                                            <p:strVal val="ppt_w"/>
                                          </p:val>
                                        </p:tav>
                                        <p:tav tm="100000">
                                          <p:val>
                                            <p:strVal val="4*ppt_w"/>
                                          </p:val>
                                        </p:tav>
                                      </p:tavLst>
                                    </p:anim>
                                    <p:anim calcmode="lin" valueType="num">
                                      <p:cBhvr>
                                        <p:cTn id="33" dur="500"/>
                                        <p:tgtEl>
                                          <p:spTgt spid="7"/>
                                        </p:tgtEl>
                                        <p:attrNameLst>
                                          <p:attrName>ppt_h</p:attrName>
                                        </p:attrNameLst>
                                      </p:cBhvr>
                                      <p:tavLst>
                                        <p:tav tm="0">
                                          <p:val>
                                            <p:strVal val="ppt_h"/>
                                          </p:val>
                                        </p:tav>
                                        <p:tav tm="100000">
                                          <p:val>
                                            <p:strVal val="4*ppt_h"/>
                                          </p:val>
                                        </p:tav>
                                      </p:tavLst>
                                    </p:anim>
                                    <p:set>
                                      <p:cBhvr>
                                        <p:cTn id="34" dur="1" fill="hold">
                                          <p:stCondLst>
                                            <p:cond delay="499"/>
                                          </p:stCondLst>
                                        </p:cTn>
                                        <p:tgtEl>
                                          <p:spTgt spid="7"/>
                                        </p:tgtEl>
                                        <p:attrNameLst>
                                          <p:attrName>style.visibility</p:attrName>
                                        </p:attrNameLst>
                                      </p:cBhvr>
                                      <p:to>
                                        <p:strVal val="hidden"/>
                                      </p:to>
                                    </p:set>
                                  </p:childTnLst>
                                </p:cTn>
                              </p:par>
                              <p:par>
                                <p:cTn id="35" presetID="37"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900" decel="100000" fill="hold"/>
                                        <p:tgtEl>
                                          <p:spTgt spid="9"/>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7"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1000"/>
                                        <p:tgtEl>
                                          <p:spTgt spid="8"/>
                                        </p:tgtEl>
                                      </p:cBhvr>
                                    </p:animEffect>
                                    <p:anim calcmode="lin" valueType="num">
                                      <p:cBhvr>
                                        <p:cTn id="46" dur="1000" fill="hold"/>
                                        <p:tgtEl>
                                          <p:spTgt spid="8"/>
                                        </p:tgtEl>
                                        <p:attrNameLst>
                                          <p:attrName>ppt_x</p:attrName>
                                        </p:attrNameLst>
                                      </p:cBhvr>
                                      <p:tavLst>
                                        <p:tav tm="0">
                                          <p:val>
                                            <p:strVal val="#ppt_x"/>
                                          </p:val>
                                        </p:tav>
                                        <p:tav tm="100000">
                                          <p:val>
                                            <p:strVal val="#ppt_x"/>
                                          </p:val>
                                        </p:tav>
                                      </p:tavLst>
                                    </p:anim>
                                    <p:anim calcmode="lin" valueType="num">
                                      <p:cBhvr>
                                        <p:cTn id="47" dur="900" decel="100000" fill="hold"/>
                                        <p:tgtEl>
                                          <p:spTgt spid="8"/>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7"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1000"/>
                                        <p:tgtEl>
                                          <p:spTgt spid="10"/>
                                        </p:tgtEl>
                                      </p:cBhvr>
                                    </p:animEffect>
                                    <p:anim calcmode="lin" valueType="num">
                                      <p:cBhvr>
                                        <p:cTn id="54" dur="1000" fill="hold"/>
                                        <p:tgtEl>
                                          <p:spTgt spid="10"/>
                                        </p:tgtEl>
                                        <p:attrNameLst>
                                          <p:attrName>ppt_x</p:attrName>
                                        </p:attrNameLst>
                                      </p:cBhvr>
                                      <p:tavLst>
                                        <p:tav tm="0">
                                          <p:val>
                                            <p:strVal val="#ppt_x"/>
                                          </p:val>
                                        </p:tav>
                                        <p:tav tm="100000">
                                          <p:val>
                                            <p:strVal val="#ppt_x"/>
                                          </p:val>
                                        </p:tav>
                                      </p:tavLst>
                                    </p:anim>
                                    <p:anim calcmode="lin" valueType="num">
                                      <p:cBhvr>
                                        <p:cTn id="55" dur="900" decel="100000" fill="hold"/>
                                        <p:tgtEl>
                                          <p:spTgt spid="10"/>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7" grpId="2" animBg="1"/>
      <p:bldP spid="8" grpId="0" animBg="1"/>
      <p:bldP spid="9" grpId="0" animBg="1"/>
      <p:bldP spid="1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XAML benefits</a:t>
            </a:r>
          </a:p>
        </p:txBody>
      </p:sp>
      <p:sp>
        <p:nvSpPr>
          <p:cNvPr id="4" name="Oval 3"/>
          <p:cNvSpPr/>
          <p:nvPr/>
        </p:nvSpPr>
        <p:spPr>
          <a:xfrm>
            <a:off x="4648412" y="1386307"/>
            <a:ext cx="6735128" cy="2050450"/>
          </a:xfrm>
          <a:prstGeom prst="ellipse">
            <a:avLst/>
          </a:prstGeom>
          <a:solidFill>
            <a:schemeClr val="tx2">
              <a:lumMod val="25000"/>
              <a:lumOff val="75000"/>
              <a:alpha val="40000"/>
            </a:schemeClr>
          </a:solidFill>
          <a:ln w="28575" cmpd="sng">
            <a:solidFill>
              <a:schemeClr val="tx2">
                <a:lumMod val="10000"/>
                <a:lumOff val="90000"/>
              </a:schemeClr>
            </a:solidFill>
          </a:ln>
          <a:scene3d>
            <a:camera prst="orthographicFront">
              <a:rot lat="0" lon="0" rev="0"/>
            </a:camera>
            <a:lightRig rig="contrasting" dir="t">
              <a:rot lat="0" lon="0" rev="1200000"/>
            </a:lightRig>
          </a:scene3d>
          <a:sp3d z="-152400" prstMaterial="matte"/>
        </p:spPr>
        <p:style>
          <a:lnRef idx="1">
            <a:schemeClr val="accent3">
              <a:hueOff val="0"/>
              <a:satOff val="0"/>
              <a:lumOff val="0"/>
              <a:alphaOff val="0"/>
            </a:schemeClr>
          </a:lnRef>
          <a:fillRef idx="1">
            <a:schemeClr val="accent2">
              <a:tint val="50000"/>
              <a:alpha val="40000"/>
              <a:hueOff val="0"/>
              <a:satOff val="0"/>
              <a:lumOff val="0"/>
              <a:alphaOff val="0"/>
            </a:schemeClr>
          </a:fillRef>
          <a:effectRef idx="0">
            <a:schemeClr val="accent2">
              <a:tint val="50000"/>
              <a:alpha val="40000"/>
              <a:hueOff val="0"/>
              <a:satOff val="0"/>
              <a:lumOff val="0"/>
              <a:alphaOff val="0"/>
            </a:schemeClr>
          </a:effectRef>
          <a:fontRef idx="minor">
            <a:schemeClr val="lt1">
              <a:hueOff val="0"/>
              <a:satOff val="0"/>
              <a:lumOff val="0"/>
              <a:alphaOff val="0"/>
            </a:schemeClr>
          </a:fontRef>
        </p:style>
      </p:sp>
      <p:sp>
        <p:nvSpPr>
          <p:cNvPr id="5" name="Freeform 4"/>
          <p:cNvSpPr/>
          <p:nvPr/>
        </p:nvSpPr>
        <p:spPr>
          <a:xfrm>
            <a:off x="5713880" y="5492764"/>
            <a:ext cx="4746498" cy="1280922"/>
          </a:xfrm>
          <a:custGeom>
            <a:avLst/>
            <a:gdLst>
              <a:gd name="connsiteX0" fmla="*/ 0 w 3517630"/>
              <a:gd name="connsiteY0" fmla="*/ 0 h 879407"/>
              <a:gd name="connsiteX1" fmla="*/ 3517630 w 3517630"/>
              <a:gd name="connsiteY1" fmla="*/ 0 h 879407"/>
              <a:gd name="connsiteX2" fmla="*/ 3517630 w 3517630"/>
              <a:gd name="connsiteY2" fmla="*/ 879407 h 879407"/>
              <a:gd name="connsiteX3" fmla="*/ 0 w 3517630"/>
              <a:gd name="connsiteY3" fmla="*/ 879407 h 879407"/>
              <a:gd name="connsiteX4" fmla="*/ 0 w 3517630"/>
              <a:gd name="connsiteY4" fmla="*/ 0 h 879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7630" h="879407">
                <a:moveTo>
                  <a:pt x="0" y="0"/>
                </a:moveTo>
                <a:lnTo>
                  <a:pt x="3517630" y="0"/>
                </a:lnTo>
                <a:lnTo>
                  <a:pt x="3517630" y="879407"/>
                </a:lnTo>
                <a:lnTo>
                  <a:pt x="0" y="879407"/>
                </a:lnTo>
                <a:lnTo>
                  <a:pt x="0" y="0"/>
                </a:lnTo>
                <a:close/>
              </a:path>
            </a:pathLst>
          </a:custGeom>
          <a:effectLst>
            <a:glow rad="63500">
              <a:schemeClr val="accent4">
                <a:satMod val="175000"/>
                <a:alpha val="40000"/>
              </a:schemeClr>
            </a:glow>
          </a:effectLst>
        </p:spPr>
        <p:style>
          <a:lnRef idx="1">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93921" tIns="293921" rIns="293921" bIns="293921" numCol="1" spcCol="1270" anchor="ctr" anchorCtr="0">
            <a:noAutofit/>
          </a:bodyPr>
          <a:lstStyle/>
          <a:p>
            <a:pPr algn="ctr" defTabSz="1836959">
              <a:lnSpc>
                <a:spcPct val="90000"/>
              </a:lnSpc>
              <a:spcBef>
                <a:spcPct val="0"/>
              </a:spcBef>
              <a:spcAft>
                <a:spcPct val="35000"/>
              </a:spcAft>
            </a:pPr>
            <a:r>
              <a:rPr lang="en-US" sz="6399" dirty="0">
                <a:solidFill>
                  <a:srgbClr val="505050"/>
                </a:solidFill>
                <a:latin typeface="Segoe UI"/>
              </a:rPr>
              <a:t>XAML</a:t>
            </a:r>
          </a:p>
        </p:txBody>
      </p:sp>
      <p:sp>
        <p:nvSpPr>
          <p:cNvPr id="6" name="Freeform 5"/>
          <p:cNvSpPr>
            <a:spLocks noChangeAspect="1"/>
          </p:cNvSpPr>
          <p:nvPr/>
        </p:nvSpPr>
        <p:spPr>
          <a:xfrm>
            <a:off x="862465" y="2158173"/>
            <a:ext cx="3995678" cy="3995678"/>
          </a:xfrm>
          <a:custGeom>
            <a:avLst/>
            <a:gdLst>
              <a:gd name="connsiteX0" fmla="*/ 0 w 1319111"/>
              <a:gd name="connsiteY0" fmla="*/ 659556 h 1319111"/>
              <a:gd name="connsiteX1" fmla="*/ 659556 w 1319111"/>
              <a:gd name="connsiteY1" fmla="*/ 0 h 1319111"/>
              <a:gd name="connsiteX2" fmla="*/ 1319112 w 1319111"/>
              <a:gd name="connsiteY2" fmla="*/ 659556 h 1319111"/>
              <a:gd name="connsiteX3" fmla="*/ 659556 w 1319111"/>
              <a:gd name="connsiteY3" fmla="*/ 1319112 h 1319111"/>
              <a:gd name="connsiteX4" fmla="*/ 0 w 1319111"/>
              <a:gd name="connsiteY4" fmla="*/ 659556 h 1319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111" h="1319111">
                <a:moveTo>
                  <a:pt x="0" y="659556"/>
                </a:moveTo>
                <a:cubicBezTo>
                  <a:pt x="0" y="295293"/>
                  <a:pt x="295293" y="0"/>
                  <a:pt x="659556" y="0"/>
                </a:cubicBezTo>
                <a:cubicBezTo>
                  <a:pt x="1023819" y="0"/>
                  <a:pt x="1319112" y="295293"/>
                  <a:pt x="1319112" y="659556"/>
                </a:cubicBezTo>
                <a:cubicBezTo>
                  <a:pt x="1319112" y="1023819"/>
                  <a:pt x="1023819" y="1319112"/>
                  <a:pt x="659556" y="1319112"/>
                </a:cubicBezTo>
                <a:cubicBezTo>
                  <a:pt x="295293" y="1319112"/>
                  <a:pt x="0" y="1023819"/>
                  <a:pt x="0" y="659556"/>
                </a:cubicBezTo>
                <a:close/>
              </a:path>
            </a:pathLst>
          </a:custGeom>
          <a:solidFill>
            <a:schemeClr val="bg2">
              <a:lumMod val="10000"/>
            </a:schemeClr>
          </a:solidFill>
          <a:ln>
            <a:noFill/>
          </a:ln>
          <a:effectLst/>
        </p:spPr>
        <p:style>
          <a:lnRef idx="0">
            <a:schemeClr val="lt1">
              <a:hueOff val="0"/>
              <a:satOff val="0"/>
              <a:lumOff val="0"/>
              <a:alphaOff val="0"/>
            </a:schemeClr>
          </a:lnRef>
          <a:fillRef idx="1">
            <a:scrgbClr r="0" g="0" b="0"/>
          </a:fillRef>
          <a:effectRef idx="2">
            <a:schemeClr val="accent3">
              <a:hueOff val="0"/>
              <a:satOff val="0"/>
              <a:lumOff val="0"/>
              <a:alphaOff val="0"/>
            </a:schemeClr>
          </a:effectRef>
          <a:fontRef idx="minor">
            <a:schemeClr val="lt1"/>
          </a:fontRef>
        </p:style>
        <p:txBody>
          <a:bodyPr spcFirstLastPara="0" vert="horz" wrap="square" lIns="281239" tIns="281239" rIns="281239" bIns="281239" numCol="1" spcCol="1270" anchor="ctr" anchorCtr="0">
            <a:noAutofit/>
          </a:bodyPr>
          <a:lstStyle/>
          <a:p>
            <a:pPr algn="ctr" defTabSz="829595">
              <a:lnSpc>
                <a:spcPct val="90000"/>
              </a:lnSpc>
              <a:spcBef>
                <a:spcPct val="0"/>
              </a:spcBef>
              <a:spcAft>
                <a:spcPct val="35000"/>
              </a:spcAft>
            </a:pPr>
            <a:r>
              <a:rPr lang="en-US" sz="2666" dirty="0">
                <a:solidFill>
                  <a:srgbClr val="FFFFFF"/>
                </a:solidFill>
                <a:latin typeface="Segoe UI Light"/>
                <a:cs typeface="Segoe UI Light"/>
              </a:rPr>
              <a:t>Potential for </a:t>
            </a:r>
            <a:br>
              <a:rPr lang="en-US" sz="2666" dirty="0">
                <a:solidFill>
                  <a:srgbClr val="FFFFFF"/>
                </a:solidFill>
                <a:latin typeface="Segoe UI Light"/>
                <a:cs typeface="Segoe UI Light"/>
              </a:rPr>
            </a:br>
            <a:r>
              <a:rPr lang="en-US" sz="2666" dirty="0">
                <a:solidFill>
                  <a:srgbClr val="FFFFFF"/>
                </a:solidFill>
                <a:latin typeface="Segoe UI Light"/>
                <a:cs typeface="Segoe UI Light"/>
              </a:rPr>
              <a:t>division of labor</a:t>
            </a:r>
          </a:p>
        </p:txBody>
      </p:sp>
      <p:sp>
        <p:nvSpPr>
          <p:cNvPr id="7" name="Freeform 6"/>
          <p:cNvSpPr>
            <a:spLocks noChangeAspect="1"/>
          </p:cNvSpPr>
          <p:nvPr/>
        </p:nvSpPr>
        <p:spPr>
          <a:xfrm>
            <a:off x="862465" y="2115394"/>
            <a:ext cx="3995678" cy="3995678"/>
          </a:xfrm>
          <a:custGeom>
            <a:avLst/>
            <a:gdLst>
              <a:gd name="connsiteX0" fmla="*/ 0 w 1319111"/>
              <a:gd name="connsiteY0" fmla="*/ 659556 h 1319111"/>
              <a:gd name="connsiteX1" fmla="*/ 659556 w 1319111"/>
              <a:gd name="connsiteY1" fmla="*/ 0 h 1319111"/>
              <a:gd name="connsiteX2" fmla="*/ 1319112 w 1319111"/>
              <a:gd name="connsiteY2" fmla="*/ 659556 h 1319111"/>
              <a:gd name="connsiteX3" fmla="*/ 659556 w 1319111"/>
              <a:gd name="connsiteY3" fmla="*/ 1319112 h 1319111"/>
              <a:gd name="connsiteX4" fmla="*/ 0 w 1319111"/>
              <a:gd name="connsiteY4" fmla="*/ 659556 h 1319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111" h="1319111">
                <a:moveTo>
                  <a:pt x="0" y="659556"/>
                </a:moveTo>
                <a:cubicBezTo>
                  <a:pt x="0" y="295293"/>
                  <a:pt x="295293" y="0"/>
                  <a:pt x="659556" y="0"/>
                </a:cubicBezTo>
                <a:cubicBezTo>
                  <a:pt x="1023819" y="0"/>
                  <a:pt x="1319112" y="295293"/>
                  <a:pt x="1319112" y="659556"/>
                </a:cubicBezTo>
                <a:cubicBezTo>
                  <a:pt x="1319112" y="1023819"/>
                  <a:pt x="1023819" y="1319112"/>
                  <a:pt x="659556" y="1319112"/>
                </a:cubicBezTo>
                <a:cubicBezTo>
                  <a:pt x="295293" y="1319112"/>
                  <a:pt x="0" y="1023819"/>
                  <a:pt x="0" y="659556"/>
                </a:cubicBezTo>
                <a:close/>
              </a:path>
            </a:pathLst>
          </a:custGeom>
          <a:solidFill>
            <a:schemeClr val="accent4">
              <a:lumMod val="75000"/>
            </a:schemeClr>
          </a:solidFill>
          <a:ln>
            <a:noFill/>
          </a:ln>
          <a:effectLst/>
        </p:spPr>
        <p:style>
          <a:lnRef idx="0">
            <a:schemeClr val="lt1">
              <a:hueOff val="0"/>
              <a:satOff val="0"/>
              <a:lumOff val="0"/>
              <a:alphaOff val="0"/>
            </a:schemeClr>
          </a:lnRef>
          <a:fillRef idx="1">
            <a:schemeClr val="accent3">
              <a:hueOff val="11297791"/>
              <a:satOff val="-4652"/>
              <a:lumOff val="-11570"/>
              <a:alphaOff val="0"/>
            </a:schemeClr>
          </a:fillRef>
          <a:effectRef idx="2">
            <a:schemeClr val="accent3">
              <a:hueOff val="11297791"/>
              <a:satOff val="-4652"/>
              <a:lumOff val="-11570"/>
              <a:alphaOff val="0"/>
            </a:schemeClr>
          </a:effectRef>
          <a:fontRef idx="minor">
            <a:schemeClr val="lt1"/>
          </a:fontRef>
        </p:style>
        <p:txBody>
          <a:bodyPr spcFirstLastPara="0" vert="horz" wrap="square" lIns="281239" tIns="281239" rIns="281239" bIns="281239" numCol="1" spcCol="1270" anchor="ctr" anchorCtr="0">
            <a:noAutofit/>
          </a:bodyPr>
          <a:lstStyle/>
          <a:p>
            <a:pPr algn="ctr" defTabSz="829595">
              <a:lnSpc>
                <a:spcPct val="90000"/>
              </a:lnSpc>
              <a:spcBef>
                <a:spcPct val="0"/>
              </a:spcBef>
              <a:spcAft>
                <a:spcPct val="35000"/>
              </a:spcAft>
            </a:pPr>
            <a:r>
              <a:rPr lang="en-US" sz="3733"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Segoe UI Light"/>
                <a:cs typeface="Segoe UI Light"/>
              </a:rPr>
              <a:t>Designer</a:t>
            </a:r>
            <a:br>
              <a:rPr lang="en-US" sz="3733"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Segoe UI Light"/>
                <a:cs typeface="Segoe UI Light"/>
              </a:rPr>
            </a:br>
            <a:r>
              <a:rPr lang="en-US" sz="3733"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Segoe UI Light"/>
                <a:cs typeface="Segoe UI Light"/>
              </a:rPr>
              <a:t>Friendly</a:t>
            </a:r>
          </a:p>
        </p:txBody>
      </p:sp>
      <p:sp>
        <p:nvSpPr>
          <p:cNvPr id="8" name="Freeform 7"/>
          <p:cNvSpPr>
            <a:spLocks noChangeAspect="1"/>
          </p:cNvSpPr>
          <p:nvPr/>
        </p:nvSpPr>
        <p:spPr>
          <a:xfrm>
            <a:off x="839694" y="2125201"/>
            <a:ext cx="4047604" cy="4047604"/>
          </a:xfrm>
          <a:custGeom>
            <a:avLst/>
            <a:gdLst>
              <a:gd name="connsiteX0" fmla="*/ 0 w 1319111"/>
              <a:gd name="connsiteY0" fmla="*/ 659556 h 1319111"/>
              <a:gd name="connsiteX1" fmla="*/ 659556 w 1319111"/>
              <a:gd name="connsiteY1" fmla="*/ 0 h 1319111"/>
              <a:gd name="connsiteX2" fmla="*/ 1319112 w 1319111"/>
              <a:gd name="connsiteY2" fmla="*/ 659556 h 1319111"/>
              <a:gd name="connsiteX3" fmla="*/ 659556 w 1319111"/>
              <a:gd name="connsiteY3" fmla="*/ 1319112 h 1319111"/>
              <a:gd name="connsiteX4" fmla="*/ 0 w 1319111"/>
              <a:gd name="connsiteY4" fmla="*/ 659556 h 1319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111" h="1319111">
                <a:moveTo>
                  <a:pt x="0" y="659556"/>
                </a:moveTo>
                <a:cubicBezTo>
                  <a:pt x="0" y="295293"/>
                  <a:pt x="295293" y="0"/>
                  <a:pt x="659556" y="0"/>
                </a:cubicBezTo>
                <a:cubicBezTo>
                  <a:pt x="1023819" y="0"/>
                  <a:pt x="1319112" y="295293"/>
                  <a:pt x="1319112" y="659556"/>
                </a:cubicBezTo>
                <a:cubicBezTo>
                  <a:pt x="1319112" y="1023819"/>
                  <a:pt x="1023819" y="1319112"/>
                  <a:pt x="659556" y="1319112"/>
                </a:cubicBezTo>
                <a:cubicBezTo>
                  <a:pt x="295293" y="1319112"/>
                  <a:pt x="0" y="1023819"/>
                  <a:pt x="0" y="659556"/>
                </a:cubicBezTo>
                <a:close/>
              </a:path>
            </a:pathLst>
          </a:custGeom>
          <a:ln>
            <a:noFill/>
          </a:ln>
          <a:effectLst/>
        </p:spPr>
        <p:style>
          <a:lnRef idx="0">
            <a:schemeClr val="lt1">
              <a:hueOff val="0"/>
              <a:satOff val="0"/>
              <a:lumOff val="0"/>
              <a:alphaOff val="0"/>
            </a:schemeClr>
          </a:lnRef>
          <a:fillRef idx="1">
            <a:schemeClr val="accent3">
              <a:hueOff val="5648895"/>
              <a:satOff val="-2326"/>
              <a:lumOff val="-5785"/>
              <a:alphaOff val="0"/>
            </a:schemeClr>
          </a:fillRef>
          <a:effectRef idx="2">
            <a:schemeClr val="accent3">
              <a:hueOff val="5648895"/>
              <a:satOff val="-2326"/>
              <a:lumOff val="-5785"/>
              <a:alphaOff val="0"/>
            </a:schemeClr>
          </a:effectRef>
          <a:fontRef idx="minor">
            <a:schemeClr val="lt1"/>
          </a:fontRef>
        </p:style>
        <p:txBody>
          <a:bodyPr spcFirstLastPara="0" vert="horz" wrap="square" lIns="281239" tIns="281239" rIns="281239" bIns="281239" numCol="1" spcCol="1270" anchor="ctr" anchorCtr="0">
            <a:noAutofit/>
          </a:bodyPr>
          <a:lstStyle/>
          <a:p>
            <a:pPr algn="ctr" defTabSz="829595">
              <a:lnSpc>
                <a:spcPct val="90000"/>
              </a:lnSpc>
              <a:spcBef>
                <a:spcPct val="0"/>
              </a:spcBef>
              <a:spcAft>
                <a:spcPct val="35000"/>
              </a:spcAft>
            </a:pPr>
            <a:r>
              <a:rPr lang="en-US" sz="3200" dirty="0">
                <a:solidFill>
                  <a:srgbClr val="FFFFFF"/>
                </a:solidFill>
                <a:latin typeface="Segoe UI Light"/>
                <a:cs typeface="Segoe UI Light"/>
              </a:rPr>
              <a:t>Separation of UI</a:t>
            </a:r>
            <a:br>
              <a:rPr lang="en-US" sz="3200" dirty="0">
                <a:solidFill>
                  <a:srgbClr val="FFFFFF"/>
                </a:solidFill>
                <a:latin typeface="Segoe UI Light"/>
                <a:cs typeface="Segoe UI Light"/>
              </a:rPr>
            </a:br>
            <a:r>
              <a:rPr lang="en-US" sz="3200" dirty="0">
                <a:solidFill>
                  <a:srgbClr val="FFFFFF"/>
                </a:solidFill>
                <a:latin typeface="Segoe UI Light"/>
                <a:cs typeface="Segoe UI Light"/>
              </a:rPr>
              <a:t>from Behavior</a:t>
            </a:r>
          </a:p>
        </p:txBody>
      </p:sp>
      <p:sp>
        <p:nvSpPr>
          <p:cNvPr id="9" name="Shape 10"/>
          <p:cNvSpPr/>
          <p:nvPr/>
        </p:nvSpPr>
        <p:spPr>
          <a:xfrm>
            <a:off x="4722280" y="2456271"/>
            <a:ext cx="6457607" cy="3361888"/>
          </a:xfrm>
          <a:custGeom>
            <a:avLst/>
            <a:gdLst>
              <a:gd name="connsiteX0" fmla="*/ 25419 w 5223856"/>
              <a:gd name="connsiteY0" fmla="*/ 929830 h 3264931"/>
              <a:gd name="connsiteX1" fmla="*/ 2132883 w 5223856"/>
              <a:gd name="connsiteY1" fmla="*/ 13845 h 3264931"/>
              <a:gd name="connsiteX2" fmla="*/ 3090974 w 5223856"/>
              <a:gd name="connsiteY2" fmla="*/ 13845 h 3264931"/>
              <a:gd name="connsiteX3" fmla="*/ 5198437 w 5223856"/>
              <a:gd name="connsiteY3" fmla="*/ 929830 h 3264931"/>
              <a:gd name="connsiteX4" fmla="*/ 3258555 w 5223856"/>
              <a:gd name="connsiteY4" fmla="*/ 3089272 h 3264931"/>
              <a:gd name="connsiteX5" fmla="*/ 2611928 w 5223856"/>
              <a:gd name="connsiteY5" fmla="*/ 3264931 h 3264931"/>
              <a:gd name="connsiteX6" fmla="*/ 1965301 w 5223856"/>
              <a:gd name="connsiteY6" fmla="*/ 3089272 h 3264931"/>
              <a:gd name="connsiteX7" fmla="*/ 25419 w 5223856"/>
              <a:gd name="connsiteY7" fmla="*/ 929830 h 3264931"/>
              <a:gd name="connsiteX8" fmla="*/ 163247 w 5223856"/>
              <a:gd name="connsiteY8" fmla="*/ 816233 h 3264931"/>
              <a:gd name="connsiteX9" fmla="*/ 2611928 w 5223856"/>
              <a:gd name="connsiteY9" fmla="*/ 1469219 h 3264931"/>
              <a:gd name="connsiteX10" fmla="*/ 5060609 w 5223856"/>
              <a:gd name="connsiteY10" fmla="*/ 816233 h 3264931"/>
              <a:gd name="connsiteX11" fmla="*/ 2611928 w 5223856"/>
              <a:gd name="connsiteY11" fmla="*/ 163247 h 3264931"/>
              <a:gd name="connsiteX12" fmla="*/ 163247 w 5223856"/>
              <a:gd name="connsiteY12" fmla="*/ 816233 h 3264931"/>
              <a:gd name="connsiteX0" fmla="*/ 25704 w 5224426"/>
              <a:gd name="connsiteY0" fmla="*/ 915985 h 3251086"/>
              <a:gd name="connsiteX1" fmla="*/ 2133168 w 5224426"/>
              <a:gd name="connsiteY1" fmla="*/ 0 h 3251086"/>
              <a:gd name="connsiteX2" fmla="*/ 3091259 w 5224426"/>
              <a:gd name="connsiteY2" fmla="*/ 0 h 3251086"/>
              <a:gd name="connsiteX3" fmla="*/ 5198722 w 5224426"/>
              <a:gd name="connsiteY3" fmla="*/ 915985 h 3251086"/>
              <a:gd name="connsiteX4" fmla="*/ 3258840 w 5224426"/>
              <a:gd name="connsiteY4" fmla="*/ 3075427 h 3251086"/>
              <a:gd name="connsiteX5" fmla="*/ 2612213 w 5224426"/>
              <a:gd name="connsiteY5" fmla="*/ 3251086 h 3251086"/>
              <a:gd name="connsiteX6" fmla="*/ 1965586 w 5224426"/>
              <a:gd name="connsiteY6" fmla="*/ 3075427 h 3251086"/>
              <a:gd name="connsiteX7" fmla="*/ 25704 w 5224426"/>
              <a:gd name="connsiteY7" fmla="*/ 915985 h 3251086"/>
              <a:gd name="connsiteX8" fmla="*/ 163532 w 5224426"/>
              <a:gd name="connsiteY8" fmla="*/ 802388 h 3251086"/>
              <a:gd name="connsiteX9" fmla="*/ 2612213 w 5224426"/>
              <a:gd name="connsiteY9" fmla="*/ 1455374 h 3251086"/>
              <a:gd name="connsiteX10" fmla="*/ 5060894 w 5224426"/>
              <a:gd name="connsiteY10" fmla="*/ 802388 h 3251086"/>
              <a:gd name="connsiteX11" fmla="*/ 163532 w 5224426"/>
              <a:gd name="connsiteY11" fmla="*/ 802388 h 3251086"/>
              <a:gd name="connsiteX0" fmla="*/ 25704 w 5224426"/>
              <a:gd name="connsiteY0" fmla="*/ 915985 h 3251086"/>
              <a:gd name="connsiteX1" fmla="*/ 2133168 w 5224426"/>
              <a:gd name="connsiteY1" fmla="*/ 0 h 3251086"/>
              <a:gd name="connsiteX2" fmla="*/ 3091259 w 5224426"/>
              <a:gd name="connsiteY2" fmla="*/ 0 h 3251086"/>
              <a:gd name="connsiteX3" fmla="*/ 5198722 w 5224426"/>
              <a:gd name="connsiteY3" fmla="*/ 915985 h 3251086"/>
              <a:gd name="connsiteX4" fmla="*/ 3258840 w 5224426"/>
              <a:gd name="connsiteY4" fmla="*/ 3075427 h 3251086"/>
              <a:gd name="connsiteX5" fmla="*/ 2612213 w 5224426"/>
              <a:gd name="connsiteY5" fmla="*/ 3251086 h 3251086"/>
              <a:gd name="connsiteX6" fmla="*/ 1965586 w 5224426"/>
              <a:gd name="connsiteY6" fmla="*/ 3075427 h 3251086"/>
              <a:gd name="connsiteX7" fmla="*/ 25704 w 5224426"/>
              <a:gd name="connsiteY7" fmla="*/ 915985 h 3251086"/>
              <a:gd name="connsiteX8" fmla="*/ 5060894 w 5224426"/>
              <a:gd name="connsiteY8" fmla="*/ 802388 h 3251086"/>
              <a:gd name="connsiteX9" fmla="*/ 2612213 w 5224426"/>
              <a:gd name="connsiteY9" fmla="*/ 1455374 h 3251086"/>
              <a:gd name="connsiteX10" fmla="*/ 5060894 w 5224426"/>
              <a:gd name="connsiteY10" fmla="*/ 802388 h 3251086"/>
              <a:gd name="connsiteX0" fmla="*/ 25704 w 5224426"/>
              <a:gd name="connsiteY0" fmla="*/ 915985 h 3251086"/>
              <a:gd name="connsiteX1" fmla="*/ 2133168 w 5224426"/>
              <a:gd name="connsiteY1" fmla="*/ 0 h 3251086"/>
              <a:gd name="connsiteX2" fmla="*/ 3091259 w 5224426"/>
              <a:gd name="connsiteY2" fmla="*/ 0 h 3251086"/>
              <a:gd name="connsiteX3" fmla="*/ 5198722 w 5224426"/>
              <a:gd name="connsiteY3" fmla="*/ 915985 h 3251086"/>
              <a:gd name="connsiteX4" fmla="*/ 3258840 w 5224426"/>
              <a:gd name="connsiteY4" fmla="*/ 3075427 h 3251086"/>
              <a:gd name="connsiteX5" fmla="*/ 2612213 w 5224426"/>
              <a:gd name="connsiteY5" fmla="*/ 3251086 h 3251086"/>
              <a:gd name="connsiteX6" fmla="*/ 1965586 w 5224426"/>
              <a:gd name="connsiteY6" fmla="*/ 3075427 h 3251086"/>
              <a:gd name="connsiteX7" fmla="*/ 25704 w 5224426"/>
              <a:gd name="connsiteY7" fmla="*/ 915985 h 3251086"/>
              <a:gd name="connsiteX0" fmla="*/ 45754 w 5234137"/>
              <a:gd name="connsiteY0" fmla="*/ 924691 h 3259792"/>
              <a:gd name="connsiteX1" fmla="*/ 1630832 w 5234137"/>
              <a:gd name="connsiteY1" fmla="*/ 1440959 h 3259792"/>
              <a:gd name="connsiteX2" fmla="*/ 3111309 w 5234137"/>
              <a:gd name="connsiteY2" fmla="*/ 8706 h 3259792"/>
              <a:gd name="connsiteX3" fmla="*/ 5218772 w 5234137"/>
              <a:gd name="connsiteY3" fmla="*/ 924691 h 3259792"/>
              <a:gd name="connsiteX4" fmla="*/ 3278890 w 5234137"/>
              <a:gd name="connsiteY4" fmla="*/ 3084133 h 3259792"/>
              <a:gd name="connsiteX5" fmla="*/ 2632263 w 5234137"/>
              <a:gd name="connsiteY5" fmla="*/ 3259792 h 3259792"/>
              <a:gd name="connsiteX6" fmla="*/ 1985636 w 5234137"/>
              <a:gd name="connsiteY6" fmla="*/ 3084133 h 3259792"/>
              <a:gd name="connsiteX7" fmla="*/ 45754 w 5234137"/>
              <a:gd name="connsiteY7" fmla="*/ 924691 h 3259792"/>
              <a:gd name="connsiteX0" fmla="*/ 22147 w 5222543"/>
              <a:gd name="connsiteY0" fmla="*/ 121517 h 2456618"/>
              <a:gd name="connsiteX1" fmla="*/ 1607225 w 5222543"/>
              <a:gd name="connsiteY1" fmla="*/ 637785 h 2456618"/>
              <a:gd name="connsiteX2" fmla="*/ 3907307 w 5222543"/>
              <a:gd name="connsiteY2" fmla="*/ 628777 h 2456618"/>
              <a:gd name="connsiteX3" fmla="*/ 5195165 w 5222543"/>
              <a:gd name="connsiteY3" fmla="*/ 121517 h 2456618"/>
              <a:gd name="connsiteX4" fmla="*/ 3255283 w 5222543"/>
              <a:gd name="connsiteY4" fmla="*/ 2280959 h 2456618"/>
              <a:gd name="connsiteX5" fmla="*/ 2608656 w 5222543"/>
              <a:gd name="connsiteY5" fmla="*/ 2456618 h 2456618"/>
              <a:gd name="connsiteX6" fmla="*/ 1962029 w 5222543"/>
              <a:gd name="connsiteY6" fmla="*/ 2280959 h 2456618"/>
              <a:gd name="connsiteX7" fmla="*/ 22147 w 5222543"/>
              <a:gd name="connsiteY7" fmla="*/ 121517 h 2456618"/>
              <a:gd name="connsiteX0" fmla="*/ 22147 w 5055697"/>
              <a:gd name="connsiteY0" fmla="*/ 120445 h 2455546"/>
              <a:gd name="connsiteX1" fmla="*/ 1607225 w 5055697"/>
              <a:gd name="connsiteY1" fmla="*/ 636713 h 2455546"/>
              <a:gd name="connsiteX2" fmla="*/ 3907307 w 5055697"/>
              <a:gd name="connsiteY2" fmla="*/ 627705 h 2455546"/>
              <a:gd name="connsiteX3" fmla="*/ 5024039 w 5055697"/>
              <a:gd name="connsiteY3" fmla="*/ 300603 h 2455546"/>
              <a:gd name="connsiteX4" fmla="*/ 3255283 w 5055697"/>
              <a:gd name="connsiteY4" fmla="*/ 2279887 h 2455546"/>
              <a:gd name="connsiteX5" fmla="*/ 2608656 w 5055697"/>
              <a:gd name="connsiteY5" fmla="*/ 2455546 h 2455546"/>
              <a:gd name="connsiteX6" fmla="*/ 1962029 w 5055697"/>
              <a:gd name="connsiteY6" fmla="*/ 2279887 h 2455546"/>
              <a:gd name="connsiteX7" fmla="*/ 22147 w 5055697"/>
              <a:gd name="connsiteY7" fmla="*/ 120445 h 2455546"/>
              <a:gd name="connsiteX0" fmla="*/ 23511 w 4966995"/>
              <a:gd name="connsiteY0" fmla="*/ 130589 h 2357595"/>
              <a:gd name="connsiteX1" fmla="*/ 1518523 w 4966995"/>
              <a:gd name="connsiteY1" fmla="*/ 538762 h 2357595"/>
              <a:gd name="connsiteX2" fmla="*/ 3818605 w 4966995"/>
              <a:gd name="connsiteY2" fmla="*/ 529754 h 2357595"/>
              <a:gd name="connsiteX3" fmla="*/ 4935337 w 4966995"/>
              <a:gd name="connsiteY3" fmla="*/ 202652 h 2357595"/>
              <a:gd name="connsiteX4" fmla="*/ 3166581 w 4966995"/>
              <a:gd name="connsiteY4" fmla="*/ 2181936 h 2357595"/>
              <a:gd name="connsiteX5" fmla="*/ 2519954 w 4966995"/>
              <a:gd name="connsiteY5" fmla="*/ 2357595 h 2357595"/>
              <a:gd name="connsiteX6" fmla="*/ 1873327 w 4966995"/>
              <a:gd name="connsiteY6" fmla="*/ 2181936 h 2357595"/>
              <a:gd name="connsiteX7" fmla="*/ 23511 w 4966995"/>
              <a:gd name="connsiteY7" fmla="*/ 130589 h 2357595"/>
              <a:gd name="connsiteX0" fmla="*/ 22206 w 4965299"/>
              <a:gd name="connsiteY0" fmla="*/ 127420 h 2354426"/>
              <a:gd name="connsiteX1" fmla="*/ 1589271 w 4965299"/>
              <a:gd name="connsiteY1" fmla="*/ 562616 h 2354426"/>
              <a:gd name="connsiteX2" fmla="*/ 3817300 w 4965299"/>
              <a:gd name="connsiteY2" fmla="*/ 526585 h 2354426"/>
              <a:gd name="connsiteX3" fmla="*/ 4934032 w 4965299"/>
              <a:gd name="connsiteY3" fmla="*/ 199483 h 2354426"/>
              <a:gd name="connsiteX4" fmla="*/ 3165276 w 4965299"/>
              <a:gd name="connsiteY4" fmla="*/ 2178767 h 2354426"/>
              <a:gd name="connsiteX5" fmla="*/ 2518649 w 4965299"/>
              <a:gd name="connsiteY5" fmla="*/ 2354426 h 2354426"/>
              <a:gd name="connsiteX6" fmla="*/ 1872022 w 4965299"/>
              <a:gd name="connsiteY6" fmla="*/ 2178767 h 2354426"/>
              <a:gd name="connsiteX7" fmla="*/ 22206 w 4965299"/>
              <a:gd name="connsiteY7" fmla="*/ 127420 h 2354426"/>
              <a:gd name="connsiteX0" fmla="*/ 51697 w 4994790"/>
              <a:gd name="connsiteY0" fmla="*/ 127420 h 2354426"/>
              <a:gd name="connsiteX1" fmla="*/ 1618762 w 4994790"/>
              <a:gd name="connsiteY1" fmla="*/ 562616 h 2354426"/>
              <a:gd name="connsiteX2" fmla="*/ 3846791 w 4994790"/>
              <a:gd name="connsiteY2" fmla="*/ 526585 h 2354426"/>
              <a:gd name="connsiteX3" fmla="*/ 4963523 w 4994790"/>
              <a:gd name="connsiteY3" fmla="*/ 199483 h 2354426"/>
              <a:gd name="connsiteX4" fmla="*/ 3194767 w 4994790"/>
              <a:gd name="connsiteY4" fmla="*/ 2178767 h 2354426"/>
              <a:gd name="connsiteX5" fmla="*/ 2548140 w 4994790"/>
              <a:gd name="connsiteY5" fmla="*/ 2354426 h 2354426"/>
              <a:gd name="connsiteX6" fmla="*/ 1901513 w 4994790"/>
              <a:gd name="connsiteY6" fmla="*/ 2178767 h 2354426"/>
              <a:gd name="connsiteX7" fmla="*/ 51697 w 4994790"/>
              <a:gd name="connsiteY7" fmla="*/ 127420 h 2354426"/>
              <a:gd name="connsiteX0" fmla="*/ 51697 w 4969938"/>
              <a:gd name="connsiteY0" fmla="*/ 127420 h 2354426"/>
              <a:gd name="connsiteX1" fmla="*/ 1618762 w 4969938"/>
              <a:gd name="connsiteY1" fmla="*/ 562616 h 2354426"/>
              <a:gd name="connsiteX2" fmla="*/ 3846791 w 4969938"/>
              <a:gd name="connsiteY2" fmla="*/ 526585 h 2354426"/>
              <a:gd name="connsiteX3" fmla="*/ 4963523 w 4969938"/>
              <a:gd name="connsiteY3" fmla="*/ 199483 h 2354426"/>
              <a:gd name="connsiteX4" fmla="*/ 3194767 w 4969938"/>
              <a:gd name="connsiteY4" fmla="*/ 2178767 h 2354426"/>
              <a:gd name="connsiteX5" fmla="*/ 2548140 w 4969938"/>
              <a:gd name="connsiteY5" fmla="*/ 2354426 h 2354426"/>
              <a:gd name="connsiteX6" fmla="*/ 1901513 w 4969938"/>
              <a:gd name="connsiteY6" fmla="*/ 2178767 h 2354426"/>
              <a:gd name="connsiteX7" fmla="*/ 51697 w 4969938"/>
              <a:gd name="connsiteY7" fmla="*/ 127420 h 2354426"/>
              <a:gd name="connsiteX0" fmla="*/ 3637 w 4921878"/>
              <a:gd name="connsiteY0" fmla="*/ 44723 h 2271729"/>
              <a:gd name="connsiteX1" fmla="*/ 1570702 w 4921878"/>
              <a:gd name="connsiteY1" fmla="*/ 479919 h 2271729"/>
              <a:gd name="connsiteX2" fmla="*/ 3798731 w 4921878"/>
              <a:gd name="connsiteY2" fmla="*/ 443888 h 2271729"/>
              <a:gd name="connsiteX3" fmla="*/ 4915463 w 4921878"/>
              <a:gd name="connsiteY3" fmla="*/ 116786 h 2271729"/>
              <a:gd name="connsiteX4" fmla="*/ 3146707 w 4921878"/>
              <a:gd name="connsiteY4" fmla="*/ 2096070 h 2271729"/>
              <a:gd name="connsiteX5" fmla="*/ 2500080 w 4921878"/>
              <a:gd name="connsiteY5" fmla="*/ 2271729 h 2271729"/>
              <a:gd name="connsiteX6" fmla="*/ 1853453 w 4921878"/>
              <a:gd name="connsiteY6" fmla="*/ 2096070 h 2271729"/>
              <a:gd name="connsiteX7" fmla="*/ 3637 w 4921878"/>
              <a:gd name="connsiteY7" fmla="*/ 44723 h 2271729"/>
              <a:gd name="connsiteX0" fmla="*/ 3637 w 4921878"/>
              <a:gd name="connsiteY0" fmla="*/ 72725 h 2299731"/>
              <a:gd name="connsiteX1" fmla="*/ 1570702 w 4921878"/>
              <a:gd name="connsiteY1" fmla="*/ 507921 h 2299731"/>
              <a:gd name="connsiteX2" fmla="*/ 3798731 w 4921878"/>
              <a:gd name="connsiteY2" fmla="*/ 471890 h 2299731"/>
              <a:gd name="connsiteX3" fmla="*/ 4915463 w 4921878"/>
              <a:gd name="connsiteY3" fmla="*/ 144788 h 2299731"/>
              <a:gd name="connsiteX4" fmla="*/ 3146707 w 4921878"/>
              <a:gd name="connsiteY4" fmla="*/ 2124072 h 2299731"/>
              <a:gd name="connsiteX5" fmla="*/ 2500080 w 4921878"/>
              <a:gd name="connsiteY5" fmla="*/ 2299731 h 2299731"/>
              <a:gd name="connsiteX6" fmla="*/ 1853453 w 4921878"/>
              <a:gd name="connsiteY6" fmla="*/ 2124072 h 2299731"/>
              <a:gd name="connsiteX7" fmla="*/ 3637 w 4921878"/>
              <a:gd name="connsiteY7" fmla="*/ 72725 h 2299731"/>
              <a:gd name="connsiteX0" fmla="*/ 3637 w 4912940"/>
              <a:gd name="connsiteY0" fmla="*/ 72725 h 2299731"/>
              <a:gd name="connsiteX1" fmla="*/ 1570702 w 4912940"/>
              <a:gd name="connsiteY1" fmla="*/ 507921 h 2299731"/>
              <a:gd name="connsiteX2" fmla="*/ 3798731 w 4912940"/>
              <a:gd name="connsiteY2" fmla="*/ 471890 h 2299731"/>
              <a:gd name="connsiteX3" fmla="*/ 4906456 w 4912940"/>
              <a:gd name="connsiteY3" fmla="*/ 90741 h 2299731"/>
              <a:gd name="connsiteX4" fmla="*/ 3146707 w 4912940"/>
              <a:gd name="connsiteY4" fmla="*/ 2124072 h 2299731"/>
              <a:gd name="connsiteX5" fmla="*/ 2500080 w 4912940"/>
              <a:gd name="connsiteY5" fmla="*/ 2299731 h 2299731"/>
              <a:gd name="connsiteX6" fmla="*/ 1853453 w 4912940"/>
              <a:gd name="connsiteY6" fmla="*/ 2124072 h 2299731"/>
              <a:gd name="connsiteX7" fmla="*/ 3637 w 4912940"/>
              <a:gd name="connsiteY7" fmla="*/ 72725 h 2299731"/>
              <a:gd name="connsiteX0" fmla="*/ 3637 w 4921232"/>
              <a:gd name="connsiteY0" fmla="*/ 72725 h 2299731"/>
              <a:gd name="connsiteX1" fmla="*/ 1570702 w 4921232"/>
              <a:gd name="connsiteY1" fmla="*/ 507921 h 2299731"/>
              <a:gd name="connsiteX2" fmla="*/ 3798731 w 4921232"/>
              <a:gd name="connsiteY2" fmla="*/ 471890 h 2299731"/>
              <a:gd name="connsiteX3" fmla="*/ 4906456 w 4921232"/>
              <a:gd name="connsiteY3" fmla="*/ 90741 h 2299731"/>
              <a:gd name="connsiteX4" fmla="*/ 3146707 w 4921232"/>
              <a:gd name="connsiteY4" fmla="*/ 2124072 h 2299731"/>
              <a:gd name="connsiteX5" fmla="*/ 2500080 w 4921232"/>
              <a:gd name="connsiteY5" fmla="*/ 2299731 h 2299731"/>
              <a:gd name="connsiteX6" fmla="*/ 1853453 w 4921232"/>
              <a:gd name="connsiteY6" fmla="*/ 2124072 h 2299731"/>
              <a:gd name="connsiteX7" fmla="*/ 3637 w 4921232"/>
              <a:gd name="connsiteY7" fmla="*/ 72725 h 2299731"/>
              <a:gd name="connsiteX0" fmla="*/ 649 w 4908794"/>
              <a:gd name="connsiteY0" fmla="*/ 73888 h 2300894"/>
              <a:gd name="connsiteX1" fmla="*/ 1567714 w 4908794"/>
              <a:gd name="connsiteY1" fmla="*/ 509084 h 2300894"/>
              <a:gd name="connsiteX2" fmla="*/ 2497091 w 4908794"/>
              <a:gd name="connsiteY2" fmla="*/ 560785 h 2300894"/>
              <a:gd name="connsiteX3" fmla="*/ 3795743 w 4908794"/>
              <a:gd name="connsiteY3" fmla="*/ 473053 h 2300894"/>
              <a:gd name="connsiteX4" fmla="*/ 4903468 w 4908794"/>
              <a:gd name="connsiteY4" fmla="*/ 91904 h 2300894"/>
              <a:gd name="connsiteX5" fmla="*/ 3143719 w 4908794"/>
              <a:gd name="connsiteY5" fmla="*/ 2125235 h 2300894"/>
              <a:gd name="connsiteX6" fmla="*/ 2497092 w 4908794"/>
              <a:gd name="connsiteY6" fmla="*/ 2300894 h 2300894"/>
              <a:gd name="connsiteX7" fmla="*/ 1850465 w 4908794"/>
              <a:gd name="connsiteY7" fmla="*/ 2125235 h 2300894"/>
              <a:gd name="connsiteX8" fmla="*/ 649 w 4908794"/>
              <a:gd name="connsiteY8" fmla="*/ 73888 h 2300894"/>
              <a:gd name="connsiteX0" fmla="*/ 10493 w 4918638"/>
              <a:gd name="connsiteY0" fmla="*/ 88354 h 2315360"/>
              <a:gd name="connsiteX1" fmla="*/ 1577558 w 4918638"/>
              <a:gd name="connsiteY1" fmla="*/ 523550 h 2315360"/>
              <a:gd name="connsiteX2" fmla="*/ 2506935 w 4918638"/>
              <a:gd name="connsiteY2" fmla="*/ 575251 h 2315360"/>
              <a:gd name="connsiteX3" fmla="*/ 3805587 w 4918638"/>
              <a:gd name="connsiteY3" fmla="*/ 487519 h 2315360"/>
              <a:gd name="connsiteX4" fmla="*/ 4913312 w 4918638"/>
              <a:gd name="connsiteY4" fmla="*/ 106370 h 2315360"/>
              <a:gd name="connsiteX5" fmla="*/ 3153563 w 4918638"/>
              <a:gd name="connsiteY5" fmla="*/ 2139701 h 2315360"/>
              <a:gd name="connsiteX6" fmla="*/ 2506936 w 4918638"/>
              <a:gd name="connsiteY6" fmla="*/ 2315360 h 2315360"/>
              <a:gd name="connsiteX7" fmla="*/ 1860309 w 4918638"/>
              <a:gd name="connsiteY7" fmla="*/ 2139701 h 2315360"/>
              <a:gd name="connsiteX8" fmla="*/ 10493 w 4918638"/>
              <a:gd name="connsiteY8" fmla="*/ 88354 h 2315360"/>
              <a:gd name="connsiteX0" fmla="*/ 10493 w 4971665"/>
              <a:gd name="connsiteY0" fmla="*/ 88354 h 2315360"/>
              <a:gd name="connsiteX1" fmla="*/ 1577558 w 4971665"/>
              <a:gd name="connsiteY1" fmla="*/ 523550 h 2315360"/>
              <a:gd name="connsiteX2" fmla="*/ 2506935 w 4971665"/>
              <a:gd name="connsiteY2" fmla="*/ 575251 h 2315360"/>
              <a:gd name="connsiteX3" fmla="*/ 3805587 w 4971665"/>
              <a:gd name="connsiteY3" fmla="*/ 487519 h 2315360"/>
              <a:gd name="connsiteX4" fmla="*/ 4913312 w 4971665"/>
              <a:gd name="connsiteY4" fmla="*/ 106370 h 2315360"/>
              <a:gd name="connsiteX5" fmla="*/ 3153563 w 4971665"/>
              <a:gd name="connsiteY5" fmla="*/ 2139701 h 2315360"/>
              <a:gd name="connsiteX6" fmla="*/ 2506936 w 4971665"/>
              <a:gd name="connsiteY6" fmla="*/ 2315360 h 2315360"/>
              <a:gd name="connsiteX7" fmla="*/ 1860309 w 4971665"/>
              <a:gd name="connsiteY7" fmla="*/ 2139701 h 2315360"/>
              <a:gd name="connsiteX8" fmla="*/ 10493 w 4971665"/>
              <a:gd name="connsiteY8" fmla="*/ 88354 h 2315360"/>
              <a:gd name="connsiteX0" fmla="*/ 0 w 4961172"/>
              <a:gd name="connsiteY0" fmla="*/ 88354 h 2315360"/>
              <a:gd name="connsiteX1" fmla="*/ 1567065 w 4961172"/>
              <a:gd name="connsiteY1" fmla="*/ 523550 h 2315360"/>
              <a:gd name="connsiteX2" fmla="*/ 2496442 w 4961172"/>
              <a:gd name="connsiteY2" fmla="*/ 575251 h 2315360"/>
              <a:gd name="connsiteX3" fmla="*/ 3795094 w 4961172"/>
              <a:gd name="connsiteY3" fmla="*/ 487519 h 2315360"/>
              <a:gd name="connsiteX4" fmla="*/ 4902819 w 4961172"/>
              <a:gd name="connsiteY4" fmla="*/ 106370 h 2315360"/>
              <a:gd name="connsiteX5" fmla="*/ 3143070 w 4961172"/>
              <a:gd name="connsiteY5" fmla="*/ 2139701 h 2315360"/>
              <a:gd name="connsiteX6" fmla="*/ 2496443 w 4961172"/>
              <a:gd name="connsiteY6" fmla="*/ 2315360 h 2315360"/>
              <a:gd name="connsiteX7" fmla="*/ 1849816 w 4961172"/>
              <a:gd name="connsiteY7" fmla="*/ 2139701 h 2315360"/>
              <a:gd name="connsiteX8" fmla="*/ 0 w 4961172"/>
              <a:gd name="connsiteY8" fmla="*/ 88354 h 2315360"/>
              <a:gd name="connsiteX0" fmla="*/ 0 w 4961172"/>
              <a:gd name="connsiteY0" fmla="*/ 25065 h 2252071"/>
              <a:gd name="connsiteX1" fmla="*/ 1567065 w 4961172"/>
              <a:gd name="connsiteY1" fmla="*/ 460261 h 2252071"/>
              <a:gd name="connsiteX2" fmla="*/ 2496442 w 4961172"/>
              <a:gd name="connsiteY2" fmla="*/ 511962 h 2252071"/>
              <a:gd name="connsiteX3" fmla="*/ 3795094 w 4961172"/>
              <a:gd name="connsiteY3" fmla="*/ 424230 h 2252071"/>
              <a:gd name="connsiteX4" fmla="*/ 4902819 w 4961172"/>
              <a:gd name="connsiteY4" fmla="*/ 43081 h 2252071"/>
              <a:gd name="connsiteX5" fmla="*/ 3143070 w 4961172"/>
              <a:gd name="connsiteY5" fmla="*/ 2076412 h 2252071"/>
              <a:gd name="connsiteX6" fmla="*/ 2496443 w 4961172"/>
              <a:gd name="connsiteY6" fmla="*/ 2252071 h 2252071"/>
              <a:gd name="connsiteX7" fmla="*/ 1849816 w 4961172"/>
              <a:gd name="connsiteY7" fmla="*/ 2076412 h 2252071"/>
              <a:gd name="connsiteX8" fmla="*/ 0 w 4961172"/>
              <a:gd name="connsiteY8" fmla="*/ 25065 h 2252071"/>
              <a:gd name="connsiteX0" fmla="*/ 0 w 4902819"/>
              <a:gd name="connsiteY0" fmla="*/ 25065 h 2252071"/>
              <a:gd name="connsiteX1" fmla="*/ 1567065 w 4902819"/>
              <a:gd name="connsiteY1" fmla="*/ 460261 h 2252071"/>
              <a:gd name="connsiteX2" fmla="*/ 2496442 w 4902819"/>
              <a:gd name="connsiteY2" fmla="*/ 511962 h 2252071"/>
              <a:gd name="connsiteX3" fmla="*/ 3795094 w 4902819"/>
              <a:gd name="connsiteY3" fmla="*/ 424230 h 2252071"/>
              <a:gd name="connsiteX4" fmla="*/ 4902819 w 4902819"/>
              <a:gd name="connsiteY4" fmla="*/ 43081 h 2252071"/>
              <a:gd name="connsiteX5" fmla="*/ 3143070 w 4902819"/>
              <a:gd name="connsiteY5" fmla="*/ 2076412 h 2252071"/>
              <a:gd name="connsiteX6" fmla="*/ 2496443 w 4902819"/>
              <a:gd name="connsiteY6" fmla="*/ 2252071 h 2252071"/>
              <a:gd name="connsiteX7" fmla="*/ 1849816 w 4902819"/>
              <a:gd name="connsiteY7" fmla="*/ 2076412 h 2252071"/>
              <a:gd name="connsiteX8" fmla="*/ 0 w 4902819"/>
              <a:gd name="connsiteY8" fmla="*/ 25065 h 2252071"/>
              <a:gd name="connsiteX0" fmla="*/ 0 w 4902819"/>
              <a:gd name="connsiteY0" fmla="*/ 16555 h 2324632"/>
              <a:gd name="connsiteX1" fmla="*/ 1567065 w 4902819"/>
              <a:gd name="connsiteY1" fmla="*/ 532822 h 2324632"/>
              <a:gd name="connsiteX2" fmla="*/ 2496442 w 4902819"/>
              <a:gd name="connsiteY2" fmla="*/ 584523 h 2324632"/>
              <a:gd name="connsiteX3" fmla="*/ 3795094 w 4902819"/>
              <a:gd name="connsiteY3" fmla="*/ 496791 h 2324632"/>
              <a:gd name="connsiteX4" fmla="*/ 4902819 w 4902819"/>
              <a:gd name="connsiteY4" fmla="*/ 115642 h 2324632"/>
              <a:gd name="connsiteX5" fmla="*/ 3143070 w 4902819"/>
              <a:gd name="connsiteY5" fmla="*/ 2148973 h 2324632"/>
              <a:gd name="connsiteX6" fmla="*/ 2496443 w 4902819"/>
              <a:gd name="connsiteY6" fmla="*/ 2324632 h 2324632"/>
              <a:gd name="connsiteX7" fmla="*/ 1849816 w 4902819"/>
              <a:gd name="connsiteY7" fmla="*/ 2148973 h 2324632"/>
              <a:gd name="connsiteX8" fmla="*/ 0 w 4902819"/>
              <a:gd name="connsiteY8" fmla="*/ 16555 h 2324632"/>
              <a:gd name="connsiteX0" fmla="*/ 0 w 4902819"/>
              <a:gd name="connsiteY0" fmla="*/ 0 h 2308077"/>
              <a:gd name="connsiteX1" fmla="*/ 1567065 w 4902819"/>
              <a:gd name="connsiteY1" fmla="*/ 516267 h 2308077"/>
              <a:gd name="connsiteX2" fmla="*/ 2496442 w 4902819"/>
              <a:gd name="connsiteY2" fmla="*/ 567968 h 2308077"/>
              <a:gd name="connsiteX3" fmla="*/ 3795094 w 4902819"/>
              <a:gd name="connsiteY3" fmla="*/ 480236 h 2308077"/>
              <a:gd name="connsiteX4" fmla="*/ 4902819 w 4902819"/>
              <a:gd name="connsiteY4" fmla="*/ 99087 h 2308077"/>
              <a:gd name="connsiteX5" fmla="*/ 3143070 w 4902819"/>
              <a:gd name="connsiteY5" fmla="*/ 2132418 h 2308077"/>
              <a:gd name="connsiteX6" fmla="*/ 2496443 w 4902819"/>
              <a:gd name="connsiteY6" fmla="*/ 2308077 h 2308077"/>
              <a:gd name="connsiteX7" fmla="*/ 1849816 w 4902819"/>
              <a:gd name="connsiteY7" fmla="*/ 2132418 h 2308077"/>
              <a:gd name="connsiteX8" fmla="*/ 0 w 4902819"/>
              <a:gd name="connsiteY8" fmla="*/ 0 h 2308077"/>
              <a:gd name="connsiteX0" fmla="*/ 0 w 4857785"/>
              <a:gd name="connsiteY0" fmla="*/ 0 h 2308077"/>
              <a:gd name="connsiteX1" fmla="*/ 1522031 w 4857785"/>
              <a:gd name="connsiteY1" fmla="*/ 516267 h 2308077"/>
              <a:gd name="connsiteX2" fmla="*/ 2451408 w 4857785"/>
              <a:gd name="connsiteY2" fmla="*/ 567968 h 2308077"/>
              <a:gd name="connsiteX3" fmla="*/ 3750060 w 4857785"/>
              <a:gd name="connsiteY3" fmla="*/ 480236 h 2308077"/>
              <a:gd name="connsiteX4" fmla="*/ 4857785 w 4857785"/>
              <a:gd name="connsiteY4" fmla="*/ 99087 h 2308077"/>
              <a:gd name="connsiteX5" fmla="*/ 3098036 w 4857785"/>
              <a:gd name="connsiteY5" fmla="*/ 2132418 h 2308077"/>
              <a:gd name="connsiteX6" fmla="*/ 2451409 w 4857785"/>
              <a:gd name="connsiteY6" fmla="*/ 2308077 h 2308077"/>
              <a:gd name="connsiteX7" fmla="*/ 1804782 w 4857785"/>
              <a:gd name="connsiteY7" fmla="*/ 2132418 h 2308077"/>
              <a:gd name="connsiteX8" fmla="*/ 0 w 4857785"/>
              <a:gd name="connsiteY8" fmla="*/ 0 h 2308077"/>
              <a:gd name="connsiteX0" fmla="*/ 0 w 4785732"/>
              <a:gd name="connsiteY0" fmla="*/ 0 h 2308077"/>
              <a:gd name="connsiteX1" fmla="*/ 1522031 w 4785732"/>
              <a:gd name="connsiteY1" fmla="*/ 516267 h 2308077"/>
              <a:gd name="connsiteX2" fmla="*/ 2451408 w 4785732"/>
              <a:gd name="connsiteY2" fmla="*/ 567968 h 2308077"/>
              <a:gd name="connsiteX3" fmla="*/ 3750060 w 4785732"/>
              <a:gd name="connsiteY3" fmla="*/ 480236 h 2308077"/>
              <a:gd name="connsiteX4" fmla="*/ 4785732 w 4785732"/>
              <a:gd name="connsiteY4" fmla="*/ 108095 h 2308077"/>
              <a:gd name="connsiteX5" fmla="*/ 3098036 w 4785732"/>
              <a:gd name="connsiteY5" fmla="*/ 2132418 h 2308077"/>
              <a:gd name="connsiteX6" fmla="*/ 2451409 w 4785732"/>
              <a:gd name="connsiteY6" fmla="*/ 2308077 h 2308077"/>
              <a:gd name="connsiteX7" fmla="*/ 1804782 w 4785732"/>
              <a:gd name="connsiteY7" fmla="*/ 2132418 h 2308077"/>
              <a:gd name="connsiteX8" fmla="*/ 0 w 4785732"/>
              <a:gd name="connsiteY8" fmla="*/ 0 h 2308077"/>
              <a:gd name="connsiteX0" fmla="*/ 0 w 4785732"/>
              <a:gd name="connsiteY0" fmla="*/ 0 h 2308077"/>
              <a:gd name="connsiteX1" fmla="*/ 1522031 w 4785732"/>
              <a:gd name="connsiteY1" fmla="*/ 516267 h 2308077"/>
              <a:gd name="connsiteX2" fmla="*/ 2451408 w 4785732"/>
              <a:gd name="connsiteY2" fmla="*/ 567968 h 2308077"/>
              <a:gd name="connsiteX3" fmla="*/ 3750060 w 4785732"/>
              <a:gd name="connsiteY3" fmla="*/ 480236 h 2308077"/>
              <a:gd name="connsiteX4" fmla="*/ 4785732 w 4785732"/>
              <a:gd name="connsiteY4" fmla="*/ 108095 h 2308077"/>
              <a:gd name="connsiteX5" fmla="*/ 3098036 w 4785732"/>
              <a:gd name="connsiteY5" fmla="*/ 2132418 h 2308077"/>
              <a:gd name="connsiteX6" fmla="*/ 2451409 w 4785732"/>
              <a:gd name="connsiteY6" fmla="*/ 2308077 h 2308077"/>
              <a:gd name="connsiteX7" fmla="*/ 1804782 w 4785732"/>
              <a:gd name="connsiteY7" fmla="*/ 2132418 h 2308077"/>
              <a:gd name="connsiteX8" fmla="*/ 0 w 4785732"/>
              <a:gd name="connsiteY8" fmla="*/ 0 h 2308077"/>
              <a:gd name="connsiteX0" fmla="*/ 0 w 4785732"/>
              <a:gd name="connsiteY0" fmla="*/ 0 h 2308077"/>
              <a:gd name="connsiteX1" fmla="*/ 1522031 w 4785732"/>
              <a:gd name="connsiteY1" fmla="*/ 516267 h 2308077"/>
              <a:gd name="connsiteX2" fmla="*/ 2451408 w 4785732"/>
              <a:gd name="connsiteY2" fmla="*/ 567968 h 2308077"/>
              <a:gd name="connsiteX3" fmla="*/ 3750060 w 4785732"/>
              <a:gd name="connsiteY3" fmla="*/ 480236 h 2308077"/>
              <a:gd name="connsiteX4" fmla="*/ 4785732 w 4785732"/>
              <a:gd name="connsiteY4" fmla="*/ 108095 h 2308077"/>
              <a:gd name="connsiteX5" fmla="*/ 3098036 w 4785732"/>
              <a:gd name="connsiteY5" fmla="*/ 2132418 h 2308077"/>
              <a:gd name="connsiteX6" fmla="*/ 2451409 w 4785732"/>
              <a:gd name="connsiteY6" fmla="*/ 2308077 h 2308077"/>
              <a:gd name="connsiteX7" fmla="*/ 1804782 w 4785732"/>
              <a:gd name="connsiteY7" fmla="*/ 2132418 h 2308077"/>
              <a:gd name="connsiteX8" fmla="*/ 0 w 4785732"/>
              <a:gd name="connsiteY8" fmla="*/ 0 h 2308077"/>
              <a:gd name="connsiteX0" fmla="*/ 0 w 4785732"/>
              <a:gd name="connsiteY0" fmla="*/ 0 h 2308077"/>
              <a:gd name="connsiteX1" fmla="*/ 1522031 w 4785732"/>
              <a:gd name="connsiteY1" fmla="*/ 516267 h 2308077"/>
              <a:gd name="connsiteX2" fmla="*/ 2451408 w 4785732"/>
              <a:gd name="connsiteY2" fmla="*/ 567968 h 2308077"/>
              <a:gd name="connsiteX3" fmla="*/ 3750060 w 4785732"/>
              <a:gd name="connsiteY3" fmla="*/ 480236 h 2308077"/>
              <a:gd name="connsiteX4" fmla="*/ 4785732 w 4785732"/>
              <a:gd name="connsiteY4" fmla="*/ 108095 h 2308077"/>
              <a:gd name="connsiteX5" fmla="*/ 3098036 w 4785732"/>
              <a:gd name="connsiteY5" fmla="*/ 2132418 h 2308077"/>
              <a:gd name="connsiteX6" fmla="*/ 2451409 w 4785732"/>
              <a:gd name="connsiteY6" fmla="*/ 2308077 h 2308077"/>
              <a:gd name="connsiteX7" fmla="*/ 1804782 w 4785732"/>
              <a:gd name="connsiteY7" fmla="*/ 2132418 h 2308077"/>
              <a:gd name="connsiteX8" fmla="*/ 0 w 4785732"/>
              <a:gd name="connsiteY8" fmla="*/ 0 h 2308077"/>
              <a:gd name="connsiteX0" fmla="*/ 0 w 4785732"/>
              <a:gd name="connsiteY0" fmla="*/ 0 h 2308077"/>
              <a:gd name="connsiteX1" fmla="*/ 1522031 w 4785732"/>
              <a:gd name="connsiteY1" fmla="*/ 516267 h 2308077"/>
              <a:gd name="connsiteX2" fmla="*/ 2451408 w 4785732"/>
              <a:gd name="connsiteY2" fmla="*/ 567968 h 2308077"/>
              <a:gd name="connsiteX3" fmla="*/ 3750060 w 4785732"/>
              <a:gd name="connsiteY3" fmla="*/ 480236 h 2308077"/>
              <a:gd name="connsiteX4" fmla="*/ 4785732 w 4785732"/>
              <a:gd name="connsiteY4" fmla="*/ 108095 h 2308077"/>
              <a:gd name="connsiteX5" fmla="*/ 3098036 w 4785732"/>
              <a:gd name="connsiteY5" fmla="*/ 2132418 h 2308077"/>
              <a:gd name="connsiteX6" fmla="*/ 2451409 w 4785732"/>
              <a:gd name="connsiteY6" fmla="*/ 2308077 h 2308077"/>
              <a:gd name="connsiteX7" fmla="*/ 1804782 w 4785732"/>
              <a:gd name="connsiteY7" fmla="*/ 2132418 h 2308077"/>
              <a:gd name="connsiteX8" fmla="*/ 0 w 4785732"/>
              <a:gd name="connsiteY8" fmla="*/ 0 h 2308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85732" h="2308077">
                <a:moveTo>
                  <a:pt x="0" y="0"/>
                </a:moveTo>
                <a:cubicBezTo>
                  <a:pt x="372994" y="396405"/>
                  <a:pt x="1103009" y="480892"/>
                  <a:pt x="1522031" y="516267"/>
                </a:cubicBezTo>
                <a:cubicBezTo>
                  <a:pt x="2001539" y="556748"/>
                  <a:pt x="2080070" y="573973"/>
                  <a:pt x="2451408" y="567968"/>
                </a:cubicBezTo>
                <a:cubicBezTo>
                  <a:pt x="2822746" y="561963"/>
                  <a:pt x="3361006" y="556882"/>
                  <a:pt x="3750060" y="480236"/>
                </a:cubicBezTo>
                <a:cubicBezTo>
                  <a:pt x="4139114" y="403591"/>
                  <a:pt x="4511814" y="288311"/>
                  <a:pt x="4785732" y="108095"/>
                </a:cubicBezTo>
                <a:lnTo>
                  <a:pt x="3098036" y="2132418"/>
                </a:lnTo>
                <a:cubicBezTo>
                  <a:pt x="3052732" y="2233154"/>
                  <a:pt x="2776929" y="2308077"/>
                  <a:pt x="2451409" y="2308077"/>
                </a:cubicBezTo>
                <a:cubicBezTo>
                  <a:pt x="2125889" y="2308077"/>
                  <a:pt x="1850085" y="2233154"/>
                  <a:pt x="1804782" y="2132418"/>
                </a:cubicBezTo>
                <a:cubicBezTo>
                  <a:pt x="1188177" y="1448636"/>
                  <a:pt x="32306" y="288195"/>
                  <a:pt x="0" y="0"/>
                </a:cubicBezTo>
                <a:close/>
              </a:path>
            </a:pathLst>
          </a:custGeom>
          <a:solidFill>
            <a:schemeClr val="accent1">
              <a:lumMod val="50000"/>
              <a:alpha val="23000"/>
            </a:schemeClr>
          </a:solidFill>
          <a:ln>
            <a:solidFill>
              <a:schemeClr val="accent6">
                <a:lumMod val="20000"/>
                <a:lumOff val="80000"/>
              </a:schemeClr>
            </a:solidFill>
          </a:ln>
          <a:effectLst/>
          <a:scene3d>
            <a:camera prst="orthographicFront">
              <a:rot lat="0" lon="0" rev="0"/>
            </a:camera>
            <a:lightRig rig="contrasting" dir="t">
              <a:rot lat="0" lon="0" rev="1980000"/>
            </a:lightRig>
          </a:scene3d>
          <a:sp3d prstMaterial="matte">
            <a:bevelT w="88900" h="203200"/>
            <a:bevelB w="165100" h="254000"/>
            <a:contourClr>
              <a:schemeClr val="bg1"/>
            </a:contourClr>
          </a:sp3d>
        </p:spPr>
        <p:style>
          <a:lnRef idx="0">
            <a:scrgbClr r="0" g="0" b="0"/>
          </a:lnRef>
          <a:fillRef idx="1">
            <a:scrgbClr r="0" g="0" b="0"/>
          </a:fillRef>
          <a:effectRef idx="1">
            <a:schemeClr val="lt1">
              <a:alpha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959119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grpId="1" nodeType="clickEffect">
                                  <p:stCondLst>
                                    <p:cond delay="0"/>
                                  </p:stCondLst>
                                  <p:childTnLst>
                                    <p:animScale>
                                      <p:cBhvr>
                                        <p:cTn id="12" dur="500" fill="hold"/>
                                        <p:tgtEl>
                                          <p:spTgt spid="6"/>
                                        </p:tgtEl>
                                      </p:cBhvr>
                                      <p:by x="50000" y="50000"/>
                                    </p:animScale>
                                  </p:childTnLst>
                                </p:cTn>
                              </p:par>
                              <p:par>
                                <p:cTn id="13" presetID="0" presetClass="path" presetSubtype="0" accel="50000" decel="50000" fill="hold" grpId="2" nodeType="withEffect">
                                  <p:stCondLst>
                                    <p:cond delay="0"/>
                                  </p:stCondLst>
                                  <p:childTnLst>
                                    <p:animMotion origin="layout" path="M 1.38889E-6 -2.83951E-6 C 0.00052 -0.01605 0.00052 -0.03148 0.00503 -0.04506 C 0.00642 -0.0574 0.00781 -0.06636 0.01024 -0.07716 C 0.01163 -0.0929 0.01528 -0.10987 0.01979 -0.12222 C 0.02118 -0.14074 0.02396 -0.14753 0.02847 -0.16234 C 0.03472 -0.18395 0.0408 -0.2037 0.04774 -0.22376 C 0.05642 -0.25123 0.04479 -0.21944 0.05451 -0.25154 C 0.05798 -0.26296 0.06302 -0.27191 0.06597 -0.28333 C 0.07239 -0.31173 0.08142 -0.34136 0.09323 -0.36111 C 0.09548 -0.36975 0.09809 -0.37592 0.1026 -0.37839 C 0.10642 -0.38487 0.1092 -0.3929 0.11319 -0.39845 C 0.11667 -0.40463 0.12344 -0.4071 0.12795 -0.40802 C 0.1316 -0.41543 0.13368 -0.41512 0.13837 -0.41882 C 0.15 -0.42747 0.15989 -0.43271 0.17239 -0.43426 C 0.19844 -0.43364 0.21667 -0.43734 0.23941 -0.42839 C 0.24375 -0.42376 0.24792 -0.41882 0.2526 -0.41666 C 0.25868 -0.4074 0.26389 -0.39598 0.26927 -0.38457 C 0.27031 -0.3821 0.27153 -0.37963 0.27274 -0.37685 C 0.27413 -0.37376 0.27708 -0.36666 0.27708 -0.36636 C 0.27899 -0.35463 0.27639 -0.36821 0.28055 -0.35463 C 0.28455 -0.34228 0.28767 -0.32716 0.29097 -0.31327 C 0.29167 -0.31018 0.29219 -0.30679 0.29271 -0.30339 C 0.2934 -0.29784 0.29427 -0.28549 0.29427 -0.28518 C 0.29531 -0.23364 0.29583 -0.23642 0.29427 -0.1821 C 0.2941 -0.18117 0.29288 -0.17191 0.29271 -0.17037 C 0.29201 -0.1679 0.28958 -0.16265 0.29097 -0.16234 C 0.29566 -0.16111 0.30017 -0.16821 0.30469 -0.17037 C 0.31285 -0.17932 0.32292 -0.18179 0.33177 -0.18611 C 0.38733 -0.1824 0.38351 -0.18889 0.42014 -0.1645 C 0.42673 -0.1537 0.42587 -0.15957 0.43212 -0.15247 C 0.44375 -0.1395 0.43611 -0.14475 0.44375 -0.14043 C 0.44375 -0.14012 0.44913 -0.13117 0.44965 -0.13024 C 0.45035 -0.12932 0.44983 -0.12623 0.45069 -0.12469 C 0.45139 -0.12253 0.45295 -0.12191 0.45417 -0.12068 C 0.45729 -0.11234 0.46076 -0.10524 0.46441 -0.09691 C 0.46562 -0.08827 0.46892 -0.08024 0.47135 -0.07284 C 0.47621 -0.05864 0.48142 -0.04444 0.48628 -0.02963 C 0.48767 -0.01728 0.48559 -0.02963 0.48976 -0.01944 C 0.49114 -0.01481 0.49444 -0.00586 0.49444 -0.00586 C 0.4868 -0.00586 0.47847 -0.00586 0.47135 -2.83951E-6 C 0.47048 0.00062 0.46979 0.00309 0.46875 0.00463 C 0.46788 0.00556 0.46701 0.00525 0.46614 0.00648 C 0.45642 0.01976 0.46354 0.01358 0.45729 0.01821 C 0.45382 0.02655 0.44983 0.0321 0.44635 0.0392 C 0.44392 0.05494 0.44739 0.03519 0.44184 0.05463 C 0.43246 0.08457 0.44375 0.05864 0.43403 0.07624 C 0.4316 0.07809 0.43003 0.08457 0.42882 0.09013 C 0.42812 0.09105 0.42708 0.09568 0.42708 0.09661 " pathEditMode="relative" rAng="0" ptsTypes="AAAAAAAAAAAAAAAAAAAAAAAAAAAAAAAAAAAAAAAAAAAAAAAA">
                                      <p:cBhvr>
                                        <p:cTn id="14" dur="1000" fill="hold"/>
                                        <p:tgtEl>
                                          <p:spTgt spid="6"/>
                                        </p:tgtEl>
                                        <p:attrNameLst>
                                          <p:attrName>ppt_x</p:attrName>
                                          <p:attrName>ppt_y</p:attrName>
                                        </p:attrNameLst>
                                      </p:cBhvr>
                                      <p:rCtr x="24722" y="-16914"/>
                                    </p:animMotion>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0-#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6" presetClass="emph" presetSubtype="0" fill="hold" grpId="1" nodeType="clickEffect">
                                  <p:stCondLst>
                                    <p:cond delay="0"/>
                                  </p:stCondLst>
                                  <p:childTnLst>
                                    <p:animScale>
                                      <p:cBhvr>
                                        <p:cTn id="23" dur="500" fill="hold"/>
                                        <p:tgtEl>
                                          <p:spTgt spid="7"/>
                                        </p:tgtEl>
                                      </p:cBhvr>
                                      <p:by x="50000" y="50000"/>
                                    </p:animScale>
                                  </p:childTnLst>
                                </p:cTn>
                              </p:par>
                              <p:par>
                                <p:cTn id="24" presetID="0" presetClass="path" presetSubtype="0" accel="50000" decel="50000" fill="hold" grpId="2" nodeType="withEffect">
                                  <p:stCondLst>
                                    <p:cond delay="0"/>
                                  </p:stCondLst>
                                  <p:childTnLst>
                                    <p:animMotion origin="layout" path="M -0.00434 -0.01543 C -0.00208 -0.02562 0.00069 -0.04691 0.00069 -0.0466 C 0.00364 -0.09629 0.02309 -0.13271 0.03906 -0.17129 C 0.04392 -0.18364 0.04826 -0.19691 0.05382 -0.20802 C 0.06875 -0.2392 0.05555 -0.20247 0.07656 -0.25185 C 0.08559 -0.27376 0.09288 -0.29691 0.10208 -0.31852 C 0.10989 -0.33704 0.11788 -0.35741 0.12673 -0.37438 C 0.12917 -0.37932 0.13229 -0.38333 0.13455 -0.38858 C 0.14097 -0.40586 0.14844 -0.42284 0.15833 -0.43395 C 0.16163 -0.44228 0.17205 -0.45741 0.17795 -0.46018 C 0.18264 -0.46944 0.17812 -0.46234 0.19167 -0.46543 C 0.19496 -0.46636 0.19809 -0.47006 0.20156 -0.47068 C 0.20608 -0.47191 0.21076 -0.47191 0.21545 -0.47253 C 0.22986 -0.4716 0.24114 -0.47068 0.25486 -0.46728 C 0.25903 -0.46543 0.27344 -0.45339 0.27639 -0.44815 C 0.28055 -0.44074 0.28264 -0.43827 0.28819 -0.43395 C 0.2908 -0.42747 0.2934 -0.42315 0.29722 -0.41821 C 0.30035 -0.40864 0.30312 -0.39938 0.30694 -0.39012 C 0.31736 -0.33734 0.31858 -0.27778 0.3217 -0.22222 C 0.33055 -0.22376 0.33837 -0.22747 0.34739 -0.22901 C 0.35833 -0.23364 0.36875 -0.2395 0.37986 -0.24321 C 0.39132 -0.24722 0.40347 -0.24691 0.41528 -0.24846 C 0.45121 -0.24753 0.48264 -0.24383 0.51788 -0.24136 C 0.53003 -0.23796 0.53871 -0.23364 0.55052 -0.22901 C 0.55104 -0.22747 0.55295 -0.22562 0.55243 -0.22376 C 0.55121 -0.22037 0.54653 -0.21697 0.54653 -0.21667 C 0.5441 -0.21049 0.54114 -0.21142 0.53871 -0.20463 C 0.53698 -0.20031 0.53594 -0.19537 0.53472 -0.19074 C 0.53403 -0.18858 0.53264 -0.18364 0.53264 -0.18333 C 0.53021 -0.16481 0.53021 -0.14043 0.52378 -0.12407 C 0.52274 -0.11605 0.52048 -0.10926 0.51892 -0.10123 C 0.51753 -0.08148 0.51788 -0.09105 0.51788 -0.07315 " pathEditMode="relative" rAng="0" ptsTypes="AAAAAAAAAAAAAAAAAAAAAAAAAAAAAAAA">
                                      <p:cBhvr>
                                        <p:cTn id="25" dur="1000" fill="hold"/>
                                        <p:tgtEl>
                                          <p:spTgt spid="7"/>
                                        </p:tgtEl>
                                        <p:attrNameLst>
                                          <p:attrName>ppt_x</p:attrName>
                                          <p:attrName>ppt_y</p:attrName>
                                        </p:attrNameLst>
                                      </p:cBhvr>
                                      <p:rCtr x="27830" y="-22870"/>
                                    </p:animMotion>
                                  </p:childTnLst>
                                </p:cTn>
                              </p:par>
                            </p:childTnLst>
                          </p:cTn>
                        </p:par>
                        <p:par>
                          <p:cTn id="26" fill="hold">
                            <p:stCondLst>
                              <p:cond delay="1000"/>
                            </p:stCondLst>
                            <p:childTnLst>
                              <p:par>
                                <p:cTn id="27" presetID="2" presetClass="entr" presetSubtype="8"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0-#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grpId="1" nodeType="clickEffect">
                                  <p:stCondLst>
                                    <p:cond delay="0"/>
                                  </p:stCondLst>
                                  <p:childTnLst>
                                    <p:animMotion origin="layout" path="M -2.22222E-6 -0.00031 C 0.00261 -0.01142 0.00608 -0.02099 0.00886 -0.03148 C 0.01163 -0.04383 0.01389 -0.05617 0.01771 -0.06698 C 0.01979 -0.08117 0.02257 -0.08827 0.02656 -0.10185 C 0.03038 -0.11513 0.03438 -0.12871 0.0375 -0.14198 C 0.03941 -0.15093 0.04097 -0.15988 0.04341 -0.16821 C 0.04497 -0.17438 0.0474 -0.17963 0.04931 -0.1855 C 0.05139 -0.19259 0.0533 -0.19938 0.05521 -0.20648 C 0.05729 -0.21513 0.05868 -0.22346 0.06111 -0.23117 C 0.06268 -0.23735 0.06528 -0.24136 0.06702 -0.24692 C 0.07188 -0.26358 0.075 -0.28241 0.08073 -0.29784 C 0.08594 -0.31327 0.09445 -0.33395 0.10139 -0.34846 C 0.10677 -0.36019 0.11493 -0.36852 0.12014 -0.37994 C 0.12118 -0.38272 0.1217 -0.38673 0.12309 -0.38889 C 0.12986 -0.40124 0.14219 -0.40185 0.14966 -0.41142 C 0.16025 -0.42562 0.1724 -0.43364 0.18525 -0.43951 C 0.19063 -0.44661 0.19913 -0.44815 0.20591 -0.45 C 0.22813 -0.44969 0.25052 -0.45031 0.27292 -0.44846 C 0.28577 -0.44753 0.29931 -0.43148 0.31129 -0.42377 C 0.33177 -0.39692 0.34775 -0.37469 0.35955 -0.33272 C 0.36163 -0.31729 0.36233 -0.30154 0.36441 -0.2855 C 0.36545 -0.25463 0.36354 -0.22438 0.36354 -0.19259 " pathEditMode="relative" rAng="0" ptsTypes="AAAAAAAAAAAAAAAAAAAAAA">
                                      <p:cBhvr>
                                        <p:cTn id="34" dur="500" fill="hold"/>
                                        <p:tgtEl>
                                          <p:spTgt spid="8"/>
                                        </p:tgtEl>
                                        <p:attrNameLst>
                                          <p:attrName>ppt_x</p:attrName>
                                          <p:attrName>ppt_y</p:attrName>
                                        </p:attrNameLst>
                                      </p:cBhvr>
                                      <p:rCtr x="18229" y="-2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P spid="7" grpId="2" animBg="1"/>
      <p:bldP spid="8" grpId="0" animBg="1"/>
      <p:bldP spid="8"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3AABB0-AF3B-435D-A16B-201FB5000AB6}"/>
              </a:ext>
            </a:extLst>
          </p:cNvPr>
          <p:cNvSpPr>
            <a:spLocks noGrp="1"/>
          </p:cNvSpPr>
          <p:nvPr>
            <p:ph type="body" sz="quarter" idx="10"/>
          </p:nvPr>
        </p:nvSpPr>
        <p:spPr>
          <a:xfrm>
            <a:off x="269984" y="1189495"/>
            <a:ext cx="11652035" cy="1520701"/>
          </a:xfrm>
        </p:spPr>
        <p:txBody>
          <a:bodyPr/>
          <a:lstStyle/>
          <a:p>
            <a:r>
              <a:rPr lang="en-US" dirty="0"/>
              <a:t>XAML can ...</a:t>
            </a:r>
          </a:p>
          <a:p>
            <a:pPr lvl="1"/>
            <a:r>
              <a:rPr lang="en-US" dirty="0"/>
              <a:t>Initialize objects</a:t>
            </a:r>
          </a:p>
          <a:p>
            <a:pPr lvl="1"/>
            <a:r>
              <a:rPr lang="en-US" dirty="0"/>
              <a:t>Set properties of objects</a:t>
            </a:r>
          </a:p>
        </p:txBody>
      </p:sp>
      <p:sp>
        <p:nvSpPr>
          <p:cNvPr id="3" name="Title 2">
            <a:extLst>
              <a:ext uri="{FF2B5EF4-FFF2-40B4-BE49-F238E27FC236}">
                <a16:creationId xmlns:a16="http://schemas.microsoft.com/office/drawing/2014/main" id="{D1A555D7-94FC-4F1E-A7EE-754B1380C72C}"/>
              </a:ext>
            </a:extLst>
          </p:cNvPr>
          <p:cNvSpPr>
            <a:spLocks noGrp="1"/>
          </p:cNvSpPr>
          <p:nvPr>
            <p:ph type="title"/>
          </p:nvPr>
        </p:nvSpPr>
        <p:spPr/>
        <p:txBody>
          <a:bodyPr/>
          <a:lstStyle/>
          <a:p>
            <a:r>
              <a:rPr lang="en-US" dirty="0"/>
              <a:t>What can XAML do?</a:t>
            </a:r>
          </a:p>
        </p:txBody>
      </p:sp>
      <p:sp>
        <p:nvSpPr>
          <p:cNvPr id="5" name="Rectangle 4">
            <a:extLst>
              <a:ext uri="{FF2B5EF4-FFF2-40B4-BE49-F238E27FC236}">
                <a16:creationId xmlns:a16="http://schemas.microsoft.com/office/drawing/2014/main" id="{FE3871A1-9C94-400C-B5E0-DD167A9A2F26}"/>
              </a:ext>
            </a:extLst>
          </p:cNvPr>
          <p:cNvSpPr/>
          <p:nvPr/>
        </p:nvSpPr>
        <p:spPr>
          <a:xfrm>
            <a:off x="369620" y="3951916"/>
            <a:ext cx="4631528" cy="145039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defTabSz="914367"/>
            <a:r>
              <a:rPr lang="en-US" sz="1765" dirty="0">
                <a:solidFill>
                  <a:srgbClr val="0000FF"/>
                </a:solidFill>
                <a:latin typeface="Consolas" panose="020B0609020204030204" pitchFamily="49" charset="0"/>
              </a:rPr>
              <a:t>&lt;</a:t>
            </a:r>
            <a:r>
              <a:rPr lang="en-US" sz="1765" dirty="0">
                <a:solidFill>
                  <a:srgbClr val="A31515"/>
                </a:solidFill>
                <a:latin typeface="Consolas" panose="020B0609020204030204" pitchFamily="49" charset="0"/>
              </a:rPr>
              <a:t>Button</a:t>
            </a:r>
            <a:r>
              <a:rPr lang="en-US" sz="1765" dirty="0">
                <a:solidFill>
                  <a:srgbClr val="FF0000"/>
                </a:solidFill>
                <a:latin typeface="Consolas" panose="020B0609020204030204" pitchFamily="49" charset="0"/>
              </a:rPr>
              <a:t> Content</a:t>
            </a:r>
            <a:r>
              <a:rPr lang="en-US" sz="1765" dirty="0">
                <a:solidFill>
                  <a:srgbClr val="0000FF"/>
                </a:solidFill>
                <a:latin typeface="Consolas" panose="020B0609020204030204" pitchFamily="49" charset="0"/>
              </a:rPr>
              <a:t>="Click me!"</a:t>
            </a:r>
          </a:p>
          <a:p>
            <a:pPr defTabSz="914367"/>
            <a:r>
              <a:rPr lang="en-US" sz="1765" dirty="0">
                <a:solidFill>
                  <a:srgbClr val="000000"/>
                </a:solidFill>
                <a:latin typeface="Consolas" panose="020B0609020204030204" pitchFamily="49" charset="0"/>
              </a:rPr>
              <a:t>       </a:t>
            </a:r>
            <a:r>
              <a:rPr lang="en-US" sz="1765" dirty="0">
                <a:solidFill>
                  <a:srgbClr val="FF0000"/>
                </a:solidFill>
                <a:latin typeface="Consolas" panose="020B0609020204030204" pitchFamily="49" charset="0"/>
              </a:rPr>
              <a:t> </a:t>
            </a:r>
            <a:r>
              <a:rPr lang="en-US" sz="1765" dirty="0" err="1">
                <a:solidFill>
                  <a:srgbClr val="FF0000"/>
                </a:solidFill>
                <a:latin typeface="Consolas" panose="020B0609020204030204" pitchFamily="49" charset="0"/>
              </a:rPr>
              <a:t>HorizontalAlignment</a:t>
            </a:r>
            <a:r>
              <a:rPr lang="en-US" sz="1765" dirty="0">
                <a:solidFill>
                  <a:srgbClr val="0000FF"/>
                </a:solidFill>
                <a:latin typeface="Consolas" panose="020B0609020204030204" pitchFamily="49" charset="0"/>
              </a:rPr>
              <a:t>="Center"</a:t>
            </a:r>
          </a:p>
          <a:p>
            <a:pPr defTabSz="914367"/>
            <a:r>
              <a:rPr lang="en-US" sz="1765" dirty="0">
                <a:solidFill>
                  <a:srgbClr val="000000"/>
                </a:solidFill>
                <a:latin typeface="Consolas" panose="020B0609020204030204" pitchFamily="49" charset="0"/>
              </a:rPr>
              <a:t>       </a:t>
            </a:r>
            <a:r>
              <a:rPr lang="en-US" sz="1765" dirty="0">
                <a:solidFill>
                  <a:srgbClr val="FF0000"/>
                </a:solidFill>
                <a:latin typeface="Consolas" panose="020B0609020204030204" pitchFamily="49" charset="0"/>
              </a:rPr>
              <a:t> </a:t>
            </a:r>
            <a:r>
              <a:rPr lang="en-US" sz="1765" dirty="0" err="1">
                <a:solidFill>
                  <a:srgbClr val="FF0000"/>
                </a:solidFill>
                <a:latin typeface="Consolas" panose="020B0609020204030204" pitchFamily="49" charset="0"/>
              </a:rPr>
              <a:t>VerticalAlignment</a:t>
            </a:r>
            <a:r>
              <a:rPr lang="en-US" sz="1765" dirty="0">
                <a:solidFill>
                  <a:srgbClr val="0000FF"/>
                </a:solidFill>
                <a:latin typeface="Consolas" panose="020B0609020204030204" pitchFamily="49" charset="0"/>
              </a:rPr>
              <a:t>="Center"</a:t>
            </a:r>
          </a:p>
          <a:p>
            <a:pPr defTabSz="914367"/>
            <a:r>
              <a:rPr lang="en-US" sz="1765" dirty="0">
                <a:solidFill>
                  <a:srgbClr val="000000"/>
                </a:solidFill>
                <a:latin typeface="Consolas" panose="020B0609020204030204" pitchFamily="49" charset="0"/>
              </a:rPr>
              <a:t>       </a:t>
            </a:r>
            <a:r>
              <a:rPr lang="en-US" sz="1765" dirty="0">
                <a:solidFill>
                  <a:srgbClr val="FF0000"/>
                </a:solidFill>
                <a:latin typeface="Consolas" panose="020B0609020204030204" pitchFamily="49" charset="0"/>
              </a:rPr>
              <a:t> </a:t>
            </a:r>
            <a:r>
              <a:rPr lang="en-US" sz="1765" dirty="0" err="1">
                <a:solidFill>
                  <a:srgbClr val="FF0000"/>
                </a:solidFill>
                <a:latin typeface="Consolas" panose="020B0609020204030204" pitchFamily="49" charset="0"/>
              </a:rPr>
              <a:t>MinWidth</a:t>
            </a:r>
            <a:r>
              <a:rPr lang="en-US" sz="1765" dirty="0">
                <a:solidFill>
                  <a:srgbClr val="0000FF"/>
                </a:solidFill>
                <a:latin typeface="Consolas" panose="020B0609020204030204" pitchFamily="49" charset="0"/>
              </a:rPr>
              <a:t>="75" /&gt;</a:t>
            </a:r>
            <a:endParaRPr lang="en-US" sz="1765" dirty="0">
              <a:solidFill>
                <a:srgbClr val="505050"/>
              </a:solidFill>
              <a:latin typeface="Segoe UI"/>
            </a:endParaRPr>
          </a:p>
        </p:txBody>
      </p:sp>
      <p:sp>
        <p:nvSpPr>
          <p:cNvPr id="6" name="Rectangle 5">
            <a:extLst>
              <a:ext uri="{FF2B5EF4-FFF2-40B4-BE49-F238E27FC236}">
                <a16:creationId xmlns:a16="http://schemas.microsoft.com/office/drawing/2014/main" id="{B080BDB5-4E66-4759-B036-A014D35EA184}"/>
              </a:ext>
            </a:extLst>
          </p:cNvPr>
          <p:cNvSpPr/>
          <p:nvPr/>
        </p:nvSpPr>
        <p:spPr>
          <a:xfrm>
            <a:off x="5348979" y="3951916"/>
            <a:ext cx="6767541" cy="1991393"/>
          </a:xfrm>
          <a:prstGeom prst="rect">
            <a:avLst/>
          </a:prstGeom>
          <a:ln/>
        </p:spPr>
        <p:style>
          <a:lnRef idx="2">
            <a:schemeClr val="accent6"/>
          </a:lnRef>
          <a:fillRef idx="1">
            <a:schemeClr val="lt1"/>
          </a:fillRef>
          <a:effectRef idx="0">
            <a:schemeClr val="accent6"/>
          </a:effectRef>
          <a:fontRef idx="minor">
            <a:schemeClr val="dk1"/>
          </a:fontRef>
        </p:style>
        <p:txBody>
          <a:bodyPr wrap="square">
            <a:spAutoFit/>
          </a:bodyPr>
          <a:lstStyle/>
          <a:p>
            <a:pPr defTabSz="914367"/>
            <a:r>
              <a:rPr lang="en-US" sz="1765" dirty="0">
                <a:solidFill>
                  <a:srgbClr val="0000FF"/>
                </a:solidFill>
                <a:latin typeface="Consolas" panose="020B0609020204030204" pitchFamily="49" charset="0"/>
              </a:rPr>
              <a:t>new</a:t>
            </a:r>
            <a:r>
              <a:rPr lang="en-US" sz="1765" dirty="0">
                <a:solidFill>
                  <a:srgbClr val="000000"/>
                </a:solidFill>
                <a:latin typeface="Consolas" panose="020B0609020204030204" pitchFamily="49" charset="0"/>
              </a:rPr>
              <a:t> Button</a:t>
            </a:r>
          </a:p>
          <a:p>
            <a:pPr defTabSz="914367"/>
            <a:r>
              <a:rPr lang="en-US" sz="1765" dirty="0">
                <a:solidFill>
                  <a:srgbClr val="000000"/>
                </a:solidFill>
                <a:latin typeface="Consolas" panose="020B0609020204030204" pitchFamily="49" charset="0"/>
              </a:rPr>
              <a:t>{</a:t>
            </a:r>
          </a:p>
          <a:p>
            <a:pPr defTabSz="914367"/>
            <a:r>
              <a:rPr lang="en-US" sz="1765" dirty="0">
                <a:solidFill>
                  <a:srgbClr val="000000"/>
                </a:solidFill>
                <a:latin typeface="Consolas" panose="020B0609020204030204" pitchFamily="49" charset="0"/>
              </a:rPr>
              <a:t>    Content = </a:t>
            </a:r>
            <a:r>
              <a:rPr lang="en-US" sz="1765" dirty="0">
                <a:solidFill>
                  <a:srgbClr val="A31515"/>
                </a:solidFill>
                <a:latin typeface="Consolas" panose="020B0609020204030204" pitchFamily="49" charset="0"/>
              </a:rPr>
              <a:t>"Click me!"</a:t>
            </a:r>
            <a:r>
              <a:rPr lang="en-US" sz="1765" dirty="0">
                <a:solidFill>
                  <a:srgbClr val="000000"/>
                </a:solidFill>
                <a:latin typeface="Consolas" panose="020B0609020204030204" pitchFamily="49" charset="0"/>
              </a:rPr>
              <a:t>,</a:t>
            </a:r>
          </a:p>
          <a:p>
            <a:pPr defTabSz="914367"/>
            <a:r>
              <a:rPr lang="en-US" sz="1765" dirty="0">
                <a:solidFill>
                  <a:srgbClr val="000000"/>
                </a:solidFill>
                <a:latin typeface="Consolas" panose="020B0609020204030204" pitchFamily="49" charset="0"/>
              </a:rPr>
              <a:t>    </a:t>
            </a:r>
            <a:r>
              <a:rPr lang="en-US" sz="1765" dirty="0" err="1">
                <a:solidFill>
                  <a:srgbClr val="000000"/>
                </a:solidFill>
                <a:latin typeface="Consolas" panose="020B0609020204030204" pitchFamily="49" charset="0"/>
              </a:rPr>
              <a:t>HorizontalAlignment</a:t>
            </a:r>
            <a:r>
              <a:rPr lang="en-US" sz="1765" dirty="0">
                <a:solidFill>
                  <a:srgbClr val="000000"/>
                </a:solidFill>
                <a:latin typeface="Consolas" panose="020B0609020204030204" pitchFamily="49" charset="0"/>
              </a:rPr>
              <a:t> = </a:t>
            </a:r>
            <a:r>
              <a:rPr lang="en-US" sz="1765" dirty="0" err="1">
                <a:solidFill>
                  <a:srgbClr val="000000"/>
                </a:solidFill>
                <a:latin typeface="Consolas" panose="020B0609020204030204" pitchFamily="49" charset="0"/>
              </a:rPr>
              <a:t>HorizontalAlignment.Center</a:t>
            </a:r>
            <a:r>
              <a:rPr lang="en-US" sz="1765" dirty="0">
                <a:solidFill>
                  <a:srgbClr val="000000"/>
                </a:solidFill>
                <a:latin typeface="Consolas" panose="020B0609020204030204" pitchFamily="49" charset="0"/>
              </a:rPr>
              <a:t>,</a:t>
            </a:r>
          </a:p>
          <a:p>
            <a:pPr defTabSz="914367"/>
            <a:r>
              <a:rPr lang="en-US" sz="1765" dirty="0">
                <a:solidFill>
                  <a:srgbClr val="000000"/>
                </a:solidFill>
                <a:latin typeface="Consolas" panose="020B0609020204030204" pitchFamily="49" charset="0"/>
              </a:rPr>
              <a:t>    </a:t>
            </a:r>
            <a:r>
              <a:rPr lang="en-US" sz="1765" dirty="0" err="1">
                <a:solidFill>
                  <a:srgbClr val="000000"/>
                </a:solidFill>
                <a:latin typeface="Consolas" panose="020B0609020204030204" pitchFamily="49" charset="0"/>
              </a:rPr>
              <a:t>VerticalAlignment</a:t>
            </a:r>
            <a:r>
              <a:rPr lang="en-US" sz="1765" dirty="0">
                <a:solidFill>
                  <a:srgbClr val="000000"/>
                </a:solidFill>
                <a:latin typeface="Consolas" panose="020B0609020204030204" pitchFamily="49" charset="0"/>
              </a:rPr>
              <a:t> = </a:t>
            </a:r>
            <a:r>
              <a:rPr lang="en-US" sz="1765" dirty="0" err="1">
                <a:solidFill>
                  <a:srgbClr val="000000"/>
                </a:solidFill>
                <a:latin typeface="Consolas" panose="020B0609020204030204" pitchFamily="49" charset="0"/>
              </a:rPr>
              <a:t>VerticalAlignment.Center</a:t>
            </a:r>
            <a:r>
              <a:rPr lang="en-US" sz="1765" dirty="0">
                <a:solidFill>
                  <a:srgbClr val="000000"/>
                </a:solidFill>
                <a:latin typeface="Consolas" panose="020B0609020204030204" pitchFamily="49" charset="0"/>
              </a:rPr>
              <a:t>,</a:t>
            </a:r>
          </a:p>
          <a:p>
            <a:pPr defTabSz="914367"/>
            <a:r>
              <a:rPr lang="en-US" sz="1765" dirty="0">
                <a:solidFill>
                  <a:srgbClr val="000000"/>
                </a:solidFill>
                <a:latin typeface="Consolas" panose="020B0609020204030204" pitchFamily="49" charset="0"/>
              </a:rPr>
              <a:t>    </a:t>
            </a:r>
            <a:r>
              <a:rPr lang="en-US" sz="1765" dirty="0" err="1">
                <a:solidFill>
                  <a:srgbClr val="000000"/>
                </a:solidFill>
                <a:latin typeface="Consolas" panose="020B0609020204030204" pitchFamily="49" charset="0"/>
              </a:rPr>
              <a:t>MinWidth</a:t>
            </a:r>
            <a:r>
              <a:rPr lang="en-US" sz="1765" dirty="0">
                <a:solidFill>
                  <a:srgbClr val="000000"/>
                </a:solidFill>
                <a:latin typeface="Consolas" panose="020B0609020204030204" pitchFamily="49" charset="0"/>
              </a:rPr>
              <a:t> = 75</a:t>
            </a:r>
          </a:p>
          <a:p>
            <a:pPr defTabSz="914367"/>
            <a:r>
              <a:rPr lang="en-US" sz="1765" dirty="0">
                <a:solidFill>
                  <a:srgbClr val="000000"/>
                </a:solidFill>
                <a:latin typeface="Consolas" panose="020B0609020204030204" pitchFamily="49" charset="0"/>
              </a:rPr>
              <a:t>};</a:t>
            </a:r>
            <a:endParaRPr lang="en-US" sz="1765" dirty="0">
              <a:solidFill>
                <a:srgbClr val="505050"/>
              </a:solidFill>
              <a:latin typeface="Segoe UI"/>
            </a:endParaRPr>
          </a:p>
        </p:txBody>
      </p:sp>
      <p:sp>
        <p:nvSpPr>
          <p:cNvPr id="7" name="TextBox 6">
            <a:extLst>
              <a:ext uri="{FF2B5EF4-FFF2-40B4-BE49-F238E27FC236}">
                <a16:creationId xmlns:a16="http://schemas.microsoft.com/office/drawing/2014/main" id="{66CFC288-03DF-4D91-AE16-762C3F4C8CDE}"/>
              </a:ext>
            </a:extLst>
          </p:cNvPr>
          <p:cNvSpPr txBox="1"/>
          <p:nvPr/>
        </p:nvSpPr>
        <p:spPr>
          <a:xfrm>
            <a:off x="2062089" y="2952194"/>
            <a:ext cx="8067823"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b="1" u="sng" dirty="0">
                <a:gradFill>
                  <a:gsLst>
                    <a:gs pos="2917">
                      <a:srgbClr val="505050"/>
                    </a:gs>
                    <a:gs pos="30000">
                      <a:srgbClr val="505050"/>
                    </a:gs>
                  </a:gsLst>
                  <a:lin ang="5400000" scaled="0"/>
                </a:gradFill>
                <a:latin typeface="Segoe UI"/>
              </a:rPr>
              <a:t>These code snippets achieve the same result.</a:t>
            </a:r>
          </a:p>
        </p:txBody>
      </p:sp>
      <p:sp>
        <p:nvSpPr>
          <p:cNvPr id="8" name="Rectangle 7">
            <a:extLst>
              <a:ext uri="{FF2B5EF4-FFF2-40B4-BE49-F238E27FC236}">
                <a16:creationId xmlns:a16="http://schemas.microsoft.com/office/drawing/2014/main" id="{2E1B346E-503C-471E-A374-B8EC9A388866}"/>
              </a:ext>
            </a:extLst>
          </p:cNvPr>
          <p:cNvSpPr/>
          <p:nvPr/>
        </p:nvSpPr>
        <p:spPr bwMode="auto">
          <a:xfrm>
            <a:off x="369620" y="3503702"/>
            <a:ext cx="1468362" cy="4482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2353" dirty="0">
                <a:gradFill>
                  <a:gsLst>
                    <a:gs pos="0">
                      <a:srgbClr val="FFFFFF"/>
                    </a:gs>
                    <a:gs pos="100000">
                      <a:srgbClr val="FFFFFF"/>
                    </a:gs>
                  </a:gsLst>
                  <a:lin ang="5400000" scaled="0"/>
                </a:gradFill>
                <a:latin typeface="Segoe UI"/>
                <a:ea typeface="Segoe UI" pitchFamily="34" charset="0"/>
                <a:cs typeface="Segoe UI" pitchFamily="34" charset="0"/>
              </a:rPr>
              <a:t>XAML</a:t>
            </a:r>
          </a:p>
        </p:txBody>
      </p:sp>
      <p:sp>
        <p:nvSpPr>
          <p:cNvPr id="9" name="Rectangle 8">
            <a:extLst>
              <a:ext uri="{FF2B5EF4-FFF2-40B4-BE49-F238E27FC236}">
                <a16:creationId xmlns:a16="http://schemas.microsoft.com/office/drawing/2014/main" id="{BC5ACBA5-7031-4461-A1A3-CE993D8E12A5}"/>
              </a:ext>
            </a:extLst>
          </p:cNvPr>
          <p:cNvSpPr/>
          <p:nvPr/>
        </p:nvSpPr>
        <p:spPr bwMode="auto">
          <a:xfrm>
            <a:off x="5348979" y="3502146"/>
            <a:ext cx="1468362" cy="4482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2353" dirty="0">
                <a:gradFill>
                  <a:gsLst>
                    <a:gs pos="0">
                      <a:srgbClr val="FFFFFF"/>
                    </a:gs>
                    <a:gs pos="100000">
                      <a:srgbClr val="FFFFFF"/>
                    </a:gs>
                  </a:gsLst>
                  <a:lin ang="5400000" scaled="0"/>
                </a:gradFill>
                <a:latin typeface="Segoe UI"/>
                <a:ea typeface="Segoe UI" pitchFamily="34" charset="0"/>
                <a:cs typeface="Segoe UI" pitchFamily="34" charset="0"/>
              </a:rPr>
              <a:t>C#</a:t>
            </a:r>
          </a:p>
        </p:txBody>
      </p:sp>
    </p:spTree>
    <p:extLst>
      <p:ext uri="{BB962C8B-B14F-4D97-AF65-F5344CB8AC3E}">
        <p14:creationId xmlns:p14="http://schemas.microsoft.com/office/powerpoint/2010/main" val="417164533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A4D050-32D0-46D5-A456-1C279F0B1D4A}"/>
              </a:ext>
            </a:extLst>
          </p:cNvPr>
          <p:cNvSpPr>
            <a:spLocks noGrp="1"/>
          </p:cNvSpPr>
          <p:nvPr>
            <p:ph type="body" sz="quarter" idx="10"/>
          </p:nvPr>
        </p:nvSpPr>
        <p:spPr>
          <a:xfrm>
            <a:off x="269984" y="1189496"/>
            <a:ext cx="11652035" cy="1581046"/>
          </a:xfrm>
        </p:spPr>
        <p:txBody>
          <a:bodyPr/>
          <a:lstStyle/>
          <a:p>
            <a:r>
              <a:rPr lang="en-US" sz="3137" dirty="0"/>
              <a:t>You can assign another object element as value of a property.</a:t>
            </a:r>
          </a:p>
          <a:p>
            <a:r>
              <a:rPr lang="en-US" sz="3137" dirty="0"/>
              <a:t>If the property type is a collection, then the child elements become the items in the collection.</a:t>
            </a:r>
          </a:p>
        </p:txBody>
      </p:sp>
      <p:sp>
        <p:nvSpPr>
          <p:cNvPr id="3" name="Title 2">
            <a:extLst>
              <a:ext uri="{FF2B5EF4-FFF2-40B4-BE49-F238E27FC236}">
                <a16:creationId xmlns:a16="http://schemas.microsoft.com/office/drawing/2014/main" id="{549E7A81-678D-4DFA-A24D-2D9F035CC470}"/>
              </a:ext>
            </a:extLst>
          </p:cNvPr>
          <p:cNvSpPr>
            <a:spLocks noGrp="1"/>
          </p:cNvSpPr>
          <p:nvPr>
            <p:ph type="title"/>
          </p:nvPr>
        </p:nvSpPr>
        <p:spPr/>
        <p:txBody>
          <a:bodyPr/>
          <a:lstStyle/>
          <a:p>
            <a:r>
              <a:rPr lang="en-US" dirty="0"/>
              <a:t>Property element syntax / Collection syntax</a:t>
            </a:r>
          </a:p>
        </p:txBody>
      </p:sp>
      <p:sp>
        <p:nvSpPr>
          <p:cNvPr id="5" name="Rectangle 4">
            <a:extLst>
              <a:ext uri="{FF2B5EF4-FFF2-40B4-BE49-F238E27FC236}">
                <a16:creationId xmlns:a16="http://schemas.microsoft.com/office/drawing/2014/main" id="{FA8A2C44-4FCC-4ABA-A9D6-60B7DD36708F}"/>
              </a:ext>
            </a:extLst>
          </p:cNvPr>
          <p:cNvSpPr/>
          <p:nvPr/>
        </p:nvSpPr>
        <p:spPr>
          <a:xfrm>
            <a:off x="5797192" y="3668457"/>
            <a:ext cx="6542656" cy="2987741"/>
          </a:xfrm>
          <a:prstGeom prst="rect">
            <a:avLst/>
          </a:prstGeom>
        </p:spPr>
        <p:txBody>
          <a:bodyPr wrap="square">
            <a:spAutoFit/>
          </a:bodyPr>
          <a:lstStyle/>
          <a:p>
            <a:pPr defTabSz="914367"/>
            <a:r>
              <a:rPr lang="en-US" sz="1568" dirty="0">
                <a:solidFill>
                  <a:srgbClr val="0000FF"/>
                </a:solidFill>
                <a:latin typeface="Consolas" panose="020B0609020204030204" pitchFamily="49" charset="0"/>
              </a:rPr>
              <a:t>new</a:t>
            </a:r>
            <a:r>
              <a:rPr lang="en-US" sz="1568" dirty="0">
                <a:solidFill>
                  <a:srgbClr val="000000"/>
                </a:solidFill>
                <a:latin typeface="Consolas" panose="020B0609020204030204" pitchFamily="49" charset="0"/>
              </a:rPr>
              <a:t> Button</a:t>
            </a:r>
          </a:p>
          <a:p>
            <a:pPr defTabSz="914367"/>
            <a:r>
              <a:rPr lang="en-US" sz="1568" dirty="0">
                <a:solidFill>
                  <a:srgbClr val="000000"/>
                </a:solidFill>
                <a:latin typeface="Consolas" panose="020B0609020204030204" pitchFamily="49" charset="0"/>
              </a:rPr>
              <a:t>{</a:t>
            </a:r>
          </a:p>
          <a:p>
            <a:pPr defTabSz="914367"/>
            <a:r>
              <a:rPr lang="en-US" sz="1568" dirty="0">
                <a:solidFill>
                  <a:srgbClr val="000000"/>
                </a:solidFill>
                <a:latin typeface="Consolas" panose="020B0609020204030204" pitchFamily="49" charset="0"/>
              </a:rPr>
              <a:t>    Content = </a:t>
            </a:r>
            <a:r>
              <a:rPr lang="en-US" sz="1568" dirty="0">
                <a:solidFill>
                  <a:srgbClr val="A31515"/>
                </a:solidFill>
                <a:latin typeface="Consolas" panose="020B0609020204030204" pitchFamily="49" charset="0"/>
              </a:rPr>
              <a:t>"Click me!"</a:t>
            </a:r>
            <a:r>
              <a:rPr lang="en-US" sz="1568" dirty="0">
                <a:solidFill>
                  <a:srgbClr val="000000"/>
                </a:solidFill>
                <a:latin typeface="Consolas" panose="020B0609020204030204" pitchFamily="49" charset="0"/>
              </a:rPr>
              <a:t>,</a:t>
            </a:r>
          </a:p>
          <a:p>
            <a:pPr defTabSz="914367"/>
            <a:r>
              <a:rPr lang="en-US" sz="1568" dirty="0">
                <a:solidFill>
                  <a:srgbClr val="000000"/>
                </a:solidFill>
                <a:latin typeface="Consolas" panose="020B0609020204030204" pitchFamily="49" charset="0"/>
              </a:rPr>
              <a:t>    </a:t>
            </a:r>
            <a:r>
              <a:rPr lang="en-US" sz="1568" dirty="0" err="1">
                <a:solidFill>
                  <a:srgbClr val="000000"/>
                </a:solidFill>
                <a:latin typeface="Consolas" panose="020B0609020204030204" pitchFamily="49" charset="0"/>
              </a:rPr>
              <a:t>ContextFlyout</a:t>
            </a:r>
            <a:r>
              <a:rPr lang="en-US" sz="1568" dirty="0">
                <a:solidFill>
                  <a:srgbClr val="000000"/>
                </a:solidFill>
                <a:latin typeface="Consolas" panose="020B0609020204030204" pitchFamily="49" charset="0"/>
              </a:rPr>
              <a:t> = </a:t>
            </a:r>
            <a:r>
              <a:rPr lang="en-US" sz="1568" dirty="0">
                <a:solidFill>
                  <a:srgbClr val="0000FF"/>
                </a:solidFill>
                <a:latin typeface="Consolas" panose="020B0609020204030204" pitchFamily="49" charset="0"/>
              </a:rPr>
              <a:t>new</a:t>
            </a:r>
            <a:r>
              <a:rPr lang="en-US" sz="1568" dirty="0">
                <a:solidFill>
                  <a:srgbClr val="000000"/>
                </a:solidFill>
                <a:latin typeface="Consolas" panose="020B0609020204030204" pitchFamily="49" charset="0"/>
              </a:rPr>
              <a:t> </a:t>
            </a:r>
            <a:r>
              <a:rPr lang="en-US" sz="1568" dirty="0" err="1">
                <a:solidFill>
                  <a:srgbClr val="000000"/>
                </a:solidFill>
                <a:latin typeface="Consolas" panose="020B0609020204030204" pitchFamily="49" charset="0"/>
              </a:rPr>
              <a:t>MenuFlyout</a:t>
            </a:r>
            <a:endParaRPr lang="en-US" sz="1568" dirty="0">
              <a:solidFill>
                <a:srgbClr val="000000"/>
              </a:solidFill>
              <a:latin typeface="Consolas" panose="020B0609020204030204" pitchFamily="49" charset="0"/>
            </a:endParaRPr>
          </a:p>
          <a:p>
            <a:pPr defTabSz="914367"/>
            <a:r>
              <a:rPr lang="en-US" sz="1568" dirty="0">
                <a:solidFill>
                  <a:srgbClr val="000000"/>
                </a:solidFill>
                <a:latin typeface="Consolas" panose="020B0609020204030204" pitchFamily="49" charset="0"/>
              </a:rPr>
              <a:t>    {</a:t>
            </a:r>
          </a:p>
          <a:p>
            <a:pPr defTabSz="914367"/>
            <a:r>
              <a:rPr lang="en-US" sz="1568" dirty="0">
                <a:solidFill>
                  <a:srgbClr val="000000"/>
                </a:solidFill>
                <a:latin typeface="Consolas" panose="020B0609020204030204" pitchFamily="49" charset="0"/>
              </a:rPr>
              <a:t>        Items =</a:t>
            </a:r>
          </a:p>
          <a:p>
            <a:pPr defTabSz="914367"/>
            <a:r>
              <a:rPr lang="en-US" sz="1568" dirty="0">
                <a:solidFill>
                  <a:srgbClr val="000000"/>
                </a:solidFill>
                <a:latin typeface="Consolas" panose="020B0609020204030204" pitchFamily="49" charset="0"/>
              </a:rPr>
              <a:t>        {</a:t>
            </a:r>
          </a:p>
          <a:p>
            <a:pPr defTabSz="914367"/>
            <a:r>
              <a:rPr lang="en-US" sz="1568" dirty="0">
                <a:solidFill>
                  <a:srgbClr val="000000"/>
                </a:solidFill>
                <a:latin typeface="Consolas" panose="020B0609020204030204" pitchFamily="49" charset="0"/>
              </a:rPr>
              <a:t>            </a:t>
            </a:r>
            <a:r>
              <a:rPr lang="en-US" sz="1568" dirty="0">
                <a:solidFill>
                  <a:srgbClr val="0000FF"/>
                </a:solidFill>
                <a:latin typeface="Consolas" panose="020B0609020204030204" pitchFamily="49" charset="0"/>
              </a:rPr>
              <a:t>new</a:t>
            </a:r>
            <a:r>
              <a:rPr lang="en-US" sz="1568" dirty="0">
                <a:solidFill>
                  <a:srgbClr val="000000"/>
                </a:solidFill>
                <a:latin typeface="Consolas" panose="020B0609020204030204" pitchFamily="49" charset="0"/>
              </a:rPr>
              <a:t> </a:t>
            </a:r>
            <a:r>
              <a:rPr lang="en-US" sz="1568" dirty="0" err="1">
                <a:solidFill>
                  <a:srgbClr val="000000"/>
                </a:solidFill>
                <a:latin typeface="Consolas" panose="020B0609020204030204" pitchFamily="49" charset="0"/>
              </a:rPr>
              <a:t>MenuFlyoutItem</a:t>
            </a:r>
            <a:r>
              <a:rPr lang="en-US" sz="1568" dirty="0">
                <a:solidFill>
                  <a:srgbClr val="000000"/>
                </a:solidFill>
                <a:latin typeface="Consolas" panose="020B0609020204030204" pitchFamily="49" charset="0"/>
              </a:rPr>
              <a:t> { Text = </a:t>
            </a:r>
            <a:r>
              <a:rPr lang="en-US" sz="1568" dirty="0">
                <a:solidFill>
                  <a:srgbClr val="A31515"/>
                </a:solidFill>
                <a:latin typeface="Consolas" panose="020B0609020204030204" pitchFamily="49" charset="0"/>
              </a:rPr>
              <a:t>"First item"</a:t>
            </a:r>
            <a:r>
              <a:rPr lang="en-US" sz="1568" dirty="0">
                <a:solidFill>
                  <a:srgbClr val="000000"/>
                </a:solidFill>
                <a:latin typeface="Consolas" panose="020B0609020204030204" pitchFamily="49" charset="0"/>
              </a:rPr>
              <a:t> },</a:t>
            </a:r>
          </a:p>
          <a:p>
            <a:pPr defTabSz="914367"/>
            <a:r>
              <a:rPr lang="en-US" sz="1568" dirty="0">
                <a:solidFill>
                  <a:srgbClr val="000000"/>
                </a:solidFill>
                <a:latin typeface="Consolas" panose="020B0609020204030204" pitchFamily="49" charset="0"/>
              </a:rPr>
              <a:t>            </a:t>
            </a:r>
            <a:r>
              <a:rPr lang="en-US" sz="1568" dirty="0">
                <a:solidFill>
                  <a:srgbClr val="0000FF"/>
                </a:solidFill>
                <a:latin typeface="Consolas" panose="020B0609020204030204" pitchFamily="49" charset="0"/>
              </a:rPr>
              <a:t>new</a:t>
            </a:r>
            <a:r>
              <a:rPr lang="en-US" sz="1568" dirty="0">
                <a:solidFill>
                  <a:srgbClr val="000000"/>
                </a:solidFill>
                <a:latin typeface="Consolas" panose="020B0609020204030204" pitchFamily="49" charset="0"/>
              </a:rPr>
              <a:t> </a:t>
            </a:r>
            <a:r>
              <a:rPr lang="en-US" sz="1568" dirty="0" err="1">
                <a:solidFill>
                  <a:srgbClr val="000000"/>
                </a:solidFill>
                <a:latin typeface="Consolas" panose="020B0609020204030204" pitchFamily="49" charset="0"/>
              </a:rPr>
              <a:t>MenuFlyoutItem</a:t>
            </a:r>
            <a:r>
              <a:rPr lang="en-US" sz="1568" dirty="0">
                <a:solidFill>
                  <a:srgbClr val="000000"/>
                </a:solidFill>
                <a:latin typeface="Consolas" panose="020B0609020204030204" pitchFamily="49" charset="0"/>
              </a:rPr>
              <a:t> { Text = </a:t>
            </a:r>
            <a:r>
              <a:rPr lang="en-US" sz="1568" dirty="0">
                <a:solidFill>
                  <a:srgbClr val="A31515"/>
                </a:solidFill>
                <a:latin typeface="Consolas" panose="020B0609020204030204" pitchFamily="49" charset="0"/>
              </a:rPr>
              <a:t>"Second item"</a:t>
            </a:r>
            <a:r>
              <a:rPr lang="en-US" sz="1568" dirty="0">
                <a:solidFill>
                  <a:srgbClr val="000000"/>
                </a:solidFill>
                <a:latin typeface="Consolas" panose="020B0609020204030204" pitchFamily="49" charset="0"/>
              </a:rPr>
              <a:t> },</a:t>
            </a:r>
          </a:p>
          <a:p>
            <a:pPr defTabSz="914367"/>
            <a:r>
              <a:rPr lang="en-US" sz="1568" dirty="0">
                <a:solidFill>
                  <a:srgbClr val="000000"/>
                </a:solidFill>
                <a:latin typeface="Consolas" panose="020B0609020204030204" pitchFamily="49" charset="0"/>
              </a:rPr>
              <a:t>        }</a:t>
            </a:r>
          </a:p>
          <a:p>
            <a:pPr defTabSz="914367"/>
            <a:r>
              <a:rPr lang="en-US" sz="1568" dirty="0">
                <a:solidFill>
                  <a:srgbClr val="000000"/>
                </a:solidFill>
                <a:latin typeface="Consolas" panose="020B0609020204030204" pitchFamily="49" charset="0"/>
              </a:rPr>
              <a:t>    }</a:t>
            </a:r>
          </a:p>
          <a:p>
            <a:pPr defTabSz="914367"/>
            <a:r>
              <a:rPr lang="en-US" sz="1568" dirty="0">
                <a:solidFill>
                  <a:srgbClr val="000000"/>
                </a:solidFill>
                <a:latin typeface="Consolas" panose="020B0609020204030204" pitchFamily="49" charset="0"/>
              </a:rPr>
              <a:t>};</a:t>
            </a:r>
            <a:endParaRPr lang="en-US" sz="1568" dirty="0">
              <a:solidFill>
                <a:srgbClr val="505050"/>
              </a:solidFill>
              <a:latin typeface="Segoe UI"/>
            </a:endParaRPr>
          </a:p>
        </p:txBody>
      </p:sp>
      <p:sp>
        <p:nvSpPr>
          <p:cNvPr id="6" name="TextBox 5">
            <a:extLst>
              <a:ext uri="{FF2B5EF4-FFF2-40B4-BE49-F238E27FC236}">
                <a16:creationId xmlns:a16="http://schemas.microsoft.com/office/drawing/2014/main" id="{3A7F0A1A-E249-40C1-A6A3-9DDF6E6D5822}"/>
              </a:ext>
            </a:extLst>
          </p:cNvPr>
          <p:cNvSpPr txBox="1"/>
          <p:nvPr/>
        </p:nvSpPr>
        <p:spPr>
          <a:xfrm>
            <a:off x="1315067" y="2906085"/>
            <a:ext cx="9269282"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b="1" u="sng" dirty="0">
                <a:gradFill>
                  <a:gsLst>
                    <a:gs pos="2917">
                      <a:srgbClr val="505050"/>
                    </a:gs>
                    <a:gs pos="30000">
                      <a:srgbClr val="505050"/>
                    </a:gs>
                  </a:gsLst>
                  <a:lin ang="5400000" scaled="0"/>
                </a:gradFill>
                <a:latin typeface="Segoe UI"/>
              </a:rPr>
              <a:t>These code snippets achieve the same result.</a:t>
            </a:r>
          </a:p>
        </p:txBody>
      </p:sp>
      <p:sp>
        <p:nvSpPr>
          <p:cNvPr id="7" name="Rectangle 6">
            <a:extLst>
              <a:ext uri="{FF2B5EF4-FFF2-40B4-BE49-F238E27FC236}">
                <a16:creationId xmlns:a16="http://schemas.microsoft.com/office/drawing/2014/main" id="{96A72DC2-3FD2-42ED-A531-5A5F63F856DE}"/>
              </a:ext>
            </a:extLst>
          </p:cNvPr>
          <p:cNvSpPr/>
          <p:nvPr/>
        </p:nvSpPr>
        <p:spPr>
          <a:xfrm>
            <a:off x="233132" y="3729044"/>
            <a:ext cx="6094444" cy="2504328"/>
          </a:xfrm>
          <a:prstGeom prst="rect">
            <a:avLst/>
          </a:prstGeom>
        </p:spPr>
        <p:txBody>
          <a:bodyPr>
            <a:spAutoFit/>
          </a:bodyPr>
          <a:lstStyle/>
          <a:p>
            <a:pPr defTabSz="914367"/>
            <a:r>
              <a:rPr lang="en-US" sz="1568" dirty="0">
                <a:solidFill>
                  <a:srgbClr val="0000FF"/>
                </a:solidFill>
                <a:latin typeface="Consolas" panose="020B0609020204030204" pitchFamily="49" charset="0"/>
              </a:rPr>
              <a:t>&lt;</a:t>
            </a:r>
            <a:r>
              <a:rPr lang="en-US" sz="1568" dirty="0">
                <a:solidFill>
                  <a:srgbClr val="A31515"/>
                </a:solidFill>
                <a:latin typeface="Consolas" panose="020B0609020204030204" pitchFamily="49" charset="0"/>
              </a:rPr>
              <a:t>Button</a:t>
            </a:r>
            <a:r>
              <a:rPr lang="en-US" sz="1568" dirty="0">
                <a:solidFill>
                  <a:srgbClr val="FF0000"/>
                </a:solidFill>
                <a:latin typeface="Consolas" panose="020B0609020204030204" pitchFamily="49" charset="0"/>
              </a:rPr>
              <a:t> Content</a:t>
            </a:r>
            <a:r>
              <a:rPr lang="en-US" sz="1568" dirty="0">
                <a:solidFill>
                  <a:srgbClr val="0000FF"/>
                </a:solidFill>
                <a:latin typeface="Consolas" panose="020B0609020204030204" pitchFamily="49" charset="0"/>
              </a:rPr>
              <a:t>="Click me!"&gt;</a:t>
            </a:r>
          </a:p>
          <a:p>
            <a:pPr defTabSz="914367"/>
            <a:r>
              <a:rPr lang="en-US" sz="1568" dirty="0">
                <a:solidFill>
                  <a:srgbClr val="000000"/>
                </a:solidFill>
                <a:latin typeface="Consolas" panose="020B0609020204030204" pitchFamily="49" charset="0"/>
              </a:rPr>
              <a:t>    </a:t>
            </a:r>
            <a:r>
              <a:rPr lang="en-US" sz="1568" dirty="0">
                <a:solidFill>
                  <a:srgbClr val="0000FF"/>
                </a:solidFill>
                <a:latin typeface="Consolas" panose="020B0609020204030204" pitchFamily="49" charset="0"/>
              </a:rPr>
              <a:t>&lt;</a:t>
            </a:r>
            <a:r>
              <a:rPr lang="en-US" sz="1568" dirty="0" err="1">
                <a:solidFill>
                  <a:srgbClr val="A31515"/>
                </a:solidFill>
                <a:latin typeface="Consolas" panose="020B0609020204030204" pitchFamily="49" charset="0"/>
              </a:rPr>
              <a:t>Button.ContextFlyout</a:t>
            </a:r>
            <a:r>
              <a:rPr lang="en-US" sz="1568" dirty="0">
                <a:solidFill>
                  <a:srgbClr val="0000FF"/>
                </a:solidFill>
                <a:latin typeface="Consolas" panose="020B0609020204030204" pitchFamily="49" charset="0"/>
              </a:rPr>
              <a:t>&gt;</a:t>
            </a:r>
          </a:p>
          <a:p>
            <a:pPr defTabSz="914367"/>
            <a:r>
              <a:rPr lang="en-US" sz="1568" dirty="0">
                <a:solidFill>
                  <a:srgbClr val="000000"/>
                </a:solidFill>
                <a:latin typeface="Consolas" panose="020B0609020204030204" pitchFamily="49" charset="0"/>
              </a:rPr>
              <a:t>        </a:t>
            </a:r>
            <a:r>
              <a:rPr lang="en-US" sz="1568" dirty="0">
                <a:solidFill>
                  <a:srgbClr val="0000FF"/>
                </a:solidFill>
                <a:latin typeface="Consolas" panose="020B0609020204030204" pitchFamily="49" charset="0"/>
              </a:rPr>
              <a:t>&lt;</a:t>
            </a:r>
            <a:r>
              <a:rPr lang="en-US" sz="1568" dirty="0" err="1">
                <a:solidFill>
                  <a:srgbClr val="A31515"/>
                </a:solidFill>
                <a:latin typeface="Consolas" panose="020B0609020204030204" pitchFamily="49" charset="0"/>
              </a:rPr>
              <a:t>MenuFlyout</a:t>
            </a:r>
            <a:r>
              <a:rPr lang="en-US" sz="1568" dirty="0">
                <a:solidFill>
                  <a:srgbClr val="0000FF"/>
                </a:solidFill>
                <a:latin typeface="Consolas" panose="020B0609020204030204" pitchFamily="49" charset="0"/>
              </a:rPr>
              <a:t>&gt;</a:t>
            </a:r>
          </a:p>
          <a:p>
            <a:pPr defTabSz="914367"/>
            <a:r>
              <a:rPr lang="en-US" sz="1568" dirty="0">
                <a:solidFill>
                  <a:srgbClr val="000000"/>
                </a:solidFill>
                <a:latin typeface="Consolas" panose="020B0609020204030204" pitchFamily="49" charset="0"/>
              </a:rPr>
              <a:t>            </a:t>
            </a:r>
            <a:r>
              <a:rPr lang="en-US" sz="1568" dirty="0">
                <a:solidFill>
                  <a:srgbClr val="0000FF"/>
                </a:solidFill>
                <a:latin typeface="Consolas" panose="020B0609020204030204" pitchFamily="49" charset="0"/>
              </a:rPr>
              <a:t>&lt;</a:t>
            </a:r>
            <a:r>
              <a:rPr lang="en-US" sz="1568" dirty="0" err="1">
                <a:solidFill>
                  <a:srgbClr val="A31515"/>
                </a:solidFill>
                <a:latin typeface="Consolas" panose="020B0609020204030204" pitchFamily="49" charset="0"/>
              </a:rPr>
              <a:t>MenuFlyout.Items</a:t>
            </a:r>
            <a:r>
              <a:rPr lang="en-US" sz="1568" dirty="0">
                <a:solidFill>
                  <a:srgbClr val="0000FF"/>
                </a:solidFill>
                <a:latin typeface="Consolas" panose="020B0609020204030204" pitchFamily="49" charset="0"/>
              </a:rPr>
              <a:t>&gt;</a:t>
            </a:r>
          </a:p>
          <a:p>
            <a:pPr defTabSz="914367"/>
            <a:r>
              <a:rPr lang="en-US" sz="1568" dirty="0">
                <a:solidFill>
                  <a:srgbClr val="000000"/>
                </a:solidFill>
                <a:latin typeface="Consolas" panose="020B0609020204030204" pitchFamily="49" charset="0"/>
              </a:rPr>
              <a:t>                </a:t>
            </a:r>
            <a:r>
              <a:rPr lang="en-US" sz="1568" dirty="0">
                <a:solidFill>
                  <a:srgbClr val="0000FF"/>
                </a:solidFill>
                <a:latin typeface="Consolas" panose="020B0609020204030204" pitchFamily="49" charset="0"/>
              </a:rPr>
              <a:t>&lt;</a:t>
            </a:r>
            <a:r>
              <a:rPr lang="en-US" sz="1568" dirty="0" err="1">
                <a:solidFill>
                  <a:srgbClr val="A31515"/>
                </a:solidFill>
                <a:latin typeface="Consolas" panose="020B0609020204030204" pitchFamily="49" charset="0"/>
              </a:rPr>
              <a:t>MenuFlyoutItem</a:t>
            </a:r>
            <a:r>
              <a:rPr lang="en-US" sz="1568" dirty="0">
                <a:solidFill>
                  <a:srgbClr val="FF0000"/>
                </a:solidFill>
                <a:latin typeface="Consolas" panose="020B0609020204030204" pitchFamily="49" charset="0"/>
              </a:rPr>
              <a:t> Text</a:t>
            </a:r>
            <a:r>
              <a:rPr lang="en-US" sz="1568" dirty="0">
                <a:solidFill>
                  <a:srgbClr val="0000FF"/>
                </a:solidFill>
                <a:latin typeface="Consolas" panose="020B0609020204030204" pitchFamily="49" charset="0"/>
              </a:rPr>
              <a:t>="First item" /&gt;</a:t>
            </a:r>
          </a:p>
          <a:p>
            <a:pPr defTabSz="914367"/>
            <a:r>
              <a:rPr lang="en-US" sz="1568" dirty="0">
                <a:solidFill>
                  <a:srgbClr val="000000"/>
                </a:solidFill>
                <a:latin typeface="Consolas" panose="020B0609020204030204" pitchFamily="49" charset="0"/>
              </a:rPr>
              <a:t>                </a:t>
            </a:r>
            <a:r>
              <a:rPr lang="en-US" sz="1568" dirty="0">
                <a:solidFill>
                  <a:srgbClr val="0000FF"/>
                </a:solidFill>
                <a:latin typeface="Consolas" panose="020B0609020204030204" pitchFamily="49" charset="0"/>
              </a:rPr>
              <a:t>&lt;</a:t>
            </a:r>
            <a:r>
              <a:rPr lang="en-US" sz="1568" dirty="0" err="1">
                <a:solidFill>
                  <a:srgbClr val="A31515"/>
                </a:solidFill>
                <a:latin typeface="Consolas" panose="020B0609020204030204" pitchFamily="49" charset="0"/>
              </a:rPr>
              <a:t>MenuFlyoutItem</a:t>
            </a:r>
            <a:r>
              <a:rPr lang="en-US" sz="1568" dirty="0">
                <a:solidFill>
                  <a:srgbClr val="FF0000"/>
                </a:solidFill>
                <a:latin typeface="Consolas" panose="020B0609020204030204" pitchFamily="49" charset="0"/>
              </a:rPr>
              <a:t> Text</a:t>
            </a:r>
            <a:r>
              <a:rPr lang="en-US" sz="1568" dirty="0">
                <a:solidFill>
                  <a:srgbClr val="0000FF"/>
                </a:solidFill>
                <a:latin typeface="Consolas" panose="020B0609020204030204" pitchFamily="49" charset="0"/>
              </a:rPr>
              <a:t>="Second item" /&gt;</a:t>
            </a:r>
          </a:p>
          <a:p>
            <a:pPr defTabSz="914367"/>
            <a:r>
              <a:rPr lang="en-US" sz="1568" dirty="0">
                <a:solidFill>
                  <a:srgbClr val="000000"/>
                </a:solidFill>
                <a:latin typeface="Consolas" panose="020B0609020204030204" pitchFamily="49" charset="0"/>
              </a:rPr>
              <a:t>            </a:t>
            </a:r>
            <a:r>
              <a:rPr lang="en-US" sz="1568" dirty="0">
                <a:solidFill>
                  <a:srgbClr val="0000FF"/>
                </a:solidFill>
                <a:latin typeface="Consolas" panose="020B0609020204030204" pitchFamily="49" charset="0"/>
              </a:rPr>
              <a:t>&lt;/</a:t>
            </a:r>
            <a:r>
              <a:rPr lang="en-US" sz="1568" dirty="0" err="1">
                <a:solidFill>
                  <a:srgbClr val="A31515"/>
                </a:solidFill>
                <a:latin typeface="Consolas" panose="020B0609020204030204" pitchFamily="49" charset="0"/>
              </a:rPr>
              <a:t>MenuFlyout.Items</a:t>
            </a:r>
            <a:r>
              <a:rPr lang="en-US" sz="1568" dirty="0">
                <a:solidFill>
                  <a:srgbClr val="0000FF"/>
                </a:solidFill>
                <a:latin typeface="Consolas" panose="020B0609020204030204" pitchFamily="49" charset="0"/>
              </a:rPr>
              <a:t>&gt;</a:t>
            </a:r>
          </a:p>
          <a:p>
            <a:pPr defTabSz="914367"/>
            <a:r>
              <a:rPr lang="en-US" sz="1568" dirty="0">
                <a:solidFill>
                  <a:srgbClr val="000000"/>
                </a:solidFill>
                <a:latin typeface="Consolas" panose="020B0609020204030204" pitchFamily="49" charset="0"/>
              </a:rPr>
              <a:t>        </a:t>
            </a:r>
            <a:r>
              <a:rPr lang="en-US" sz="1568" dirty="0">
                <a:solidFill>
                  <a:srgbClr val="0000FF"/>
                </a:solidFill>
                <a:latin typeface="Consolas" panose="020B0609020204030204" pitchFamily="49" charset="0"/>
              </a:rPr>
              <a:t>&lt;/</a:t>
            </a:r>
            <a:r>
              <a:rPr lang="en-US" sz="1568" dirty="0" err="1">
                <a:solidFill>
                  <a:srgbClr val="A31515"/>
                </a:solidFill>
                <a:latin typeface="Consolas" panose="020B0609020204030204" pitchFamily="49" charset="0"/>
              </a:rPr>
              <a:t>MenuFlyout</a:t>
            </a:r>
            <a:r>
              <a:rPr lang="en-US" sz="1568" dirty="0">
                <a:solidFill>
                  <a:srgbClr val="0000FF"/>
                </a:solidFill>
                <a:latin typeface="Consolas" panose="020B0609020204030204" pitchFamily="49" charset="0"/>
              </a:rPr>
              <a:t>&gt;</a:t>
            </a:r>
          </a:p>
          <a:p>
            <a:pPr defTabSz="914367"/>
            <a:r>
              <a:rPr lang="en-US" sz="1568" dirty="0">
                <a:solidFill>
                  <a:srgbClr val="000000"/>
                </a:solidFill>
                <a:latin typeface="Consolas" panose="020B0609020204030204" pitchFamily="49" charset="0"/>
              </a:rPr>
              <a:t>    </a:t>
            </a:r>
            <a:r>
              <a:rPr lang="en-US" sz="1568" dirty="0">
                <a:solidFill>
                  <a:srgbClr val="0000FF"/>
                </a:solidFill>
                <a:latin typeface="Consolas" panose="020B0609020204030204" pitchFamily="49" charset="0"/>
              </a:rPr>
              <a:t>&lt;/</a:t>
            </a:r>
            <a:r>
              <a:rPr lang="en-US" sz="1568" dirty="0" err="1">
                <a:solidFill>
                  <a:srgbClr val="A31515"/>
                </a:solidFill>
                <a:latin typeface="Consolas" panose="020B0609020204030204" pitchFamily="49" charset="0"/>
              </a:rPr>
              <a:t>Button.ContextFlyout</a:t>
            </a:r>
            <a:r>
              <a:rPr lang="en-US" sz="1568" dirty="0">
                <a:solidFill>
                  <a:srgbClr val="0000FF"/>
                </a:solidFill>
                <a:latin typeface="Consolas" panose="020B0609020204030204" pitchFamily="49" charset="0"/>
              </a:rPr>
              <a:t>&gt;</a:t>
            </a:r>
          </a:p>
          <a:p>
            <a:pPr defTabSz="914367"/>
            <a:r>
              <a:rPr lang="en-US" sz="1568" dirty="0">
                <a:solidFill>
                  <a:srgbClr val="0000FF"/>
                </a:solidFill>
                <a:latin typeface="Consolas" panose="020B0609020204030204" pitchFamily="49" charset="0"/>
              </a:rPr>
              <a:t>&lt;/</a:t>
            </a:r>
            <a:r>
              <a:rPr lang="en-US" sz="1568" dirty="0">
                <a:solidFill>
                  <a:srgbClr val="A31515"/>
                </a:solidFill>
                <a:latin typeface="Consolas" panose="020B0609020204030204" pitchFamily="49" charset="0"/>
              </a:rPr>
              <a:t>Button</a:t>
            </a:r>
            <a:r>
              <a:rPr lang="en-US" sz="1568" dirty="0">
                <a:solidFill>
                  <a:srgbClr val="0000FF"/>
                </a:solidFill>
                <a:latin typeface="Consolas" panose="020B0609020204030204" pitchFamily="49" charset="0"/>
              </a:rPr>
              <a:t>&gt;</a:t>
            </a:r>
            <a:endParaRPr lang="en-US" sz="1568" dirty="0">
              <a:solidFill>
                <a:srgbClr val="505050"/>
              </a:solidFill>
              <a:latin typeface="Segoe UI"/>
            </a:endParaRPr>
          </a:p>
        </p:txBody>
      </p:sp>
    </p:spTree>
    <p:extLst>
      <p:ext uri="{BB962C8B-B14F-4D97-AF65-F5344CB8AC3E}">
        <p14:creationId xmlns:p14="http://schemas.microsoft.com/office/powerpoint/2010/main" val="274914488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B8543B-B0C5-487E-BBFF-39F366336563}"/>
              </a:ext>
            </a:extLst>
          </p:cNvPr>
          <p:cNvSpPr>
            <a:spLocks noGrp="1"/>
          </p:cNvSpPr>
          <p:nvPr>
            <p:ph type="body" sz="quarter" idx="10"/>
          </p:nvPr>
        </p:nvSpPr>
        <p:spPr>
          <a:xfrm>
            <a:off x="269984" y="1189496"/>
            <a:ext cx="11652035" cy="1556908"/>
          </a:xfrm>
        </p:spPr>
        <p:txBody>
          <a:bodyPr/>
          <a:lstStyle/>
          <a:p>
            <a:r>
              <a:rPr lang="en-US" dirty="0"/>
              <a:t>Child elements placed inside a tag are automatically set to the </a:t>
            </a:r>
            <a:r>
              <a:rPr lang="en-US" dirty="0" err="1"/>
              <a:t>ContentProperty</a:t>
            </a:r>
            <a:endParaRPr lang="en-US" dirty="0"/>
          </a:p>
          <a:p>
            <a:pPr lvl="1"/>
            <a:r>
              <a:rPr lang="en-US" dirty="0"/>
              <a:t>The </a:t>
            </a:r>
            <a:r>
              <a:rPr lang="en-US" dirty="0" err="1"/>
              <a:t>ContentProperty</a:t>
            </a:r>
            <a:r>
              <a:rPr lang="en-US" dirty="0"/>
              <a:t> is set using the </a:t>
            </a:r>
            <a:r>
              <a:rPr lang="en-US" dirty="0" err="1"/>
              <a:t>ContentPropertyAttribute</a:t>
            </a:r>
            <a:r>
              <a:rPr lang="en-US" dirty="0"/>
              <a:t> class.</a:t>
            </a:r>
          </a:p>
        </p:txBody>
      </p:sp>
      <p:sp>
        <p:nvSpPr>
          <p:cNvPr id="3" name="Title 2">
            <a:extLst>
              <a:ext uri="{FF2B5EF4-FFF2-40B4-BE49-F238E27FC236}">
                <a16:creationId xmlns:a16="http://schemas.microsoft.com/office/drawing/2014/main" id="{87562427-19AC-4E23-B355-961EA82860F7}"/>
              </a:ext>
            </a:extLst>
          </p:cNvPr>
          <p:cNvSpPr>
            <a:spLocks noGrp="1"/>
          </p:cNvSpPr>
          <p:nvPr>
            <p:ph type="title"/>
          </p:nvPr>
        </p:nvSpPr>
        <p:spPr/>
        <p:txBody>
          <a:bodyPr/>
          <a:lstStyle/>
          <a:p>
            <a:r>
              <a:rPr lang="en-US" dirty="0"/>
              <a:t>XAML content properties</a:t>
            </a:r>
          </a:p>
        </p:txBody>
      </p:sp>
      <p:sp>
        <p:nvSpPr>
          <p:cNvPr id="4" name="Rectangle 3">
            <a:extLst>
              <a:ext uri="{FF2B5EF4-FFF2-40B4-BE49-F238E27FC236}">
                <a16:creationId xmlns:a16="http://schemas.microsoft.com/office/drawing/2014/main" id="{6F439DAC-4D84-4E65-A612-D46973895A2A}"/>
              </a:ext>
            </a:extLst>
          </p:cNvPr>
          <p:cNvSpPr/>
          <p:nvPr/>
        </p:nvSpPr>
        <p:spPr>
          <a:xfrm>
            <a:off x="2136790" y="3796652"/>
            <a:ext cx="3657174" cy="362072"/>
          </a:xfrm>
          <a:prstGeom prst="rect">
            <a:avLst/>
          </a:prstGeom>
        </p:spPr>
        <p:txBody>
          <a:bodyPr wrap="none">
            <a:spAutoFit/>
          </a:bodyPr>
          <a:lstStyle/>
          <a:p>
            <a:pPr defTabSz="914367"/>
            <a:r>
              <a:rPr lang="en-US" sz="1765" dirty="0">
                <a:solidFill>
                  <a:srgbClr val="0000FF"/>
                </a:solidFill>
                <a:latin typeface="Consolas" panose="020B0609020204030204" pitchFamily="49" charset="0"/>
              </a:rPr>
              <a:t>&lt;</a:t>
            </a:r>
            <a:r>
              <a:rPr lang="en-US" sz="1765" dirty="0">
                <a:solidFill>
                  <a:srgbClr val="A31515"/>
                </a:solidFill>
                <a:latin typeface="Consolas" panose="020B0609020204030204" pitchFamily="49" charset="0"/>
              </a:rPr>
              <a:t>Button</a:t>
            </a:r>
            <a:r>
              <a:rPr lang="en-US" sz="1765" dirty="0">
                <a:solidFill>
                  <a:srgbClr val="0000FF"/>
                </a:solidFill>
                <a:latin typeface="Consolas" panose="020B0609020204030204" pitchFamily="49" charset="0"/>
              </a:rPr>
              <a:t>&gt;</a:t>
            </a:r>
            <a:r>
              <a:rPr lang="en-US" sz="1765" dirty="0">
                <a:solidFill>
                  <a:srgbClr val="000000"/>
                </a:solidFill>
                <a:latin typeface="Consolas" panose="020B0609020204030204" pitchFamily="49" charset="0"/>
              </a:rPr>
              <a:t>Hello world</a:t>
            </a:r>
            <a:r>
              <a:rPr lang="en-US" sz="1765" dirty="0">
                <a:solidFill>
                  <a:srgbClr val="0000FF"/>
                </a:solidFill>
                <a:latin typeface="Consolas" panose="020B0609020204030204" pitchFamily="49" charset="0"/>
              </a:rPr>
              <a:t>&lt;/</a:t>
            </a:r>
            <a:r>
              <a:rPr lang="en-US" sz="1765" dirty="0">
                <a:solidFill>
                  <a:srgbClr val="A31515"/>
                </a:solidFill>
                <a:latin typeface="Consolas" panose="020B0609020204030204" pitchFamily="49" charset="0"/>
              </a:rPr>
              <a:t>Button</a:t>
            </a:r>
            <a:r>
              <a:rPr lang="en-US" sz="1765" dirty="0">
                <a:solidFill>
                  <a:srgbClr val="0000FF"/>
                </a:solidFill>
                <a:latin typeface="Consolas" panose="020B0609020204030204" pitchFamily="49" charset="0"/>
              </a:rPr>
              <a:t>&gt;</a:t>
            </a:r>
            <a:endParaRPr lang="en-US" sz="1765" dirty="0">
              <a:solidFill>
                <a:srgbClr val="505050"/>
              </a:solidFill>
              <a:latin typeface="Segoe UI"/>
            </a:endParaRPr>
          </a:p>
        </p:txBody>
      </p:sp>
      <p:sp>
        <p:nvSpPr>
          <p:cNvPr id="5" name="Rectangle 4">
            <a:extLst>
              <a:ext uri="{FF2B5EF4-FFF2-40B4-BE49-F238E27FC236}">
                <a16:creationId xmlns:a16="http://schemas.microsoft.com/office/drawing/2014/main" id="{27CD5AB9-9CB8-4F04-9BCB-626759C92E33}"/>
              </a:ext>
            </a:extLst>
          </p:cNvPr>
          <p:cNvSpPr/>
          <p:nvPr/>
        </p:nvSpPr>
        <p:spPr>
          <a:xfrm>
            <a:off x="6693616" y="3788626"/>
            <a:ext cx="6094444" cy="1176733"/>
          </a:xfrm>
          <a:prstGeom prst="rect">
            <a:avLst/>
          </a:prstGeom>
        </p:spPr>
        <p:txBody>
          <a:bodyPr>
            <a:spAutoFit/>
          </a:bodyPr>
          <a:lstStyle/>
          <a:p>
            <a:pPr defTabSz="914367"/>
            <a:r>
              <a:rPr lang="en-US" sz="1765" dirty="0">
                <a:solidFill>
                  <a:srgbClr val="0000FF"/>
                </a:solidFill>
                <a:latin typeface="Consolas" panose="020B0609020204030204" pitchFamily="49" charset="0"/>
              </a:rPr>
              <a:t>new</a:t>
            </a:r>
            <a:r>
              <a:rPr lang="en-US" sz="1765" dirty="0">
                <a:solidFill>
                  <a:srgbClr val="000000"/>
                </a:solidFill>
                <a:latin typeface="Consolas" panose="020B0609020204030204" pitchFamily="49" charset="0"/>
              </a:rPr>
              <a:t> Button</a:t>
            </a:r>
          </a:p>
          <a:p>
            <a:pPr defTabSz="914367"/>
            <a:r>
              <a:rPr lang="en-US" sz="1765" dirty="0">
                <a:solidFill>
                  <a:srgbClr val="000000"/>
                </a:solidFill>
                <a:latin typeface="Consolas" panose="020B0609020204030204" pitchFamily="49" charset="0"/>
              </a:rPr>
              <a:t>{</a:t>
            </a:r>
          </a:p>
          <a:p>
            <a:pPr defTabSz="914367"/>
            <a:r>
              <a:rPr lang="en-US" sz="1765" dirty="0">
                <a:solidFill>
                  <a:srgbClr val="000000"/>
                </a:solidFill>
                <a:latin typeface="Consolas" panose="020B0609020204030204" pitchFamily="49" charset="0"/>
              </a:rPr>
              <a:t>    Content = </a:t>
            </a:r>
            <a:r>
              <a:rPr lang="en-US" sz="1765" dirty="0">
                <a:solidFill>
                  <a:srgbClr val="A31515"/>
                </a:solidFill>
                <a:latin typeface="Consolas" panose="020B0609020204030204" pitchFamily="49" charset="0"/>
              </a:rPr>
              <a:t>"Hello world"</a:t>
            </a:r>
          </a:p>
          <a:p>
            <a:pPr defTabSz="914367"/>
            <a:r>
              <a:rPr lang="en-US" sz="1765" dirty="0">
                <a:solidFill>
                  <a:srgbClr val="000000"/>
                </a:solidFill>
                <a:latin typeface="Consolas" panose="020B0609020204030204" pitchFamily="49" charset="0"/>
              </a:rPr>
              <a:t>};</a:t>
            </a:r>
            <a:endParaRPr lang="en-US" sz="1765" dirty="0">
              <a:solidFill>
                <a:srgbClr val="505050"/>
              </a:solidFill>
              <a:latin typeface="Segoe UI"/>
            </a:endParaRPr>
          </a:p>
        </p:txBody>
      </p:sp>
      <p:sp>
        <p:nvSpPr>
          <p:cNvPr id="6" name="TextBox 5">
            <a:extLst>
              <a:ext uri="{FF2B5EF4-FFF2-40B4-BE49-F238E27FC236}">
                <a16:creationId xmlns:a16="http://schemas.microsoft.com/office/drawing/2014/main" id="{F380EB2F-0A6A-48ED-BA8C-E24A939DDC90}"/>
              </a:ext>
            </a:extLst>
          </p:cNvPr>
          <p:cNvSpPr txBox="1"/>
          <p:nvPr/>
        </p:nvSpPr>
        <p:spPr>
          <a:xfrm>
            <a:off x="1454327" y="5512751"/>
            <a:ext cx="9283346"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dirty="0" err="1">
                <a:gradFill>
                  <a:gsLst>
                    <a:gs pos="2917">
                      <a:srgbClr val="505050"/>
                    </a:gs>
                    <a:gs pos="30000">
                      <a:srgbClr val="505050"/>
                    </a:gs>
                  </a:gsLst>
                  <a:lin ang="5400000" scaled="0"/>
                </a:gradFill>
                <a:latin typeface="Segoe UI"/>
              </a:rPr>
              <a:t>Eg.</a:t>
            </a:r>
            <a:r>
              <a:rPr lang="en-US" sz="2353" dirty="0">
                <a:gradFill>
                  <a:gsLst>
                    <a:gs pos="2917">
                      <a:srgbClr val="505050"/>
                    </a:gs>
                    <a:gs pos="30000">
                      <a:srgbClr val="505050"/>
                    </a:gs>
                  </a:gsLst>
                  <a:lin ang="5400000" scaled="0"/>
                </a:gradFill>
                <a:latin typeface="Segoe UI"/>
              </a:rPr>
              <a:t>: The </a:t>
            </a:r>
            <a:r>
              <a:rPr lang="en-US" sz="2353" dirty="0" err="1">
                <a:gradFill>
                  <a:gsLst>
                    <a:gs pos="2917">
                      <a:srgbClr val="505050"/>
                    </a:gs>
                    <a:gs pos="30000">
                      <a:srgbClr val="505050"/>
                    </a:gs>
                  </a:gsLst>
                  <a:lin ang="5400000" scaled="0"/>
                </a:gradFill>
                <a:latin typeface="Segoe UI"/>
              </a:rPr>
              <a:t>ContentProperty</a:t>
            </a:r>
            <a:r>
              <a:rPr lang="en-US" sz="2353" dirty="0">
                <a:gradFill>
                  <a:gsLst>
                    <a:gs pos="2917">
                      <a:srgbClr val="505050"/>
                    </a:gs>
                    <a:gs pos="30000">
                      <a:srgbClr val="505050"/>
                    </a:gs>
                  </a:gsLst>
                  <a:lin ang="5400000" scaled="0"/>
                </a:gradFill>
                <a:latin typeface="Segoe UI"/>
              </a:rPr>
              <a:t> of the Button class is called Content</a:t>
            </a:r>
          </a:p>
        </p:txBody>
      </p:sp>
      <p:sp>
        <p:nvSpPr>
          <p:cNvPr id="7" name="TextBox 6">
            <a:extLst>
              <a:ext uri="{FF2B5EF4-FFF2-40B4-BE49-F238E27FC236}">
                <a16:creationId xmlns:a16="http://schemas.microsoft.com/office/drawing/2014/main" id="{842E1A1D-40AA-48B3-8607-C4178806388E}"/>
              </a:ext>
            </a:extLst>
          </p:cNvPr>
          <p:cNvSpPr txBox="1"/>
          <p:nvPr/>
        </p:nvSpPr>
        <p:spPr>
          <a:xfrm>
            <a:off x="1737896" y="3086347"/>
            <a:ext cx="8716208"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b="1" u="sng" dirty="0">
                <a:gradFill>
                  <a:gsLst>
                    <a:gs pos="2917">
                      <a:srgbClr val="505050"/>
                    </a:gs>
                    <a:gs pos="30000">
                      <a:srgbClr val="505050"/>
                    </a:gs>
                  </a:gsLst>
                  <a:lin ang="5400000" scaled="0"/>
                </a:gradFill>
                <a:latin typeface="Segoe UI"/>
              </a:rPr>
              <a:t>These code snippets achieve the same result.</a:t>
            </a:r>
          </a:p>
        </p:txBody>
      </p:sp>
    </p:spTree>
    <p:extLst>
      <p:ext uri="{BB962C8B-B14F-4D97-AF65-F5344CB8AC3E}">
        <p14:creationId xmlns:p14="http://schemas.microsoft.com/office/powerpoint/2010/main" val="219832651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A19B0E-979A-4FEA-8A7E-80118C02A729}"/>
              </a:ext>
            </a:extLst>
          </p:cNvPr>
          <p:cNvSpPr>
            <a:spLocks noGrp="1"/>
          </p:cNvSpPr>
          <p:nvPr>
            <p:ph type="body" sz="quarter" idx="10"/>
          </p:nvPr>
        </p:nvSpPr>
        <p:spPr>
          <a:xfrm>
            <a:off x="269984" y="1189495"/>
            <a:ext cx="11652035" cy="1158629"/>
          </a:xfrm>
        </p:spPr>
        <p:txBody>
          <a:bodyPr/>
          <a:lstStyle/>
          <a:p>
            <a:r>
              <a:rPr lang="en-US" dirty="0"/>
              <a:t>If the type of </a:t>
            </a:r>
            <a:r>
              <a:rPr lang="en-US" dirty="0" err="1"/>
              <a:t>ContentProperty</a:t>
            </a:r>
            <a:r>
              <a:rPr lang="en-US" dirty="0"/>
              <a:t> is a collection, then you can combine them.</a:t>
            </a:r>
          </a:p>
        </p:txBody>
      </p:sp>
      <p:sp>
        <p:nvSpPr>
          <p:cNvPr id="3" name="Title 2">
            <a:extLst>
              <a:ext uri="{FF2B5EF4-FFF2-40B4-BE49-F238E27FC236}">
                <a16:creationId xmlns:a16="http://schemas.microsoft.com/office/drawing/2014/main" id="{1AB7916B-1992-4B0A-AE6B-130621B658EA}"/>
              </a:ext>
            </a:extLst>
          </p:cNvPr>
          <p:cNvSpPr>
            <a:spLocks noGrp="1"/>
          </p:cNvSpPr>
          <p:nvPr>
            <p:ph type="title"/>
          </p:nvPr>
        </p:nvSpPr>
        <p:spPr/>
        <p:txBody>
          <a:bodyPr/>
          <a:lstStyle/>
          <a:p>
            <a:r>
              <a:rPr lang="en-US" dirty="0"/>
              <a:t>Content properties and List syntax combined</a:t>
            </a:r>
          </a:p>
        </p:txBody>
      </p:sp>
      <p:sp>
        <p:nvSpPr>
          <p:cNvPr id="4" name="Rectangle 3">
            <a:extLst>
              <a:ext uri="{FF2B5EF4-FFF2-40B4-BE49-F238E27FC236}">
                <a16:creationId xmlns:a16="http://schemas.microsoft.com/office/drawing/2014/main" id="{23A222B1-8508-49B8-B426-944FB0132FDD}"/>
              </a:ext>
            </a:extLst>
          </p:cNvPr>
          <p:cNvSpPr/>
          <p:nvPr/>
        </p:nvSpPr>
        <p:spPr>
          <a:xfrm>
            <a:off x="367286" y="3821529"/>
            <a:ext cx="6094444" cy="1719840"/>
          </a:xfrm>
          <a:prstGeom prst="rect">
            <a:avLst/>
          </a:prstGeom>
        </p:spPr>
        <p:txBody>
          <a:bodyPr>
            <a:spAutoFit/>
          </a:bodyPr>
          <a:lstStyle/>
          <a:p>
            <a:pPr defTabSz="914367"/>
            <a:r>
              <a:rPr lang="en-US" sz="1765" dirty="0">
                <a:solidFill>
                  <a:srgbClr val="0000FF"/>
                </a:solidFill>
                <a:latin typeface="Consolas" panose="020B0609020204030204" pitchFamily="49" charset="0"/>
              </a:rPr>
              <a:t>&lt;</a:t>
            </a:r>
            <a:r>
              <a:rPr lang="en-US" sz="1765" dirty="0" err="1">
                <a:solidFill>
                  <a:srgbClr val="A31515"/>
                </a:solidFill>
                <a:latin typeface="Consolas" panose="020B0609020204030204" pitchFamily="49" charset="0"/>
              </a:rPr>
              <a:t>MenuFlyout</a:t>
            </a:r>
            <a:r>
              <a:rPr lang="en-US" sz="1765" dirty="0">
                <a:solidFill>
                  <a:srgbClr val="0000FF"/>
                </a:solidFill>
                <a:latin typeface="Consolas" panose="020B0609020204030204" pitchFamily="49" charset="0"/>
              </a:rPr>
              <a:t>&gt;</a:t>
            </a:r>
          </a:p>
          <a:p>
            <a:pPr defTabSz="914367"/>
            <a:r>
              <a:rPr lang="en-US" sz="1765" dirty="0">
                <a:solidFill>
                  <a:srgbClr val="000000"/>
                </a:solidFill>
                <a:latin typeface="Consolas" panose="020B0609020204030204" pitchFamily="49" charset="0"/>
              </a:rPr>
              <a:t>    </a:t>
            </a:r>
            <a:r>
              <a:rPr lang="en-US" sz="1765" dirty="0">
                <a:solidFill>
                  <a:srgbClr val="0000FF"/>
                </a:solidFill>
                <a:latin typeface="Consolas" panose="020B0609020204030204" pitchFamily="49" charset="0"/>
              </a:rPr>
              <a:t>&lt;</a:t>
            </a:r>
            <a:r>
              <a:rPr lang="en-US" sz="1765" dirty="0" err="1">
                <a:solidFill>
                  <a:srgbClr val="A31515"/>
                </a:solidFill>
                <a:latin typeface="Consolas" panose="020B0609020204030204" pitchFamily="49" charset="0"/>
              </a:rPr>
              <a:t>MenuFlyout.Items</a:t>
            </a:r>
            <a:r>
              <a:rPr lang="en-US" sz="1765" dirty="0">
                <a:solidFill>
                  <a:srgbClr val="0000FF"/>
                </a:solidFill>
                <a:latin typeface="Consolas" panose="020B0609020204030204" pitchFamily="49" charset="0"/>
              </a:rPr>
              <a:t>&gt;</a:t>
            </a:r>
          </a:p>
          <a:p>
            <a:pPr defTabSz="914367"/>
            <a:r>
              <a:rPr lang="en-US" sz="1765" dirty="0">
                <a:solidFill>
                  <a:srgbClr val="000000"/>
                </a:solidFill>
                <a:latin typeface="Consolas" panose="020B0609020204030204" pitchFamily="49" charset="0"/>
              </a:rPr>
              <a:t>        </a:t>
            </a:r>
            <a:r>
              <a:rPr lang="en-US" sz="1765" dirty="0">
                <a:solidFill>
                  <a:srgbClr val="0000FF"/>
                </a:solidFill>
                <a:latin typeface="Consolas" panose="020B0609020204030204" pitchFamily="49" charset="0"/>
              </a:rPr>
              <a:t>&lt;</a:t>
            </a:r>
            <a:r>
              <a:rPr lang="en-US" sz="1765" dirty="0" err="1">
                <a:solidFill>
                  <a:srgbClr val="A31515"/>
                </a:solidFill>
                <a:latin typeface="Consolas" panose="020B0609020204030204" pitchFamily="49" charset="0"/>
              </a:rPr>
              <a:t>MenuFlyoutItem</a:t>
            </a:r>
            <a:r>
              <a:rPr lang="en-US" sz="1765" dirty="0">
                <a:solidFill>
                  <a:srgbClr val="FF0000"/>
                </a:solidFill>
                <a:latin typeface="Consolas" panose="020B0609020204030204" pitchFamily="49" charset="0"/>
              </a:rPr>
              <a:t> Text</a:t>
            </a:r>
            <a:r>
              <a:rPr lang="en-US" sz="1765" dirty="0">
                <a:solidFill>
                  <a:srgbClr val="0000FF"/>
                </a:solidFill>
                <a:latin typeface="Consolas" panose="020B0609020204030204" pitchFamily="49" charset="0"/>
              </a:rPr>
              <a:t>="First item" /&gt;</a:t>
            </a:r>
          </a:p>
          <a:p>
            <a:pPr defTabSz="914367"/>
            <a:r>
              <a:rPr lang="en-US" sz="1765" dirty="0">
                <a:solidFill>
                  <a:srgbClr val="000000"/>
                </a:solidFill>
                <a:latin typeface="Consolas" panose="020B0609020204030204" pitchFamily="49" charset="0"/>
              </a:rPr>
              <a:t>        </a:t>
            </a:r>
            <a:r>
              <a:rPr lang="en-US" sz="1765" dirty="0">
                <a:solidFill>
                  <a:srgbClr val="0000FF"/>
                </a:solidFill>
                <a:latin typeface="Consolas" panose="020B0609020204030204" pitchFamily="49" charset="0"/>
              </a:rPr>
              <a:t>&lt;</a:t>
            </a:r>
            <a:r>
              <a:rPr lang="en-US" sz="1765" dirty="0" err="1">
                <a:solidFill>
                  <a:srgbClr val="A31515"/>
                </a:solidFill>
                <a:latin typeface="Consolas" panose="020B0609020204030204" pitchFamily="49" charset="0"/>
              </a:rPr>
              <a:t>MenuFlyoutItem</a:t>
            </a:r>
            <a:r>
              <a:rPr lang="en-US" sz="1765" dirty="0">
                <a:solidFill>
                  <a:srgbClr val="FF0000"/>
                </a:solidFill>
                <a:latin typeface="Consolas" panose="020B0609020204030204" pitchFamily="49" charset="0"/>
              </a:rPr>
              <a:t> Text</a:t>
            </a:r>
            <a:r>
              <a:rPr lang="en-US" sz="1765" dirty="0">
                <a:solidFill>
                  <a:srgbClr val="0000FF"/>
                </a:solidFill>
                <a:latin typeface="Consolas" panose="020B0609020204030204" pitchFamily="49" charset="0"/>
              </a:rPr>
              <a:t>="Second item" /&gt;</a:t>
            </a:r>
          </a:p>
          <a:p>
            <a:pPr defTabSz="914367"/>
            <a:r>
              <a:rPr lang="en-US" sz="1765" dirty="0">
                <a:solidFill>
                  <a:srgbClr val="000000"/>
                </a:solidFill>
                <a:latin typeface="Consolas" panose="020B0609020204030204" pitchFamily="49" charset="0"/>
              </a:rPr>
              <a:t>    </a:t>
            </a:r>
            <a:r>
              <a:rPr lang="en-US" sz="1765" dirty="0">
                <a:solidFill>
                  <a:srgbClr val="0000FF"/>
                </a:solidFill>
                <a:latin typeface="Consolas" panose="020B0609020204030204" pitchFamily="49" charset="0"/>
              </a:rPr>
              <a:t>&lt;/</a:t>
            </a:r>
            <a:r>
              <a:rPr lang="en-US" sz="1765" dirty="0" err="1">
                <a:solidFill>
                  <a:srgbClr val="A31515"/>
                </a:solidFill>
                <a:latin typeface="Consolas" panose="020B0609020204030204" pitchFamily="49" charset="0"/>
              </a:rPr>
              <a:t>MenuFlyout.Items</a:t>
            </a:r>
            <a:r>
              <a:rPr lang="en-US" sz="1765" dirty="0">
                <a:solidFill>
                  <a:srgbClr val="0000FF"/>
                </a:solidFill>
                <a:latin typeface="Consolas" panose="020B0609020204030204" pitchFamily="49" charset="0"/>
              </a:rPr>
              <a:t>&gt;</a:t>
            </a:r>
          </a:p>
          <a:p>
            <a:pPr defTabSz="914367"/>
            <a:r>
              <a:rPr lang="en-US" sz="1765" dirty="0">
                <a:solidFill>
                  <a:srgbClr val="0000FF"/>
                </a:solidFill>
                <a:latin typeface="Consolas" panose="020B0609020204030204" pitchFamily="49" charset="0"/>
              </a:rPr>
              <a:t>&lt;/</a:t>
            </a:r>
            <a:r>
              <a:rPr lang="en-US" sz="1765" dirty="0" err="1">
                <a:solidFill>
                  <a:srgbClr val="A31515"/>
                </a:solidFill>
                <a:latin typeface="Consolas" panose="020B0609020204030204" pitchFamily="49" charset="0"/>
              </a:rPr>
              <a:t>MenuFlyout</a:t>
            </a:r>
            <a:r>
              <a:rPr lang="en-US" sz="1765" dirty="0">
                <a:solidFill>
                  <a:srgbClr val="0000FF"/>
                </a:solidFill>
                <a:latin typeface="Consolas" panose="020B0609020204030204" pitchFamily="49" charset="0"/>
              </a:rPr>
              <a:t>&gt;</a:t>
            </a:r>
            <a:endParaRPr lang="en-US" sz="1765" dirty="0">
              <a:solidFill>
                <a:srgbClr val="505050"/>
              </a:solidFill>
              <a:latin typeface="Segoe UI"/>
            </a:endParaRPr>
          </a:p>
        </p:txBody>
      </p:sp>
      <p:sp>
        <p:nvSpPr>
          <p:cNvPr id="5" name="Rectangle 4">
            <a:extLst>
              <a:ext uri="{FF2B5EF4-FFF2-40B4-BE49-F238E27FC236}">
                <a16:creationId xmlns:a16="http://schemas.microsoft.com/office/drawing/2014/main" id="{4B13BDC3-066A-47A8-9409-E275379EC4B5}"/>
              </a:ext>
            </a:extLst>
          </p:cNvPr>
          <p:cNvSpPr/>
          <p:nvPr/>
        </p:nvSpPr>
        <p:spPr>
          <a:xfrm>
            <a:off x="6544212" y="3821530"/>
            <a:ext cx="6094444" cy="1176733"/>
          </a:xfrm>
          <a:prstGeom prst="rect">
            <a:avLst/>
          </a:prstGeom>
        </p:spPr>
        <p:txBody>
          <a:bodyPr>
            <a:spAutoFit/>
          </a:bodyPr>
          <a:lstStyle/>
          <a:p>
            <a:pPr defTabSz="914367"/>
            <a:r>
              <a:rPr lang="en-US" sz="1765" dirty="0">
                <a:solidFill>
                  <a:srgbClr val="0000FF"/>
                </a:solidFill>
                <a:latin typeface="Consolas" panose="020B0609020204030204" pitchFamily="49" charset="0"/>
              </a:rPr>
              <a:t>&lt;</a:t>
            </a:r>
            <a:r>
              <a:rPr lang="en-US" sz="1765" dirty="0" err="1">
                <a:solidFill>
                  <a:srgbClr val="A31515"/>
                </a:solidFill>
                <a:latin typeface="Consolas" panose="020B0609020204030204" pitchFamily="49" charset="0"/>
              </a:rPr>
              <a:t>MenuFlyout</a:t>
            </a:r>
            <a:r>
              <a:rPr lang="en-US" sz="1765" dirty="0">
                <a:solidFill>
                  <a:srgbClr val="0000FF"/>
                </a:solidFill>
                <a:latin typeface="Consolas" panose="020B0609020204030204" pitchFamily="49" charset="0"/>
              </a:rPr>
              <a:t>&gt;</a:t>
            </a:r>
          </a:p>
          <a:p>
            <a:pPr defTabSz="914367"/>
            <a:r>
              <a:rPr lang="en-US" sz="1765" dirty="0">
                <a:solidFill>
                  <a:srgbClr val="000000"/>
                </a:solidFill>
                <a:latin typeface="Consolas" panose="020B0609020204030204" pitchFamily="49" charset="0"/>
              </a:rPr>
              <a:t>    </a:t>
            </a:r>
            <a:r>
              <a:rPr lang="en-US" sz="1765" dirty="0">
                <a:solidFill>
                  <a:srgbClr val="0000FF"/>
                </a:solidFill>
                <a:latin typeface="Consolas" panose="020B0609020204030204" pitchFamily="49" charset="0"/>
              </a:rPr>
              <a:t>&lt;</a:t>
            </a:r>
            <a:r>
              <a:rPr lang="en-US" sz="1765" dirty="0" err="1">
                <a:solidFill>
                  <a:srgbClr val="A31515"/>
                </a:solidFill>
                <a:latin typeface="Consolas" panose="020B0609020204030204" pitchFamily="49" charset="0"/>
              </a:rPr>
              <a:t>MenuFlyoutItem</a:t>
            </a:r>
            <a:r>
              <a:rPr lang="en-US" sz="1765" dirty="0">
                <a:solidFill>
                  <a:srgbClr val="FF0000"/>
                </a:solidFill>
                <a:latin typeface="Consolas" panose="020B0609020204030204" pitchFamily="49" charset="0"/>
              </a:rPr>
              <a:t> Text</a:t>
            </a:r>
            <a:r>
              <a:rPr lang="en-US" sz="1765" dirty="0">
                <a:solidFill>
                  <a:srgbClr val="0000FF"/>
                </a:solidFill>
                <a:latin typeface="Consolas" panose="020B0609020204030204" pitchFamily="49" charset="0"/>
              </a:rPr>
              <a:t>="First item" /&gt;</a:t>
            </a:r>
          </a:p>
          <a:p>
            <a:pPr defTabSz="914367"/>
            <a:r>
              <a:rPr lang="en-US" sz="1765" dirty="0">
                <a:solidFill>
                  <a:srgbClr val="000000"/>
                </a:solidFill>
                <a:latin typeface="Consolas" panose="020B0609020204030204" pitchFamily="49" charset="0"/>
              </a:rPr>
              <a:t>    </a:t>
            </a:r>
            <a:r>
              <a:rPr lang="en-US" sz="1765" dirty="0">
                <a:solidFill>
                  <a:srgbClr val="0000FF"/>
                </a:solidFill>
                <a:latin typeface="Consolas" panose="020B0609020204030204" pitchFamily="49" charset="0"/>
              </a:rPr>
              <a:t>&lt;</a:t>
            </a:r>
            <a:r>
              <a:rPr lang="en-US" sz="1765" dirty="0" err="1">
                <a:solidFill>
                  <a:srgbClr val="A31515"/>
                </a:solidFill>
                <a:latin typeface="Consolas" panose="020B0609020204030204" pitchFamily="49" charset="0"/>
              </a:rPr>
              <a:t>MenuFlyoutItem</a:t>
            </a:r>
            <a:r>
              <a:rPr lang="en-US" sz="1765" dirty="0">
                <a:solidFill>
                  <a:srgbClr val="FF0000"/>
                </a:solidFill>
                <a:latin typeface="Consolas" panose="020B0609020204030204" pitchFamily="49" charset="0"/>
              </a:rPr>
              <a:t> Text</a:t>
            </a:r>
            <a:r>
              <a:rPr lang="en-US" sz="1765" dirty="0">
                <a:solidFill>
                  <a:srgbClr val="0000FF"/>
                </a:solidFill>
                <a:latin typeface="Consolas" panose="020B0609020204030204" pitchFamily="49" charset="0"/>
              </a:rPr>
              <a:t>="Second item" /&gt;</a:t>
            </a:r>
          </a:p>
          <a:p>
            <a:pPr defTabSz="914367"/>
            <a:r>
              <a:rPr lang="en-US" sz="1765" dirty="0">
                <a:solidFill>
                  <a:srgbClr val="0000FF"/>
                </a:solidFill>
                <a:latin typeface="Consolas" panose="020B0609020204030204" pitchFamily="49" charset="0"/>
              </a:rPr>
              <a:t>&lt;/</a:t>
            </a:r>
            <a:r>
              <a:rPr lang="en-US" sz="1765" dirty="0" err="1">
                <a:solidFill>
                  <a:srgbClr val="A31515"/>
                </a:solidFill>
                <a:latin typeface="Consolas" panose="020B0609020204030204" pitchFamily="49" charset="0"/>
              </a:rPr>
              <a:t>MenuFlyout</a:t>
            </a:r>
            <a:r>
              <a:rPr lang="en-US" sz="1765" dirty="0">
                <a:solidFill>
                  <a:srgbClr val="0000FF"/>
                </a:solidFill>
                <a:latin typeface="Consolas" panose="020B0609020204030204" pitchFamily="49" charset="0"/>
              </a:rPr>
              <a:t>&gt;</a:t>
            </a:r>
            <a:endParaRPr lang="en-US" sz="1765" dirty="0">
              <a:solidFill>
                <a:srgbClr val="505050"/>
              </a:solidFill>
              <a:latin typeface="Segoe UI"/>
            </a:endParaRPr>
          </a:p>
        </p:txBody>
      </p:sp>
      <p:sp>
        <p:nvSpPr>
          <p:cNvPr id="6" name="TextBox 5">
            <a:extLst>
              <a:ext uri="{FF2B5EF4-FFF2-40B4-BE49-F238E27FC236}">
                <a16:creationId xmlns:a16="http://schemas.microsoft.com/office/drawing/2014/main" id="{05E17999-D246-4EF7-9F82-FD9410FFA98C}"/>
              </a:ext>
            </a:extLst>
          </p:cNvPr>
          <p:cNvSpPr txBox="1"/>
          <p:nvPr/>
        </p:nvSpPr>
        <p:spPr>
          <a:xfrm>
            <a:off x="1987388" y="2477774"/>
            <a:ext cx="8560856"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b="1" u="sng" dirty="0">
                <a:gradFill>
                  <a:gsLst>
                    <a:gs pos="2917">
                      <a:srgbClr val="505050"/>
                    </a:gs>
                    <a:gs pos="30000">
                      <a:srgbClr val="505050"/>
                    </a:gs>
                  </a:gsLst>
                  <a:lin ang="5400000" scaled="0"/>
                </a:gradFill>
                <a:latin typeface="Segoe UI"/>
              </a:rPr>
              <a:t>These code snippets achieve the same result.</a:t>
            </a:r>
          </a:p>
        </p:txBody>
      </p:sp>
      <p:sp>
        <p:nvSpPr>
          <p:cNvPr id="7" name="Rectangle 6">
            <a:extLst>
              <a:ext uri="{FF2B5EF4-FFF2-40B4-BE49-F238E27FC236}">
                <a16:creationId xmlns:a16="http://schemas.microsoft.com/office/drawing/2014/main" id="{DF9E2C72-435B-467B-80F0-B65C1C77072D}"/>
              </a:ext>
            </a:extLst>
          </p:cNvPr>
          <p:cNvSpPr/>
          <p:nvPr/>
        </p:nvSpPr>
        <p:spPr bwMode="auto">
          <a:xfrm>
            <a:off x="367285" y="3241803"/>
            <a:ext cx="5728715" cy="4482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2353" dirty="0">
                <a:gradFill>
                  <a:gsLst>
                    <a:gs pos="0">
                      <a:srgbClr val="FFFFFF"/>
                    </a:gs>
                    <a:gs pos="100000">
                      <a:srgbClr val="FFFFFF"/>
                    </a:gs>
                  </a:gsLst>
                  <a:lin ang="5400000" scaled="0"/>
                </a:gradFill>
                <a:latin typeface="Segoe UI"/>
                <a:ea typeface="Segoe UI" pitchFamily="34" charset="0"/>
                <a:cs typeface="Segoe UI" pitchFamily="34" charset="0"/>
              </a:rPr>
              <a:t>Collection syntax only</a:t>
            </a:r>
          </a:p>
        </p:txBody>
      </p:sp>
      <p:sp>
        <p:nvSpPr>
          <p:cNvPr id="8" name="Rectangle 7">
            <a:extLst>
              <a:ext uri="{FF2B5EF4-FFF2-40B4-BE49-F238E27FC236}">
                <a16:creationId xmlns:a16="http://schemas.microsoft.com/office/drawing/2014/main" id="{DE271E2D-F426-4A1A-ABBA-9D5F5D6A7C9E}"/>
              </a:ext>
            </a:extLst>
          </p:cNvPr>
          <p:cNvSpPr/>
          <p:nvPr/>
        </p:nvSpPr>
        <p:spPr bwMode="auto">
          <a:xfrm>
            <a:off x="6334425" y="3241803"/>
            <a:ext cx="5728715" cy="4482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2353" dirty="0">
                <a:gradFill>
                  <a:gsLst>
                    <a:gs pos="0">
                      <a:srgbClr val="FFFFFF"/>
                    </a:gs>
                    <a:gs pos="100000">
                      <a:srgbClr val="FFFFFF"/>
                    </a:gs>
                  </a:gsLst>
                  <a:lin ang="5400000" scaled="0"/>
                </a:gradFill>
                <a:latin typeface="Segoe UI"/>
                <a:ea typeface="Segoe UI" pitchFamily="34" charset="0"/>
                <a:cs typeface="Segoe UI" pitchFamily="34" charset="0"/>
              </a:rPr>
              <a:t>Content properties and Collection syntax</a:t>
            </a:r>
          </a:p>
        </p:txBody>
      </p:sp>
      <p:sp>
        <p:nvSpPr>
          <p:cNvPr id="9" name="TextBox 8">
            <a:extLst>
              <a:ext uri="{FF2B5EF4-FFF2-40B4-BE49-F238E27FC236}">
                <a16:creationId xmlns:a16="http://schemas.microsoft.com/office/drawing/2014/main" id="{0F4FF629-AA23-4A1E-AE06-86D09BB89633}"/>
              </a:ext>
            </a:extLst>
          </p:cNvPr>
          <p:cNvSpPr txBox="1"/>
          <p:nvPr/>
        </p:nvSpPr>
        <p:spPr>
          <a:xfrm>
            <a:off x="119834" y="5668508"/>
            <a:ext cx="11943306" cy="908196"/>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gradFill>
                  <a:gsLst>
                    <a:gs pos="2917">
                      <a:srgbClr val="505050"/>
                    </a:gs>
                    <a:gs pos="30000">
                      <a:srgbClr val="505050"/>
                    </a:gs>
                  </a:gsLst>
                  <a:lin ang="5400000" scaled="0"/>
                </a:gradFill>
                <a:latin typeface="Segoe UI"/>
              </a:rPr>
              <a:t>The </a:t>
            </a:r>
            <a:r>
              <a:rPr lang="en-US" sz="1961" dirty="0" err="1">
                <a:gradFill>
                  <a:gsLst>
                    <a:gs pos="2917">
                      <a:srgbClr val="505050"/>
                    </a:gs>
                    <a:gs pos="30000">
                      <a:srgbClr val="505050"/>
                    </a:gs>
                  </a:gsLst>
                  <a:lin ang="5400000" scaled="0"/>
                </a:gradFill>
                <a:latin typeface="Segoe UI"/>
              </a:rPr>
              <a:t>ContentProperty</a:t>
            </a:r>
            <a:r>
              <a:rPr lang="en-US" sz="1961" dirty="0">
                <a:gradFill>
                  <a:gsLst>
                    <a:gs pos="2917">
                      <a:srgbClr val="505050"/>
                    </a:gs>
                    <a:gs pos="30000">
                      <a:srgbClr val="505050"/>
                    </a:gs>
                  </a:gsLst>
                  <a:lin ang="5400000" scaled="0"/>
                </a:gradFill>
                <a:latin typeface="Segoe UI"/>
              </a:rPr>
              <a:t> of the </a:t>
            </a:r>
            <a:r>
              <a:rPr lang="en-US" sz="1961" dirty="0" err="1">
                <a:gradFill>
                  <a:gsLst>
                    <a:gs pos="2917">
                      <a:srgbClr val="505050"/>
                    </a:gs>
                    <a:gs pos="30000">
                      <a:srgbClr val="505050"/>
                    </a:gs>
                  </a:gsLst>
                  <a:lin ang="5400000" scaled="0"/>
                </a:gradFill>
                <a:latin typeface="Segoe UI"/>
              </a:rPr>
              <a:t>MenuFlyout</a:t>
            </a:r>
            <a:r>
              <a:rPr lang="en-US" sz="1961" dirty="0">
                <a:gradFill>
                  <a:gsLst>
                    <a:gs pos="2917">
                      <a:srgbClr val="505050"/>
                    </a:gs>
                    <a:gs pos="30000">
                      <a:srgbClr val="505050"/>
                    </a:gs>
                  </a:gsLst>
                  <a:lin ang="5400000" scaled="0"/>
                </a:gradFill>
                <a:latin typeface="Segoe UI"/>
              </a:rPr>
              <a:t> class is the Items property.</a:t>
            </a:r>
          </a:p>
          <a:p>
            <a:pPr algn="ctr" defTabSz="914367">
              <a:lnSpc>
                <a:spcPct val="90000"/>
              </a:lnSpc>
              <a:spcAft>
                <a:spcPts val="588"/>
              </a:spcAft>
            </a:pPr>
            <a:r>
              <a:rPr lang="en-US" sz="1961" dirty="0">
                <a:gradFill>
                  <a:gsLst>
                    <a:gs pos="2917">
                      <a:srgbClr val="505050"/>
                    </a:gs>
                    <a:gs pos="30000">
                      <a:srgbClr val="505050"/>
                    </a:gs>
                  </a:gsLst>
                  <a:lin ang="5400000" scaled="0"/>
                </a:gradFill>
                <a:latin typeface="Segoe UI"/>
              </a:rPr>
              <a:t>When the property type is collection, then you can set multiple elements directly in the </a:t>
            </a:r>
            <a:r>
              <a:rPr lang="en-US" sz="1961" dirty="0" err="1">
                <a:gradFill>
                  <a:gsLst>
                    <a:gs pos="2917">
                      <a:srgbClr val="505050"/>
                    </a:gs>
                    <a:gs pos="30000">
                      <a:srgbClr val="505050"/>
                    </a:gs>
                  </a:gsLst>
                  <a:lin ang="5400000" scaled="0"/>
                </a:gradFill>
                <a:latin typeface="Segoe UI"/>
              </a:rPr>
              <a:t>ContentProperty</a:t>
            </a:r>
            <a:r>
              <a:rPr lang="en-US" sz="1961" dirty="0">
                <a:gradFill>
                  <a:gsLst>
                    <a:gs pos="2917">
                      <a:srgbClr val="505050"/>
                    </a:gs>
                    <a:gs pos="30000">
                      <a:srgbClr val="505050"/>
                    </a:gs>
                  </a:gsLst>
                  <a:lin ang="5400000" scaled="0"/>
                </a:gradFill>
                <a:latin typeface="Segoe UI"/>
              </a:rPr>
              <a:t>.</a:t>
            </a:r>
          </a:p>
        </p:txBody>
      </p:sp>
    </p:spTree>
    <p:extLst>
      <p:ext uri="{BB962C8B-B14F-4D97-AF65-F5344CB8AC3E}">
        <p14:creationId xmlns:p14="http://schemas.microsoft.com/office/powerpoint/2010/main" val="713487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5BBE2-6964-DBE2-E369-EEDE25A9BFE9}"/>
              </a:ext>
            </a:extLst>
          </p:cNvPr>
          <p:cNvSpPr>
            <a:spLocks noGrp="1"/>
          </p:cNvSpPr>
          <p:nvPr>
            <p:ph type="title"/>
          </p:nvPr>
        </p:nvSpPr>
        <p:spPr/>
        <p:txBody>
          <a:bodyPr/>
          <a:lstStyle/>
          <a:p>
            <a:r>
              <a:rPr lang="en-US" dirty="0"/>
              <a:t>.NET Framework vs .NET</a:t>
            </a:r>
          </a:p>
        </p:txBody>
      </p:sp>
      <p:graphicFrame>
        <p:nvGraphicFramePr>
          <p:cNvPr id="5" name="Table 5">
            <a:extLst>
              <a:ext uri="{FF2B5EF4-FFF2-40B4-BE49-F238E27FC236}">
                <a16:creationId xmlns:a16="http://schemas.microsoft.com/office/drawing/2014/main" id="{76F8FC20-F530-F252-8D22-BD891E85066B}"/>
              </a:ext>
            </a:extLst>
          </p:cNvPr>
          <p:cNvGraphicFramePr>
            <a:graphicFrameLocks noGrp="1"/>
          </p:cNvGraphicFramePr>
          <p:nvPr/>
        </p:nvGraphicFramePr>
        <p:xfrm>
          <a:off x="872157" y="1395265"/>
          <a:ext cx="10447686" cy="5139185"/>
        </p:xfrm>
        <a:graphic>
          <a:graphicData uri="http://schemas.openxmlformats.org/drawingml/2006/table">
            <a:tbl>
              <a:tblPr firstRow="1" bandRow="1">
                <a:tableStyleId>{5C22544A-7EE6-4342-B048-85BDC9FD1C3A}</a:tableStyleId>
              </a:tblPr>
              <a:tblGrid>
                <a:gridCol w="1835404">
                  <a:extLst>
                    <a:ext uri="{9D8B030D-6E8A-4147-A177-3AD203B41FA5}">
                      <a16:colId xmlns:a16="http://schemas.microsoft.com/office/drawing/2014/main" val="3591269729"/>
                    </a:ext>
                  </a:extLst>
                </a:gridCol>
                <a:gridCol w="4517918">
                  <a:extLst>
                    <a:ext uri="{9D8B030D-6E8A-4147-A177-3AD203B41FA5}">
                      <a16:colId xmlns:a16="http://schemas.microsoft.com/office/drawing/2014/main" val="692384210"/>
                    </a:ext>
                  </a:extLst>
                </a:gridCol>
                <a:gridCol w="4094364">
                  <a:extLst>
                    <a:ext uri="{9D8B030D-6E8A-4147-A177-3AD203B41FA5}">
                      <a16:colId xmlns:a16="http://schemas.microsoft.com/office/drawing/2014/main" val="2004560929"/>
                    </a:ext>
                  </a:extLst>
                </a:gridCol>
              </a:tblGrid>
              <a:tr h="600036">
                <a:tc>
                  <a:txBody>
                    <a:bodyPr/>
                    <a:lstStyle/>
                    <a:p>
                      <a:endParaRPr lang="en-US" sz="1700" dirty="0"/>
                    </a:p>
                  </a:txBody>
                  <a:tcPr marL="89642" marR="89642" marT="44821" marB="44821"/>
                </a:tc>
                <a:tc>
                  <a:txBody>
                    <a:bodyPr/>
                    <a:lstStyle/>
                    <a:p>
                      <a:r>
                        <a:rPr lang="en-US" sz="1700" dirty="0"/>
                        <a:t>Legacy .NET Framework (FX)</a:t>
                      </a:r>
                    </a:p>
                  </a:txBody>
                  <a:tcPr marL="89642" marR="89642" marT="44821" marB="44821"/>
                </a:tc>
                <a:tc>
                  <a:txBody>
                    <a:bodyPr/>
                    <a:lstStyle/>
                    <a:p>
                      <a:r>
                        <a:rPr lang="en-US" sz="1700" dirty="0"/>
                        <a:t>.NET (Core)</a:t>
                      </a:r>
                    </a:p>
                  </a:txBody>
                  <a:tcPr marL="89642" marR="89642" marT="44821" marB="44821"/>
                </a:tc>
                <a:extLst>
                  <a:ext uri="{0D108BD9-81ED-4DB2-BD59-A6C34878D82A}">
                    <a16:rowId xmlns:a16="http://schemas.microsoft.com/office/drawing/2014/main" val="1232387715"/>
                  </a:ext>
                </a:extLst>
              </a:tr>
              <a:tr h="880737">
                <a:tc>
                  <a:txBody>
                    <a:bodyPr/>
                    <a:lstStyle/>
                    <a:p>
                      <a:pPr algn="r"/>
                      <a:r>
                        <a:rPr lang="en-US" sz="1700" dirty="0"/>
                        <a:t>Versioning:</a:t>
                      </a:r>
                    </a:p>
                  </a:txBody>
                  <a:tcPr marL="134464" marR="134464" marT="134464" marB="134464" anchor="ctr"/>
                </a:tc>
                <a:tc>
                  <a:txBody>
                    <a:bodyPr/>
                    <a:lstStyle/>
                    <a:p>
                      <a:r>
                        <a:rPr lang="en-US" sz="1700" dirty="0"/>
                        <a:t>Single Version on host for all applications.</a:t>
                      </a:r>
                    </a:p>
                  </a:txBody>
                  <a:tcPr marL="89642" marR="89642" marT="44821" marB="44821" anchor="ctr"/>
                </a:tc>
                <a:tc>
                  <a:txBody>
                    <a:bodyPr/>
                    <a:lstStyle/>
                    <a:p>
                      <a:r>
                        <a:rPr lang="en-US" sz="1700" dirty="0"/>
                        <a:t>Multiple versions side by side, including bundling the version inside application make it VM independent</a:t>
                      </a:r>
                    </a:p>
                  </a:txBody>
                  <a:tcPr marL="89642" marR="89642" marT="44821" marB="44821" anchor="ctr"/>
                </a:tc>
                <a:extLst>
                  <a:ext uri="{0D108BD9-81ED-4DB2-BD59-A6C34878D82A}">
                    <a16:rowId xmlns:a16="http://schemas.microsoft.com/office/drawing/2014/main" val="405216211"/>
                  </a:ext>
                </a:extLst>
              </a:tr>
              <a:tr h="537275">
                <a:tc>
                  <a:txBody>
                    <a:bodyPr/>
                    <a:lstStyle/>
                    <a:p>
                      <a:pPr algn="r"/>
                      <a:r>
                        <a:rPr lang="en-US" sz="1700" dirty="0"/>
                        <a:t>Platform:</a:t>
                      </a:r>
                    </a:p>
                  </a:txBody>
                  <a:tcPr marL="134464" marR="134464" marT="134464" marB="134464" anchor="ctr"/>
                </a:tc>
                <a:tc>
                  <a:txBody>
                    <a:bodyPr/>
                    <a:lstStyle/>
                    <a:p>
                      <a:r>
                        <a:rPr lang="en-US" sz="1700" dirty="0"/>
                        <a:t>Windows Only</a:t>
                      </a:r>
                    </a:p>
                  </a:txBody>
                  <a:tcPr marL="89642" marR="89642" marT="44821" marB="44821" anchor="ctr"/>
                </a:tc>
                <a:tc>
                  <a:txBody>
                    <a:bodyPr/>
                    <a:lstStyle/>
                    <a:p>
                      <a:r>
                        <a:rPr lang="en-US" sz="1700" dirty="0"/>
                        <a:t>Cross Platform</a:t>
                      </a:r>
                    </a:p>
                  </a:txBody>
                  <a:tcPr marL="89642" marR="89642" marT="44821" marB="44821" anchor="ctr"/>
                </a:tc>
                <a:extLst>
                  <a:ext uri="{0D108BD9-81ED-4DB2-BD59-A6C34878D82A}">
                    <a16:rowId xmlns:a16="http://schemas.microsoft.com/office/drawing/2014/main" val="278964436"/>
                  </a:ext>
                </a:extLst>
              </a:tr>
              <a:tr h="677883">
                <a:tc>
                  <a:txBody>
                    <a:bodyPr/>
                    <a:lstStyle/>
                    <a:p>
                      <a:pPr algn="r"/>
                      <a:r>
                        <a:rPr lang="en-US" sz="1700" dirty="0"/>
                        <a:t>DevOps:</a:t>
                      </a:r>
                    </a:p>
                  </a:txBody>
                  <a:tcPr marL="134464" marR="134464" marT="134464" marB="134464" anchor="ctr"/>
                </a:tc>
                <a:tc>
                  <a:txBody>
                    <a:bodyPr/>
                    <a:lstStyle/>
                    <a:p>
                      <a:r>
                        <a:rPr lang="en-US" sz="1700" dirty="0"/>
                        <a:t>No Support for Containers (unless full version of windows containers used)</a:t>
                      </a:r>
                    </a:p>
                  </a:txBody>
                  <a:tcPr marL="89642" marR="89642" marT="44821" marB="44821" anchor="ctr"/>
                </a:tc>
                <a:tc>
                  <a:txBody>
                    <a:bodyPr/>
                    <a:lstStyle/>
                    <a:p>
                      <a:r>
                        <a:rPr lang="en-US" sz="1700" dirty="0"/>
                        <a:t>Support for Containers and Modern DevOps Scenarios</a:t>
                      </a:r>
                    </a:p>
                  </a:txBody>
                  <a:tcPr marL="89642" marR="89642" marT="44821" marB="44821" anchor="ctr"/>
                </a:tc>
                <a:extLst>
                  <a:ext uri="{0D108BD9-81ED-4DB2-BD59-A6C34878D82A}">
                    <a16:rowId xmlns:a16="http://schemas.microsoft.com/office/drawing/2014/main" val="1711224096"/>
                  </a:ext>
                </a:extLst>
              </a:tr>
              <a:tr h="600036">
                <a:tc>
                  <a:txBody>
                    <a:bodyPr/>
                    <a:lstStyle/>
                    <a:p>
                      <a:pPr algn="r"/>
                      <a:r>
                        <a:rPr lang="en-US" sz="1700" dirty="0"/>
                        <a:t>Architecture:</a:t>
                      </a:r>
                    </a:p>
                  </a:txBody>
                  <a:tcPr marL="134464" marR="134464" marT="134464" marB="134464" anchor="ctr"/>
                </a:tc>
                <a:tc>
                  <a:txBody>
                    <a:bodyPr/>
                    <a:lstStyle/>
                    <a:p>
                      <a:r>
                        <a:rPr lang="en-US" sz="1700" dirty="0"/>
                        <a:t>Tightly coupled monolithic Architecture</a:t>
                      </a:r>
                    </a:p>
                  </a:txBody>
                  <a:tcPr marL="89642" marR="89642" marT="44821" marB="44821" anchor="ctr"/>
                </a:tc>
                <a:tc>
                  <a:txBody>
                    <a:bodyPr/>
                    <a:lstStyle/>
                    <a:p>
                      <a:r>
                        <a:rPr lang="en-US" sz="1700" dirty="0"/>
                        <a:t>Lean modular Architecture </a:t>
                      </a:r>
                    </a:p>
                  </a:txBody>
                  <a:tcPr marL="89642" marR="89642" marT="44821" marB="44821" anchor="ctr"/>
                </a:tc>
                <a:extLst>
                  <a:ext uri="{0D108BD9-81ED-4DB2-BD59-A6C34878D82A}">
                    <a16:rowId xmlns:a16="http://schemas.microsoft.com/office/drawing/2014/main" val="3763955387"/>
                  </a:ext>
                </a:extLst>
              </a:tr>
              <a:tr h="532626">
                <a:tc>
                  <a:txBody>
                    <a:bodyPr/>
                    <a:lstStyle/>
                    <a:p>
                      <a:pPr algn="r"/>
                      <a:r>
                        <a:rPr lang="en-US" sz="1700" dirty="0"/>
                        <a:t>Performance:</a:t>
                      </a:r>
                    </a:p>
                  </a:txBody>
                  <a:tcPr marL="134464" marR="134464" marT="134464" marB="134464" anchor="ctr"/>
                </a:tc>
                <a:tc>
                  <a:txBody>
                    <a:bodyPr/>
                    <a:lstStyle/>
                    <a:p>
                      <a:r>
                        <a:rPr lang="en-US" sz="1700" dirty="0"/>
                        <a:t>Lower Performance</a:t>
                      </a:r>
                    </a:p>
                  </a:txBody>
                  <a:tcPr marL="89642" marR="89642" marT="44821" marB="44821" anchor="ctr"/>
                </a:tc>
                <a:tc>
                  <a:txBody>
                    <a:bodyPr/>
                    <a:lstStyle/>
                    <a:p>
                      <a:r>
                        <a:rPr lang="en-US" sz="1700" dirty="0"/>
                        <a:t>Superior Performance</a:t>
                      </a:r>
                    </a:p>
                  </a:txBody>
                  <a:tcPr marL="89642" marR="89642" marT="44821" marB="44821" anchor="ctr"/>
                </a:tc>
                <a:extLst>
                  <a:ext uri="{0D108BD9-81ED-4DB2-BD59-A6C34878D82A}">
                    <a16:rowId xmlns:a16="http://schemas.microsoft.com/office/drawing/2014/main" val="606896509"/>
                  </a:ext>
                </a:extLst>
              </a:tr>
              <a:tr h="617039">
                <a:tc>
                  <a:txBody>
                    <a:bodyPr/>
                    <a:lstStyle/>
                    <a:p>
                      <a:pPr algn="r"/>
                      <a:r>
                        <a:rPr lang="en-US" sz="1700" dirty="0"/>
                        <a:t>Support:</a:t>
                      </a:r>
                    </a:p>
                  </a:txBody>
                  <a:tcPr marL="134464" marR="134464" marT="134464" marB="134464" anchor="ctr"/>
                </a:tc>
                <a:tc>
                  <a:txBody>
                    <a:bodyPr/>
                    <a:lstStyle/>
                    <a:p>
                      <a:r>
                        <a:rPr lang="en-US" sz="1700" dirty="0"/>
                        <a:t>No Longer Maintained (Last version 4.8 will receive extended support)</a:t>
                      </a:r>
                    </a:p>
                  </a:txBody>
                  <a:tcPr marL="89642" marR="89642" marT="44821" marB="44821" anchor="ctr"/>
                </a:tc>
                <a:tc>
                  <a:txBody>
                    <a:bodyPr/>
                    <a:lstStyle/>
                    <a:p>
                      <a:r>
                        <a:rPr lang="en-US" sz="1700" dirty="0"/>
                        <a:t>Actively developed (next slide)</a:t>
                      </a:r>
                    </a:p>
                  </a:txBody>
                  <a:tcPr marL="89642" marR="89642" marT="44821" marB="44821" anchor="ctr"/>
                </a:tc>
                <a:extLst>
                  <a:ext uri="{0D108BD9-81ED-4DB2-BD59-A6C34878D82A}">
                    <a16:rowId xmlns:a16="http://schemas.microsoft.com/office/drawing/2014/main" val="2878916538"/>
                  </a:ext>
                </a:extLst>
              </a:tr>
              <a:tr h="693553">
                <a:tc>
                  <a:txBody>
                    <a:bodyPr/>
                    <a:lstStyle/>
                    <a:p>
                      <a:pPr algn="r"/>
                      <a:r>
                        <a:rPr lang="en-US" sz="1700" dirty="0"/>
                        <a:t>Features:</a:t>
                      </a:r>
                    </a:p>
                  </a:txBody>
                  <a:tcPr marL="134464" marR="134464" marT="134464" marB="134464" anchor="ctr"/>
                </a:tc>
                <a:tc>
                  <a:txBody>
                    <a:bodyPr/>
                    <a:lstStyle/>
                    <a:p>
                      <a:r>
                        <a:rPr lang="en-US" sz="1700" dirty="0"/>
                        <a:t>Legacy Features GAC, CAS, App Domains… Legacy Libraries</a:t>
                      </a:r>
                    </a:p>
                  </a:txBody>
                  <a:tcPr marL="89642" marR="89642" marT="44821" marB="44821" anchor="ctr"/>
                </a:tc>
                <a:tc>
                  <a:txBody>
                    <a:bodyPr/>
                    <a:lstStyle/>
                    <a:p>
                      <a:r>
                        <a:rPr lang="en-US" sz="1700" dirty="0"/>
                        <a:t>Modern Libraries, Focus on microservice modern design</a:t>
                      </a:r>
                    </a:p>
                  </a:txBody>
                  <a:tcPr marL="89642" marR="89642" marT="44821" marB="44821" anchor="ctr"/>
                </a:tc>
                <a:extLst>
                  <a:ext uri="{0D108BD9-81ED-4DB2-BD59-A6C34878D82A}">
                    <a16:rowId xmlns:a16="http://schemas.microsoft.com/office/drawing/2014/main" val="1906228398"/>
                  </a:ext>
                </a:extLst>
              </a:tr>
            </a:tbl>
          </a:graphicData>
        </a:graphic>
      </p:graphicFrame>
    </p:spTree>
    <p:extLst>
      <p:ext uri="{BB962C8B-B14F-4D97-AF65-F5344CB8AC3E}">
        <p14:creationId xmlns:p14="http://schemas.microsoft.com/office/powerpoint/2010/main" val="1645671281"/>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FB9E28-5CFB-4026-9D09-963391340C39}"/>
              </a:ext>
            </a:extLst>
          </p:cNvPr>
          <p:cNvSpPr>
            <a:spLocks noGrp="1"/>
          </p:cNvSpPr>
          <p:nvPr>
            <p:ph type="body" sz="quarter" idx="10"/>
          </p:nvPr>
        </p:nvSpPr>
        <p:spPr>
          <a:xfrm>
            <a:off x="269984" y="1189495"/>
            <a:ext cx="11652035" cy="1882772"/>
          </a:xfrm>
        </p:spPr>
        <p:txBody>
          <a:bodyPr/>
          <a:lstStyle/>
          <a:p>
            <a:r>
              <a:rPr lang="en-US" dirty="0"/>
              <a:t>Markup Extensions can execute some custom logic to retrieve or set a value</a:t>
            </a:r>
          </a:p>
          <a:p>
            <a:pPr lvl="1"/>
            <a:r>
              <a:rPr lang="en-US" dirty="0"/>
              <a:t>Syntax: </a:t>
            </a:r>
            <a:br>
              <a:rPr lang="en-US" dirty="0"/>
            </a:br>
            <a:r>
              <a:rPr lang="en-US" dirty="0"/>
              <a:t>{</a:t>
            </a:r>
            <a:r>
              <a:rPr lang="en-US" dirty="0" err="1"/>
              <a:t>ExtensionName</a:t>
            </a:r>
            <a:r>
              <a:rPr lang="en-US" dirty="0"/>
              <a:t> constructor </a:t>
            </a:r>
            <a:r>
              <a:rPr lang="en-US" dirty="0" err="1"/>
              <a:t>argumenst</a:t>
            </a:r>
            <a:r>
              <a:rPr lang="en-US" dirty="0"/>
              <a:t>..., </a:t>
            </a:r>
            <a:r>
              <a:rPr lang="en-US" dirty="0" err="1"/>
              <a:t>PropertyName</a:t>
            </a:r>
            <a:r>
              <a:rPr lang="en-US" dirty="0"/>
              <a:t>=Value, ...}</a:t>
            </a:r>
          </a:p>
        </p:txBody>
      </p:sp>
      <p:sp>
        <p:nvSpPr>
          <p:cNvPr id="3" name="Title 2">
            <a:extLst>
              <a:ext uri="{FF2B5EF4-FFF2-40B4-BE49-F238E27FC236}">
                <a16:creationId xmlns:a16="http://schemas.microsoft.com/office/drawing/2014/main" id="{DCBAF8DC-49C0-4138-AD0C-65A82EF68EF2}"/>
              </a:ext>
            </a:extLst>
          </p:cNvPr>
          <p:cNvSpPr>
            <a:spLocks noGrp="1"/>
          </p:cNvSpPr>
          <p:nvPr>
            <p:ph type="title"/>
          </p:nvPr>
        </p:nvSpPr>
        <p:spPr/>
        <p:txBody>
          <a:bodyPr/>
          <a:lstStyle/>
          <a:p>
            <a:r>
              <a:rPr lang="en-US" dirty="0"/>
              <a:t>Markup Extensions</a:t>
            </a:r>
          </a:p>
        </p:txBody>
      </p:sp>
      <p:sp>
        <p:nvSpPr>
          <p:cNvPr id="4" name="Rectangle 3">
            <a:extLst>
              <a:ext uri="{FF2B5EF4-FFF2-40B4-BE49-F238E27FC236}">
                <a16:creationId xmlns:a16="http://schemas.microsoft.com/office/drawing/2014/main" id="{904AD7DF-90F4-487A-B84E-02509ABBC71D}"/>
              </a:ext>
            </a:extLst>
          </p:cNvPr>
          <p:cNvSpPr/>
          <p:nvPr/>
        </p:nvSpPr>
        <p:spPr>
          <a:xfrm>
            <a:off x="642751" y="4122970"/>
            <a:ext cx="8499694" cy="362072"/>
          </a:xfrm>
          <a:prstGeom prst="rect">
            <a:avLst/>
          </a:prstGeom>
        </p:spPr>
        <p:txBody>
          <a:bodyPr wrap="square">
            <a:spAutoFit/>
          </a:bodyPr>
          <a:lstStyle/>
          <a:p>
            <a:pPr defTabSz="914367"/>
            <a:r>
              <a:rPr lang="en-US" sz="1765" dirty="0">
                <a:solidFill>
                  <a:srgbClr val="0000FF"/>
                </a:solidFill>
                <a:latin typeface="Consolas" panose="020B0609020204030204" pitchFamily="49" charset="0"/>
              </a:rPr>
              <a:t>&lt;</a:t>
            </a:r>
            <a:r>
              <a:rPr lang="en-US" sz="1765" dirty="0">
                <a:solidFill>
                  <a:srgbClr val="A31515"/>
                </a:solidFill>
                <a:latin typeface="Consolas" panose="020B0609020204030204" pitchFamily="49" charset="0"/>
              </a:rPr>
              <a:t>Grid</a:t>
            </a:r>
            <a:r>
              <a:rPr lang="en-US" sz="1765" dirty="0">
                <a:solidFill>
                  <a:srgbClr val="FF0000"/>
                </a:solidFill>
                <a:latin typeface="Consolas" panose="020B0609020204030204" pitchFamily="49" charset="0"/>
              </a:rPr>
              <a:t> Background</a:t>
            </a:r>
            <a:r>
              <a:rPr lang="en-US" sz="1765" dirty="0">
                <a:solidFill>
                  <a:srgbClr val="0000FF"/>
                </a:solidFill>
                <a:latin typeface="Consolas" panose="020B0609020204030204" pitchFamily="49" charset="0"/>
              </a:rPr>
              <a:t>="{</a:t>
            </a:r>
            <a:r>
              <a:rPr lang="en-US" sz="1765" dirty="0" err="1">
                <a:solidFill>
                  <a:srgbClr val="A31515"/>
                </a:solidFill>
                <a:highlight>
                  <a:srgbClr val="FFFF00"/>
                </a:highlight>
                <a:latin typeface="Consolas" panose="020B0609020204030204" pitchFamily="49" charset="0"/>
              </a:rPr>
              <a:t>StaticResource</a:t>
            </a:r>
            <a:r>
              <a:rPr lang="en-US" sz="1765" dirty="0">
                <a:solidFill>
                  <a:srgbClr val="FF0000"/>
                </a:solidFill>
                <a:latin typeface="Consolas" panose="020B0609020204030204" pitchFamily="49" charset="0"/>
              </a:rPr>
              <a:t> </a:t>
            </a:r>
            <a:r>
              <a:rPr lang="en-US" sz="1765" dirty="0" err="1">
                <a:solidFill>
                  <a:srgbClr val="FF0000"/>
                </a:solidFill>
                <a:latin typeface="Consolas" panose="020B0609020204030204" pitchFamily="49" charset="0"/>
              </a:rPr>
              <a:t>AppBarBackgroundThemeBrush</a:t>
            </a:r>
            <a:r>
              <a:rPr lang="en-US" sz="1765" dirty="0">
                <a:solidFill>
                  <a:srgbClr val="0000FF"/>
                </a:solidFill>
                <a:latin typeface="Consolas" panose="020B0609020204030204" pitchFamily="49" charset="0"/>
              </a:rPr>
              <a:t>}"&gt;</a:t>
            </a:r>
            <a:endParaRPr lang="en-US" sz="1765" dirty="0">
              <a:solidFill>
                <a:srgbClr val="505050"/>
              </a:solidFill>
              <a:latin typeface="Segoe UI"/>
            </a:endParaRPr>
          </a:p>
        </p:txBody>
      </p:sp>
      <p:sp>
        <p:nvSpPr>
          <p:cNvPr id="5" name="TextBox 4">
            <a:extLst>
              <a:ext uri="{FF2B5EF4-FFF2-40B4-BE49-F238E27FC236}">
                <a16:creationId xmlns:a16="http://schemas.microsoft.com/office/drawing/2014/main" id="{AB5C29DA-5A79-47FD-8A68-0025D3BF90F1}"/>
              </a:ext>
            </a:extLst>
          </p:cNvPr>
          <p:cNvSpPr txBox="1"/>
          <p:nvPr/>
        </p:nvSpPr>
        <p:spPr>
          <a:xfrm>
            <a:off x="537699" y="4624235"/>
            <a:ext cx="9283346" cy="941386"/>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err="1">
                <a:gradFill>
                  <a:gsLst>
                    <a:gs pos="2917">
                      <a:srgbClr val="505050"/>
                    </a:gs>
                    <a:gs pos="30000">
                      <a:srgbClr val="505050"/>
                    </a:gs>
                  </a:gsLst>
                  <a:lin ang="5400000" scaled="0"/>
                </a:gradFill>
                <a:latin typeface="Segoe UI"/>
              </a:rPr>
              <a:t>StaticResourceExtension</a:t>
            </a:r>
            <a:r>
              <a:rPr lang="en-US" sz="2353" dirty="0">
                <a:gradFill>
                  <a:gsLst>
                    <a:gs pos="2917">
                      <a:srgbClr val="505050"/>
                    </a:gs>
                    <a:gs pos="30000">
                      <a:srgbClr val="505050"/>
                    </a:gs>
                  </a:gsLst>
                  <a:lin ang="5400000" scaled="0"/>
                </a:gradFill>
                <a:latin typeface="Segoe UI"/>
              </a:rPr>
              <a:t> gets a value from the application’s resources.</a:t>
            </a:r>
          </a:p>
        </p:txBody>
      </p:sp>
      <p:sp>
        <p:nvSpPr>
          <p:cNvPr id="6" name="TextBox 5">
            <a:extLst>
              <a:ext uri="{FF2B5EF4-FFF2-40B4-BE49-F238E27FC236}">
                <a16:creationId xmlns:a16="http://schemas.microsoft.com/office/drawing/2014/main" id="{BB006D7A-E88E-4E33-A00F-67A5A398FB2A}"/>
              </a:ext>
            </a:extLst>
          </p:cNvPr>
          <p:cNvSpPr txBox="1"/>
          <p:nvPr/>
        </p:nvSpPr>
        <p:spPr>
          <a:xfrm>
            <a:off x="537700" y="3585595"/>
            <a:ext cx="2689274"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b="1" u="sng" dirty="0">
                <a:gradFill>
                  <a:gsLst>
                    <a:gs pos="2917">
                      <a:srgbClr val="505050"/>
                    </a:gs>
                    <a:gs pos="30000">
                      <a:srgbClr val="505050"/>
                    </a:gs>
                  </a:gsLst>
                  <a:lin ang="5400000" scaled="0"/>
                </a:gradFill>
                <a:latin typeface="Segoe UI"/>
              </a:rPr>
              <a:t>Example</a:t>
            </a:r>
          </a:p>
        </p:txBody>
      </p:sp>
    </p:spTree>
    <p:extLst>
      <p:ext uri="{BB962C8B-B14F-4D97-AF65-F5344CB8AC3E}">
        <p14:creationId xmlns:p14="http://schemas.microsoft.com/office/powerpoint/2010/main" val="256955734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052ECF-44DF-4431-B0D6-8D84C5B67FEC}"/>
              </a:ext>
            </a:extLst>
          </p:cNvPr>
          <p:cNvSpPr>
            <a:spLocks noGrp="1"/>
          </p:cNvSpPr>
          <p:nvPr>
            <p:ph type="body" sz="quarter" idx="10"/>
          </p:nvPr>
        </p:nvSpPr>
        <p:spPr>
          <a:xfrm>
            <a:off x="269984" y="1189495"/>
            <a:ext cx="11652035" cy="2244844"/>
          </a:xfrm>
        </p:spPr>
        <p:txBody>
          <a:bodyPr/>
          <a:lstStyle/>
          <a:p>
            <a:r>
              <a:rPr lang="en-US" dirty="0"/>
              <a:t>Attached properties enable additional property/value pairs to be set on an object.</a:t>
            </a:r>
          </a:p>
          <a:p>
            <a:r>
              <a:rPr lang="en-US" dirty="0"/>
              <a:t>You set attached properties by using the syntax </a:t>
            </a:r>
            <a:r>
              <a:rPr lang="en-US" i="1" dirty="0" err="1"/>
              <a:t>AttachedPropertyProvider.PropertyName</a:t>
            </a:r>
            <a:r>
              <a:rPr lang="en-US" dirty="0"/>
              <a:t>.</a:t>
            </a:r>
          </a:p>
        </p:txBody>
      </p:sp>
      <p:sp>
        <p:nvSpPr>
          <p:cNvPr id="3" name="Title 2">
            <a:extLst>
              <a:ext uri="{FF2B5EF4-FFF2-40B4-BE49-F238E27FC236}">
                <a16:creationId xmlns:a16="http://schemas.microsoft.com/office/drawing/2014/main" id="{53D32778-7174-4EA6-9ECD-1B48C1374EDB}"/>
              </a:ext>
            </a:extLst>
          </p:cNvPr>
          <p:cNvSpPr>
            <a:spLocks noGrp="1"/>
          </p:cNvSpPr>
          <p:nvPr>
            <p:ph type="title"/>
          </p:nvPr>
        </p:nvSpPr>
        <p:spPr/>
        <p:txBody>
          <a:bodyPr/>
          <a:lstStyle/>
          <a:p>
            <a:r>
              <a:rPr lang="en-US" dirty="0"/>
              <a:t>Attached properties</a:t>
            </a:r>
          </a:p>
        </p:txBody>
      </p:sp>
      <p:sp>
        <p:nvSpPr>
          <p:cNvPr id="4" name="Rectangle 3">
            <a:extLst>
              <a:ext uri="{FF2B5EF4-FFF2-40B4-BE49-F238E27FC236}">
                <a16:creationId xmlns:a16="http://schemas.microsoft.com/office/drawing/2014/main" id="{923D0E62-655B-4CBB-8F80-C9B22C12C471}"/>
              </a:ext>
            </a:extLst>
          </p:cNvPr>
          <p:cNvSpPr/>
          <p:nvPr/>
        </p:nvSpPr>
        <p:spPr>
          <a:xfrm>
            <a:off x="642749" y="4101319"/>
            <a:ext cx="4183316" cy="1448287"/>
          </a:xfrm>
          <a:prstGeom prst="rect">
            <a:avLst/>
          </a:prstGeom>
        </p:spPr>
        <p:txBody>
          <a:bodyPr wrap="square">
            <a:spAutoFit/>
          </a:bodyPr>
          <a:lstStyle/>
          <a:p>
            <a:pPr defTabSz="914367"/>
            <a:r>
              <a:rPr lang="en-US" sz="1765" dirty="0">
                <a:solidFill>
                  <a:srgbClr val="0000FF"/>
                </a:solidFill>
                <a:latin typeface="Consolas" panose="020B0609020204030204" pitchFamily="49" charset="0"/>
              </a:rPr>
              <a:t>&lt;</a:t>
            </a:r>
            <a:r>
              <a:rPr lang="en-US" sz="1765" dirty="0">
                <a:solidFill>
                  <a:srgbClr val="A31515"/>
                </a:solidFill>
                <a:latin typeface="Consolas" panose="020B0609020204030204" pitchFamily="49" charset="0"/>
              </a:rPr>
              <a:t>Canvas</a:t>
            </a:r>
            <a:r>
              <a:rPr lang="en-US" sz="1765" dirty="0">
                <a:solidFill>
                  <a:srgbClr val="0000FF"/>
                </a:solidFill>
                <a:latin typeface="Consolas" panose="020B0609020204030204" pitchFamily="49" charset="0"/>
              </a:rPr>
              <a:t>&gt;</a:t>
            </a:r>
            <a:endParaRPr lang="en-US" sz="1765" dirty="0">
              <a:solidFill>
                <a:srgbClr val="000000"/>
              </a:solidFill>
              <a:latin typeface="Consolas" panose="020B0609020204030204" pitchFamily="49" charset="0"/>
            </a:endParaRPr>
          </a:p>
          <a:p>
            <a:pPr defTabSz="914367"/>
            <a:r>
              <a:rPr lang="en-US" sz="1765" dirty="0">
                <a:solidFill>
                  <a:srgbClr val="000000"/>
                </a:solidFill>
                <a:latin typeface="Consolas" panose="020B0609020204030204" pitchFamily="49" charset="0"/>
              </a:rPr>
              <a:t>    </a:t>
            </a:r>
            <a:r>
              <a:rPr lang="en-US" sz="1765" dirty="0">
                <a:solidFill>
                  <a:srgbClr val="0000FF"/>
                </a:solidFill>
                <a:latin typeface="Consolas" panose="020B0609020204030204" pitchFamily="49" charset="0"/>
              </a:rPr>
              <a:t>&lt;</a:t>
            </a:r>
            <a:r>
              <a:rPr lang="en-US" sz="1765" dirty="0">
                <a:solidFill>
                  <a:srgbClr val="A31515"/>
                </a:solidFill>
                <a:latin typeface="Consolas" panose="020B0609020204030204" pitchFamily="49" charset="0"/>
              </a:rPr>
              <a:t>Button</a:t>
            </a:r>
            <a:r>
              <a:rPr lang="en-US" sz="1765" dirty="0">
                <a:solidFill>
                  <a:srgbClr val="FF0000"/>
                </a:solidFill>
                <a:latin typeface="Consolas" panose="020B0609020204030204" pitchFamily="49" charset="0"/>
              </a:rPr>
              <a:t> Content</a:t>
            </a:r>
            <a:r>
              <a:rPr lang="en-US" sz="1765" dirty="0">
                <a:solidFill>
                  <a:srgbClr val="0000FF"/>
                </a:solidFill>
                <a:latin typeface="Consolas" panose="020B0609020204030204" pitchFamily="49" charset="0"/>
              </a:rPr>
              <a:t>="Hello"</a:t>
            </a:r>
            <a:endParaRPr lang="en-US" sz="1765" dirty="0">
              <a:solidFill>
                <a:srgbClr val="000000"/>
              </a:solidFill>
              <a:latin typeface="Consolas" panose="020B0609020204030204" pitchFamily="49" charset="0"/>
            </a:endParaRPr>
          </a:p>
          <a:p>
            <a:pPr defTabSz="914367"/>
            <a:r>
              <a:rPr lang="en-US" sz="1765" dirty="0">
                <a:solidFill>
                  <a:srgbClr val="000000"/>
                </a:solidFill>
                <a:latin typeface="Consolas" panose="020B0609020204030204" pitchFamily="49" charset="0"/>
              </a:rPr>
              <a:t>           </a:t>
            </a:r>
            <a:r>
              <a:rPr lang="en-US" sz="1765" dirty="0">
                <a:solidFill>
                  <a:srgbClr val="FF0000"/>
                </a:solidFill>
                <a:latin typeface="Consolas" panose="020B0609020204030204" pitchFamily="49" charset="0"/>
              </a:rPr>
              <a:t> </a:t>
            </a:r>
            <a:r>
              <a:rPr lang="en-US" sz="1765" dirty="0" err="1">
                <a:solidFill>
                  <a:srgbClr val="FF0000"/>
                </a:solidFill>
                <a:latin typeface="Consolas" panose="020B0609020204030204" pitchFamily="49" charset="0"/>
              </a:rPr>
              <a:t>Canvas.Left</a:t>
            </a:r>
            <a:r>
              <a:rPr lang="en-US" sz="1765" dirty="0">
                <a:solidFill>
                  <a:srgbClr val="0000FF"/>
                </a:solidFill>
                <a:latin typeface="Consolas" panose="020B0609020204030204" pitchFamily="49" charset="0"/>
              </a:rPr>
              <a:t>="50"</a:t>
            </a:r>
            <a:endParaRPr lang="en-US" sz="1765" dirty="0">
              <a:solidFill>
                <a:srgbClr val="000000"/>
              </a:solidFill>
              <a:latin typeface="Consolas" panose="020B0609020204030204" pitchFamily="49" charset="0"/>
            </a:endParaRPr>
          </a:p>
          <a:p>
            <a:pPr defTabSz="914367"/>
            <a:r>
              <a:rPr lang="en-US" sz="1765" dirty="0">
                <a:solidFill>
                  <a:srgbClr val="000000"/>
                </a:solidFill>
                <a:latin typeface="Consolas" panose="020B0609020204030204" pitchFamily="49" charset="0"/>
              </a:rPr>
              <a:t>           </a:t>
            </a:r>
            <a:r>
              <a:rPr lang="en-US" sz="1765" dirty="0">
                <a:solidFill>
                  <a:srgbClr val="FF0000"/>
                </a:solidFill>
                <a:latin typeface="Consolas" panose="020B0609020204030204" pitchFamily="49" charset="0"/>
              </a:rPr>
              <a:t> </a:t>
            </a:r>
            <a:r>
              <a:rPr lang="en-US" sz="1765" dirty="0" err="1">
                <a:solidFill>
                  <a:srgbClr val="FF0000"/>
                </a:solidFill>
                <a:latin typeface="Consolas" panose="020B0609020204030204" pitchFamily="49" charset="0"/>
              </a:rPr>
              <a:t>Canvas.Top</a:t>
            </a:r>
            <a:r>
              <a:rPr lang="en-US" sz="1765" dirty="0">
                <a:solidFill>
                  <a:srgbClr val="0000FF"/>
                </a:solidFill>
                <a:latin typeface="Consolas" panose="020B0609020204030204" pitchFamily="49" charset="0"/>
              </a:rPr>
              <a:t>="50" /&gt;</a:t>
            </a:r>
            <a:endParaRPr lang="en-US" sz="1765" dirty="0">
              <a:solidFill>
                <a:srgbClr val="000000"/>
              </a:solidFill>
              <a:latin typeface="Consolas" panose="020B0609020204030204" pitchFamily="49" charset="0"/>
            </a:endParaRPr>
          </a:p>
          <a:p>
            <a:pPr defTabSz="914367"/>
            <a:r>
              <a:rPr lang="en-US" sz="1765" dirty="0">
                <a:solidFill>
                  <a:srgbClr val="0000FF"/>
                </a:solidFill>
                <a:latin typeface="Consolas" panose="020B0609020204030204" pitchFamily="49" charset="0"/>
              </a:rPr>
              <a:t>&lt;/</a:t>
            </a:r>
            <a:r>
              <a:rPr lang="en-US" sz="1765" dirty="0">
                <a:solidFill>
                  <a:srgbClr val="A31515"/>
                </a:solidFill>
                <a:latin typeface="Consolas" panose="020B0609020204030204" pitchFamily="49" charset="0"/>
              </a:rPr>
              <a:t>Canvas</a:t>
            </a:r>
            <a:r>
              <a:rPr lang="en-US" sz="1765" dirty="0">
                <a:solidFill>
                  <a:srgbClr val="0000FF"/>
                </a:solidFill>
                <a:latin typeface="Consolas" panose="020B0609020204030204" pitchFamily="49" charset="0"/>
              </a:rPr>
              <a:t>&gt;</a:t>
            </a:r>
            <a:endParaRPr lang="en-US" sz="1765" dirty="0">
              <a:solidFill>
                <a:srgbClr val="505050"/>
              </a:solidFill>
              <a:latin typeface="Segoe UI"/>
            </a:endParaRPr>
          </a:p>
        </p:txBody>
      </p:sp>
      <p:sp>
        <p:nvSpPr>
          <p:cNvPr id="5" name="TextBox 4">
            <a:extLst>
              <a:ext uri="{FF2B5EF4-FFF2-40B4-BE49-F238E27FC236}">
                <a16:creationId xmlns:a16="http://schemas.microsoft.com/office/drawing/2014/main" id="{31FE582C-C5B5-4F48-9F37-D9F4562F9587}"/>
              </a:ext>
            </a:extLst>
          </p:cNvPr>
          <p:cNvSpPr txBox="1"/>
          <p:nvPr/>
        </p:nvSpPr>
        <p:spPr>
          <a:xfrm>
            <a:off x="537700" y="3585595"/>
            <a:ext cx="2689274"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b="1" u="sng" dirty="0">
                <a:gradFill>
                  <a:gsLst>
                    <a:gs pos="2917">
                      <a:srgbClr val="505050"/>
                    </a:gs>
                    <a:gs pos="30000">
                      <a:srgbClr val="505050"/>
                    </a:gs>
                  </a:gsLst>
                  <a:lin ang="5400000" scaled="0"/>
                </a:gradFill>
                <a:latin typeface="Segoe UI"/>
              </a:rPr>
              <a:t>Example</a:t>
            </a:r>
          </a:p>
        </p:txBody>
      </p:sp>
      <p:sp>
        <p:nvSpPr>
          <p:cNvPr id="6" name="TextBox 5">
            <a:extLst>
              <a:ext uri="{FF2B5EF4-FFF2-40B4-BE49-F238E27FC236}">
                <a16:creationId xmlns:a16="http://schemas.microsoft.com/office/drawing/2014/main" id="{437F7A5A-6827-4B90-813A-9CCE268B589F}"/>
              </a:ext>
            </a:extLst>
          </p:cNvPr>
          <p:cNvSpPr txBox="1"/>
          <p:nvPr/>
        </p:nvSpPr>
        <p:spPr>
          <a:xfrm>
            <a:off x="1454327" y="5668506"/>
            <a:ext cx="9283346"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dirty="0" err="1">
                <a:gradFill>
                  <a:gsLst>
                    <a:gs pos="2917">
                      <a:srgbClr val="505050"/>
                    </a:gs>
                    <a:gs pos="30000">
                      <a:srgbClr val="505050"/>
                    </a:gs>
                  </a:gsLst>
                  <a:lin ang="5400000" scaled="0"/>
                </a:gradFill>
                <a:latin typeface="Segoe UI"/>
              </a:rPr>
              <a:t>Canvas.Left</a:t>
            </a:r>
            <a:r>
              <a:rPr lang="en-US" sz="2353" dirty="0">
                <a:gradFill>
                  <a:gsLst>
                    <a:gs pos="2917">
                      <a:srgbClr val="505050"/>
                    </a:gs>
                    <a:gs pos="30000">
                      <a:srgbClr val="505050"/>
                    </a:gs>
                  </a:gsLst>
                  <a:lin ang="5400000" scaled="0"/>
                </a:gradFill>
                <a:latin typeface="Segoe UI"/>
              </a:rPr>
              <a:t> and </a:t>
            </a:r>
            <a:r>
              <a:rPr lang="en-US" sz="2353" dirty="0" err="1">
                <a:gradFill>
                  <a:gsLst>
                    <a:gs pos="2917">
                      <a:srgbClr val="505050"/>
                    </a:gs>
                    <a:gs pos="30000">
                      <a:srgbClr val="505050"/>
                    </a:gs>
                  </a:gsLst>
                  <a:lin ang="5400000" scaled="0"/>
                </a:gradFill>
                <a:latin typeface="Segoe UI"/>
              </a:rPr>
              <a:t>Canvas.Top</a:t>
            </a:r>
            <a:r>
              <a:rPr lang="en-US" sz="2353" dirty="0">
                <a:gradFill>
                  <a:gsLst>
                    <a:gs pos="2917">
                      <a:srgbClr val="505050"/>
                    </a:gs>
                    <a:gs pos="30000">
                      <a:srgbClr val="505050"/>
                    </a:gs>
                  </a:gsLst>
                  <a:lin ang="5400000" scaled="0"/>
                </a:gradFill>
                <a:latin typeface="Segoe UI"/>
              </a:rPr>
              <a:t> are attached properties.</a:t>
            </a:r>
          </a:p>
        </p:txBody>
      </p:sp>
    </p:spTree>
    <p:extLst>
      <p:ext uri="{BB962C8B-B14F-4D97-AF65-F5344CB8AC3E}">
        <p14:creationId xmlns:p14="http://schemas.microsoft.com/office/powerpoint/2010/main" val="400537920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XAML vs. MAUI</a:t>
            </a:r>
          </a:p>
        </p:txBody>
      </p:sp>
      <p:sp>
        <p:nvSpPr>
          <p:cNvPr id="2" name="Content Placeholder 1"/>
          <p:cNvSpPr>
            <a:spLocks noGrp="1"/>
          </p:cNvSpPr>
          <p:nvPr>
            <p:ph type="body" sz="quarter" idx="10"/>
          </p:nvPr>
        </p:nvSpPr>
        <p:spPr>
          <a:xfrm>
            <a:off x="269239" y="1189495"/>
            <a:ext cx="11653523" cy="1647426"/>
          </a:xfrm>
        </p:spPr>
        <p:txBody>
          <a:bodyPr/>
          <a:lstStyle/>
          <a:p>
            <a:r>
              <a:rPr lang="en-US" sz="3529" dirty="0"/>
              <a:t>.NET MAUI conforms to the XAML 2021 specification; it differs from Microsoft XAML mainly in the controls and layout containers. However, it can be translated to it.</a:t>
            </a:r>
          </a:p>
        </p:txBody>
      </p:sp>
      <p:grpSp>
        <p:nvGrpSpPr>
          <p:cNvPr id="14" name="Group 13"/>
          <p:cNvGrpSpPr/>
          <p:nvPr/>
        </p:nvGrpSpPr>
        <p:grpSpPr>
          <a:xfrm>
            <a:off x="374925" y="3364053"/>
            <a:ext cx="6044740" cy="2854773"/>
            <a:chOff x="4305137" y="2215847"/>
            <a:chExt cx="4534198" cy="2141383"/>
          </a:xfrm>
        </p:grpSpPr>
        <p:pic>
          <p:nvPicPr>
            <p:cNvPr id="11" name="Picture 10"/>
            <p:cNvPicPr>
              <a:picLocks noChangeAspect="1"/>
            </p:cNvPicPr>
            <p:nvPr/>
          </p:nvPicPr>
          <p:blipFill>
            <a:blip r:embed="rId3"/>
            <a:stretch>
              <a:fillRect/>
            </a:stretch>
          </p:blipFill>
          <p:spPr>
            <a:xfrm>
              <a:off x="4305137" y="2215847"/>
              <a:ext cx="4534198" cy="1750247"/>
            </a:xfrm>
            <a:prstGeom prst="rect">
              <a:avLst/>
            </a:prstGeom>
            <a:ln>
              <a:solidFill>
                <a:srgbClr val="606E6F"/>
              </a:solidFill>
            </a:ln>
          </p:spPr>
        </p:pic>
        <p:sp>
          <p:nvSpPr>
            <p:cNvPr id="12" name="TextBox 11"/>
            <p:cNvSpPr txBox="1"/>
            <p:nvPr/>
          </p:nvSpPr>
          <p:spPr>
            <a:xfrm>
              <a:off x="4305137" y="4012317"/>
              <a:ext cx="4534198" cy="344913"/>
            </a:xfrm>
            <a:prstGeom prst="rect">
              <a:avLst/>
            </a:prstGeom>
            <a:noFill/>
          </p:spPr>
          <p:txBody>
            <a:bodyPr wrap="square" rtlCol="0">
              <a:spAutoFit/>
            </a:bodyPr>
            <a:lstStyle/>
            <a:p>
              <a:pPr algn="ctr" defTabSz="914367"/>
              <a:r>
                <a:rPr lang="en-US" sz="2400" dirty="0">
                  <a:solidFill>
                    <a:srgbClr val="505050"/>
                  </a:solidFill>
                  <a:latin typeface="Segoe UI Light"/>
                  <a:cs typeface="Segoe UI Light"/>
                </a:rPr>
                <a:t>Microsoft XAML (WPF &amp; WinUI)</a:t>
              </a:r>
            </a:p>
          </p:txBody>
        </p:sp>
      </p:grpSp>
      <p:grpSp>
        <p:nvGrpSpPr>
          <p:cNvPr id="5" name="Group 4">
            <a:extLst>
              <a:ext uri="{FF2B5EF4-FFF2-40B4-BE49-F238E27FC236}">
                <a16:creationId xmlns:a16="http://schemas.microsoft.com/office/drawing/2014/main" id="{06F7F400-23D7-83A1-B837-7B41F9EEE776}"/>
              </a:ext>
            </a:extLst>
          </p:cNvPr>
          <p:cNvGrpSpPr/>
          <p:nvPr/>
        </p:nvGrpSpPr>
        <p:grpSpPr>
          <a:xfrm>
            <a:off x="6419666" y="3383067"/>
            <a:ext cx="5676695" cy="2835758"/>
            <a:chOff x="6516396" y="3566000"/>
            <a:chExt cx="5776414" cy="2892621"/>
          </a:xfrm>
        </p:grpSpPr>
        <p:sp>
          <p:nvSpPr>
            <p:cNvPr id="10" name="TextBox 9"/>
            <p:cNvSpPr txBox="1"/>
            <p:nvPr/>
          </p:nvSpPr>
          <p:spPr>
            <a:xfrm>
              <a:off x="6764762" y="5989582"/>
              <a:ext cx="5279679" cy="469039"/>
            </a:xfrm>
            <a:prstGeom prst="rect">
              <a:avLst/>
            </a:prstGeom>
            <a:noFill/>
          </p:spPr>
          <p:txBody>
            <a:bodyPr wrap="square" rtlCol="0">
              <a:spAutoFit/>
            </a:bodyPr>
            <a:lstStyle/>
            <a:p>
              <a:pPr algn="ctr" defTabSz="914367"/>
              <a:r>
                <a:rPr lang="en-US" sz="2400" dirty="0">
                  <a:solidFill>
                    <a:srgbClr val="505050"/>
                  </a:solidFill>
                  <a:latin typeface="Segoe UI Light"/>
                  <a:cs typeface="Segoe UI Light"/>
                </a:rPr>
                <a:t>.NET MAUI</a:t>
              </a:r>
            </a:p>
          </p:txBody>
        </p:sp>
        <p:sp>
          <p:nvSpPr>
            <p:cNvPr id="4" name="TextBox 3">
              <a:extLst>
                <a:ext uri="{FF2B5EF4-FFF2-40B4-BE49-F238E27FC236}">
                  <a16:creationId xmlns:a16="http://schemas.microsoft.com/office/drawing/2014/main" id="{EA945FCB-F92B-5D85-46F1-4E9BA3337744}"/>
                </a:ext>
              </a:extLst>
            </p:cNvPr>
            <p:cNvSpPr txBox="1"/>
            <p:nvPr/>
          </p:nvSpPr>
          <p:spPr>
            <a:xfrm>
              <a:off x="6516396" y="3566000"/>
              <a:ext cx="5776414" cy="2326791"/>
            </a:xfrm>
            <a:prstGeom prst="rect">
              <a:avLst/>
            </a:prstGeom>
            <a:noFill/>
            <a:ln w="3175">
              <a:solidFill>
                <a:schemeClr val="tx1"/>
              </a:solidFill>
            </a:ln>
          </p:spPr>
          <p:txBody>
            <a:bodyPr wrap="square" lIns="179285" tIns="143428" rIns="179285" bIns="143428" rtlCol="0">
              <a:spAutoFit/>
            </a:bodyPr>
            <a:lstStyle/>
            <a:p>
              <a:pPr defTabSz="914367"/>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ContentPage</a:t>
              </a:r>
              <a:r>
                <a:rPr lang="en-US" sz="1176" dirty="0">
                  <a:solidFill>
                    <a:srgbClr val="FF0000"/>
                  </a:solidFill>
                  <a:latin typeface="Cascadia Mono" panose="020B0609020000020004" pitchFamily="49" charset="0"/>
                </a:rPr>
                <a:t> x</a:t>
              </a:r>
              <a:r>
                <a:rPr lang="en-US" sz="1176" dirty="0">
                  <a:solidFill>
                    <a:srgbClr val="0000FF"/>
                  </a:solidFill>
                  <a:latin typeface="Cascadia Mono" panose="020B0609020000020004" pitchFamily="49" charset="0"/>
                </a:rPr>
                <a:t>:</a:t>
              </a:r>
              <a:r>
                <a:rPr lang="en-US" sz="1176" dirty="0">
                  <a:solidFill>
                    <a:srgbClr val="FF0000"/>
                  </a:solidFill>
                  <a:latin typeface="Cascadia Mono" panose="020B0609020000020004" pitchFamily="49" charset="0"/>
                </a:rPr>
                <a:t>Class</a:t>
              </a:r>
              <a:r>
                <a:rPr lang="en-US" sz="1176" dirty="0">
                  <a:solidFill>
                    <a:srgbClr val="0000FF"/>
                  </a:solidFill>
                  <a:latin typeface="Cascadia Mono" panose="020B0609020000020004" pitchFamily="49" charset="0"/>
                </a:rPr>
                <a:t>="MauiApp1.MainPage"</a:t>
              </a:r>
              <a:endParaRPr lang="en-US" sz="1176" dirty="0">
                <a:solidFill>
                  <a:srgbClr val="000000"/>
                </a:solidFill>
                <a:latin typeface="Cascadia Mono" panose="020B0609020000020004" pitchFamily="49" charset="0"/>
              </a:endParaRPr>
            </a:p>
            <a:p>
              <a:pPr defTabSz="914367"/>
              <a:r>
                <a:rPr lang="en-US" sz="1176" dirty="0">
                  <a:solidFill>
                    <a:srgbClr val="000000"/>
                  </a:solidFill>
                  <a:latin typeface="Cascadia Mono" panose="020B0609020000020004" pitchFamily="49" charset="0"/>
                </a:rPr>
                <a:t>    </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xmlns</a:t>
              </a:r>
              <a:r>
                <a:rPr lang="en-US" sz="1176" dirty="0">
                  <a:solidFill>
                    <a:srgbClr val="0000FF"/>
                  </a:solidFill>
                  <a:latin typeface="Cascadia Mono" panose="020B0609020000020004" pitchFamily="49" charset="0"/>
                </a:rPr>
                <a:t>="http://schemas.microsoft.com/dotnet/2021/</a:t>
              </a:r>
              <a:r>
                <a:rPr lang="en-US" sz="1176" dirty="0" err="1">
                  <a:solidFill>
                    <a:srgbClr val="0000FF"/>
                  </a:solidFill>
                  <a:latin typeface="Cascadia Mono" panose="020B0609020000020004" pitchFamily="49" charset="0"/>
                </a:rPr>
                <a:t>maui</a:t>
              </a:r>
              <a:r>
                <a:rPr lang="en-US" sz="1176" dirty="0">
                  <a:solidFill>
                    <a:srgbClr val="0000FF"/>
                  </a:solidFill>
                  <a:latin typeface="Cascadia Mono" panose="020B0609020000020004" pitchFamily="49" charset="0"/>
                </a:rPr>
                <a:t>"</a:t>
              </a:r>
              <a:endParaRPr lang="en-US" sz="1176" dirty="0">
                <a:solidFill>
                  <a:srgbClr val="000000"/>
                </a:solidFill>
                <a:latin typeface="Cascadia Mono" panose="020B0609020000020004" pitchFamily="49" charset="0"/>
              </a:endParaRPr>
            </a:p>
            <a:p>
              <a:pPr defTabSz="914367"/>
              <a:r>
                <a:rPr lang="en-US" sz="1176" dirty="0">
                  <a:solidFill>
                    <a:srgbClr val="000000"/>
                  </a:solidFill>
                  <a:latin typeface="Cascadia Mono" panose="020B0609020000020004" pitchFamily="49" charset="0"/>
                </a:rPr>
                <a:t>    </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xmlns</a:t>
              </a:r>
              <a:r>
                <a:rPr lang="en-US" sz="1176" dirty="0" err="1">
                  <a:solidFill>
                    <a:srgbClr val="0000FF"/>
                  </a:solidFill>
                  <a:latin typeface="Cascadia Mono" panose="020B0609020000020004" pitchFamily="49" charset="0"/>
                </a:rPr>
                <a:t>:</a:t>
              </a:r>
              <a:r>
                <a:rPr lang="en-US" sz="1176" dirty="0" err="1">
                  <a:solidFill>
                    <a:srgbClr val="FF0000"/>
                  </a:solidFill>
                  <a:latin typeface="Cascadia Mono" panose="020B0609020000020004" pitchFamily="49" charset="0"/>
                </a:rPr>
                <a:t>x</a:t>
              </a:r>
              <a:r>
                <a:rPr lang="en-US" sz="1176" dirty="0">
                  <a:solidFill>
                    <a:srgbClr val="0000FF"/>
                  </a:solidFill>
                  <a:latin typeface="Cascadia Mono" panose="020B0609020000020004" pitchFamily="49" charset="0"/>
                </a:rPr>
                <a:t>="http://schemas.microsoft.com/</a:t>
              </a:r>
              <a:r>
                <a:rPr lang="en-US" sz="1176" dirty="0" err="1">
                  <a:solidFill>
                    <a:srgbClr val="0000FF"/>
                  </a:solidFill>
                  <a:latin typeface="Cascadia Mono" panose="020B0609020000020004" pitchFamily="49" charset="0"/>
                </a:rPr>
                <a:t>winfx</a:t>
              </a:r>
              <a:r>
                <a:rPr lang="en-US" sz="1176" dirty="0">
                  <a:solidFill>
                    <a:srgbClr val="0000FF"/>
                  </a:solidFill>
                  <a:latin typeface="Cascadia Mono" panose="020B0609020000020004" pitchFamily="49" charset="0"/>
                </a:rPr>
                <a:t>/2009/</a:t>
              </a:r>
              <a:r>
                <a:rPr lang="en-US" sz="1176" dirty="0" err="1">
                  <a:solidFill>
                    <a:srgbClr val="0000FF"/>
                  </a:solidFill>
                  <a:latin typeface="Cascadia Mono" panose="020B0609020000020004" pitchFamily="49" charset="0"/>
                </a:rPr>
                <a:t>xaml</a:t>
              </a:r>
              <a:r>
                <a:rPr lang="en-US" sz="1176" dirty="0">
                  <a:solidFill>
                    <a:srgbClr val="0000FF"/>
                  </a:solidFill>
                  <a:latin typeface="Cascadia Mono" panose="020B0609020000020004" pitchFamily="49" charset="0"/>
                </a:rPr>
                <a:t>"&gt;</a:t>
              </a:r>
              <a:endParaRPr lang="en-US" sz="1176" dirty="0">
                <a:solidFill>
                  <a:srgbClr val="000000"/>
                </a:solidFill>
                <a:latin typeface="Cascadia Mono" panose="020B0609020000020004" pitchFamily="49" charset="0"/>
              </a:endParaRPr>
            </a:p>
            <a:p>
              <a:pPr defTabSz="914367"/>
              <a:endParaRPr lang="en-US" sz="1176" dirty="0">
                <a:solidFill>
                  <a:srgbClr val="000000"/>
                </a:solidFill>
                <a:latin typeface="Cascadia Mono" panose="020B0609020000020004" pitchFamily="49" charset="0"/>
              </a:endParaRPr>
            </a:p>
            <a:p>
              <a:pPr defTabSz="914367"/>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StackLayout</a:t>
              </a:r>
              <a:r>
                <a:rPr lang="en-US" sz="1176" dirty="0">
                  <a:solidFill>
                    <a:srgbClr val="FF0000"/>
                  </a:solidFill>
                  <a:latin typeface="Cascadia Mono" panose="020B0609020000020004" pitchFamily="49" charset="0"/>
                </a:rPr>
                <a:t> Margin</a:t>
              </a:r>
              <a:r>
                <a:rPr lang="en-US" sz="1176" dirty="0">
                  <a:solidFill>
                    <a:srgbClr val="0000FF"/>
                  </a:solidFill>
                  <a:latin typeface="Cascadia Mono" panose="020B0609020000020004" pitchFamily="49" charset="0"/>
                </a:rPr>
                <a:t>="50"</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VerticalOptions</a:t>
              </a:r>
              <a:r>
                <a:rPr lang="en-US" sz="1176" dirty="0">
                  <a:solidFill>
                    <a:srgbClr val="0000FF"/>
                  </a:solidFill>
                  <a:latin typeface="Cascadia Mono" panose="020B0609020000020004" pitchFamily="49" charset="0"/>
                </a:rPr>
                <a:t>="Center"&gt;</a:t>
              </a:r>
              <a:endParaRPr lang="en-US" sz="1176" dirty="0">
                <a:solidFill>
                  <a:srgbClr val="000000"/>
                </a:solidFill>
                <a:latin typeface="Cascadia Mono" panose="020B0609020000020004" pitchFamily="49" charset="0"/>
              </a:endParaRPr>
            </a:p>
            <a:p>
              <a:pPr defTabSz="914367"/>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&lt;</a:t>
              </a:r>
              <a:r>
                <a:rPr lang="en-US" sz="1176" dirty="0">
                  <a:solidFill>
                    <a:srgbClr val="A31515"/>
                  </a:solidFill>
                  <a:latin typeface="Cascadia Mono" panose="020B0609020000020004" pitchFamily="49" charset="0"/>
                </a:rPr>
                <a:t>Entry</a:t>
              </a:r>
              <a:r>
                <a:rPr lang="en-US" sz="1176" dirty="0">
                  <a:solidFill>
                    <a:srgbClr val="FF0000"/>
                  </a:solidFill>
                  <a:latin typeface="Cascadia Mono" panose="020B0609020000020004" pitchFamily="49" charset="0"/>
                </a:rPr>
                <a:t> Placeholder</a:t>
              </a:r>
              <a:r>
                <a:rPr lang="en-US" sz="1176" dirty="0">
                  <a:solidFill>
                    <a:srgbClr val="0000FF"/>
                  </a:solidFill>
                  <a:latin typeface="Cascadia Mono" panose="020B0609020000020004" pitchFamily="49" charset="0"/>
                </a:rPr>
                <a:t>="User Name" /&gt;</a:t>
              </a:r>
              <a:endParaRPr lang="en-US" sz="1176" dirty="0">
                <a:solidFill>
                  <a:srgbClr val="000000"/>
                </a:solidFill>
                <a:latin typeface="Cascadia Mono" panose="020B0609020000020004" pitchFamily="49" charset="0"/>
              </a:endParaRPr>
            </a:p>
            <a:p>
              <a:pPr defTabSz="914367"/>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&lt;</a:t>
              </a:r>
              <a:r>
                <a:rPr lang="en-US" sz="1176" dirty="0">
                  <a:solidFill>
                    <a:srgbClr val="A31515"/>
                  </a:solidFill>
                  <a:latin typeface="Cascadia Mono" panose="020B0609020000020004" pitchFamily="49" charset="0"/>
                </a:rPr>
                <a:t>Entry</a:t>
              </a:r>
              <a:r>
                <a:rPr lang="en-US" sz="1176" dirty="0">
                  <a:solidFill>
                    <a:srgbClr val="FF0000"/>
                  </a:solidFill>
                  <a:latin typeface="Cascadia Mono" panose="020B0609020000020004" pitchFamily="49" charset="0"/>
                </a:rPr>
                <a:t> Placeholder</a:t>
              </a:r>
              <a:r>
                <a:rPr lang="en-US" sz="1176" dirty="0">
                  <a:solidFill>
                    <a:srgbClr val="0000FF"/>
                  </a:solidFill>
                  <a:latin typeface="Cascadia Mono" panose="020B0609020000020004" pitchFamily="49" charset="0"/>
                </a:rPr>
                <a:t>="Password"</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IsPassword</a:t>
              </a:r>
              <a:r>
                <a:rPr lang="en-US" sz="1176" dirty="0">
                  <a:solidFill>
                    <a:srgbClr val="0000FF"/>
                  </a:solidFill>
                  <a:latin typeface="Cascadia Mono" panose="020B0609020000020004" pitchFamily="49" charset="0"/>
                </a:rPr>
                <a:t>="True" /&gt;</a:t>
              </a:r>
              <a:endParaRPr lang="en-US" sz="1176" dirty="0">
                <a:solidFill>
                  <a:srgbClr val="000000"/>
                </a:solidFill>
                <a:latin typeface="Cascadia Mono" panose="020B0609020000020004" pitchFamily="49" charset="0"/>
              </a:endParaRPr>
            </a:p>
            <a:p>
              <a:pPr defTabSz="914367"/>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&lt;</a:t>
              </a:r>
              <a:r>
                <a:rPr lang="en-US" sz="1176" dirty="0">
                  <a:solidFill>
                    <a:srgbClr val="A31515"/>
                  </a:solidFill>
                  <a:latin typeface="Cascadia Mono" panose="020B0609020000020004" pitchFamily="49" charset="0"/>
                </a:rPr>
                <a:t>Button</a:t>
              </a:r>
              <a:r>
                <a:rPr lang="en-US" sz="1176" dirty="0">
                  <a:solidFill>
                    <a:srgbClr val="FF0000"/>
                  </a:solidFill>
                  <a:latin typeface="Cascadia Mono" panose="020B0609020000020004" pitchFamily="49" charset="0"/>
                </a:rPr>
                <a:t> Text</a:t>
              </a:r>
              <a:r>
                <a:rPr lang="en-US" sz="1176" dirty="0">
                  <a:solidFill>
                    <a:srgbClr val="0000FF"/>
                  </a:solidFill>
                  <a:latin typeface="Cascadia Mono" panose="020B0609020000020004" pitchFamily="49" charset="0"/>
                </a:rPr>
                <a:t>="Login"</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BackgroundColor</a:t>
              </a:r>
              <a:r>
                <a:rPr lang="en-US" sz="1176" dirty="0">
                  <a:solidFill>
                    <a:srgbClr val="0000FF"/>
                  </a:solidFill>
                  <a:latin typeface="Cascadia Mono" panose="020B0609020000020004" pitchFamily="49" charset="0"/>
                </a:rPr>
                <a:t>="#FF77D065"</a:t>
              </a:r>
              <a:r>
                <a:rPr lang="en-US" sz="1176" dirty="0">
                  <a:solidFill>
                    <a:srgbClr val="000000"/>
                  </a:solidFill>
                  <a:latin typeface="Cascadia Mono" panose="020B0609020000020004" pitchFamily="49" charset="0"/>
                </a:rPr>
                <a:t> </a:t>
              </a:r>
            </a:p>
            <a:p>
              <a:pPr defTabSz="914367"/>
              <a:r>
                <a:rPr lang="en-US" sz="1176" dirty="0">
                  <a:solidFill>
                    <a:srgbClr val="000000"/>
                  </a:solidFill>
                  <a:latin typeface="Cascadia Mono" panose="020B0609020000020004" pitchFamily="49" charset="0"/>
                </a:rPr>
                <a:t>               </a:t>
              </a:r>
              <a:r>
                <a:rPr lang="en-US" sz="1176" dirty="0">
                  <a:solidFill>
                    <a:srgbClr val="FF0000"/>
                  </a:solidFill>
                  <a:latin typeface="Cascadia Mono" panose="020B0609020000020004" pitchFamily="49" charset="0"/>
                </a:rPr>
                <a:t> </a:t>
              </a:r>
              <a:r>
                <a:rPr lang="en-US" sz="1176" dirty="0" err="1">
                  <a:solidFill>
                    <a:srgbClr val="FF0000"/>
                  </a:solidFill>
                  <a:latin typeface="Cascadia Mono" panose="020B0609020000020004" pitchFamily="49" charset="0"/>
                </a:rPr>
                <a:t>TextColor</a:t>
              </a:r>
              <a:r>
                <a:rPr lang="en-US" sz="1176" dirty="0">
                  <a:solidFill>
                    <a:srgbClr val="0000FF"/>
                  </a:solidFill>
                  <a:latin typeface="Cascadia Mono" panose="020B0609020000020004" pitchFamily="49" charset="0"/>
                </a:rPr>
                <a:t>="White" /&gt;</a:t>
              </a:r>
              <a:endParaRPr lang="en-US" sz="1176" dirty="0">
                <a:solidFill>
                  <a:srgbClr val="000000"/>
                </a:solidFill>
                <a:latin typeface="Cascadia Mono" panose="020B0609020000020004" pitchFamily="49" charset="0"/>
              </a:endParaRPr>
            </a:p>
            <a:p>
              <a:pPr defTabSz="914367"/>
              <a:r>
                <a:rPr lang="en-US" sz="1176" dirty="0">
                  <a:solidFill>
                    <a:srgbClr val="000000"/>
                  </a:solidFill>
                  <a:latin typeface="Cascadia Mono" panose="020B0609020000020004" pitchFamily="49" charset="0"/>
                </a:rPr>
                <a:t>    </a:t>
              </a:r>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StackLayout</a:t>
              </a:r>
              <a:r>
                <a:rPr lang="en-US" sz="1176" dirty="0">
                  <a:solidFill>
                    <a:srgbClr val="0000FF"/>
                  </a:solidFill>
                  <a:latin typeface="Cascadia Mono" panose="020B0609020000020004" pitchFamily="49" charset="0"/>
                </a:rPr>
                <a:t>&gt;</a:t>
              </a:r>
              <a:endParaRPr lang="en-US" sz="1176" dirty="0">
                <a:solidFill>
                  <a:srgbClr val="000000"/>
                </a:solidFill>
                <a:latin typeface="Cascadia Mono" panose="020B0609020000020004" pitchFamily="49" charset="0"/>
              </a:endParaRPr>
            </a:p>
            <a:p>
              <a:pPr defTabSz="914367"/>
              <a:r>
                <a:rPr lang="en-US" sz="1176" dirty="0">
                  <a:solidFill>
                    <a:srgbClr val="0000FF"/>
                  </a:solidFill>
                  <a:latin typeface="Cascadia Mono" panose="020B0609020000020004" pitchFamily="49" charset="0"/>
                </a:rPr>
                <a:t>&lt;/</a:t>
              </a:r>
              <a:r>
                <a:rPr lang="en-US" sz="1176" dirty="0" err="1">
                  <a:solidFill>
                    <a:srgbClr val="A31515"/>
                  </a:solidFill>
                  <a:latin typeface="Cascadia Mono" panose="020B0609020000020004" pitchFamily="49" charset="0"/>
                </a:rPr>
                <a:t>ContentPage</a:t>
              </a:r>
              <a:r>
                <a:rPr lang="en-US" sz="1176" dirty="0">
                  <a:solidFill>
                    <a:srgbClr val="0000FF"/>
                  </a:solidFill>
                  <a:latin typeface="Cascadia Mono" panose="020B0609020000020004" pitchFamily="49" charset="0"/>
                </a:rPr>
                <a:t>&gt;</a:t>
              </a:r>
              <a:endParaRPr lang="en-US" sz="1029" dirty="0">
                <a:gradFill>
                  <a:gsLst>
                    <a:gs pos="2917">
                      <a:srgbClr val="505050"/>
                    </a:gs>
                    <a:gs pos="30000">
                      <a:srgbClr val="505050"/>
                    </a:gs>
                  </a:gsLst>
                  <a:lin ang="5400000" scaled="0"/>
                </a:gradFill>
                <a:latin typeface="Segoe UI"/>
              </a:endParaRPr>
            </a:p>
          </p:txBody>
        </p:sp>
      </p:grpSp>
    </p:spTree>
    <p:extLst>
      <p:ext uri="{BB962C8B-B14F-4D97-AF65-F5344CB8AC3E}">
        <p14:creationId xmlns:p14="http://schemas.microsoft.com/office/powerpoint/2010/main" val="28019945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900" decel="100000" fill="hold"/>
                                        <p:tgtEl>
                                          <p:spTgt spid="1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11" presetID="42"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A9D308A-F9DF-4C9C-B206-FEFC47944A53}"/>
              </a:ext>
            </a:extLst>
          </p:cNvPr>
          <p:cNvSpPr>
            <a:spLocks noGrp="1"/>
          </p:cNvSpPr>
          <p:nvPr>
            <p:ph type="body" sz="quarter" idx="10"/>
          </p:nvPr>
        </p:nvSpPr>
        <p:spPr>
          <a:xfrm>
            <a:off x="269984" y="1189495"/>
            <a:ext cx="11652035" cy="5250038"/>
          </a:xfrm>
        </p:spPr>
        <p:txBody>
          <a:bodyPr/>
          <a:lstStyle/>
          <a:p>
            <a:r>
              <a:rPr lang="en-US" dirty="0"/>
              <a:t>General XAML namespaces</a:t>
            </a:r>
          </a:p>
          <a:p>
            <a:endParaRPr lang="en-US" dirty="0"/>
          </a:p>
          <a:p>
            <a:endParaRPr lang="en-US" dirty="0"/>
          </a:p>
          <a:p>
            <a:endParaRPr lang="en-US" dirty="0"/>
          </a:p>
          <a:p>
            <a:endParaRPr lang="en-US" dirty="0"/>
          </a:p>
          <a:p>
            <a:endParaRPr lang="en-US" dirty="0"/>
          </a:p>
          <a:p>
            <a:endParaRPr lang="en-US" dirty="0"/>
          </a:p>
          <a:p>
            <a:r>
              <a:rPr lang="en-US" dirty="0"/>
              <a:t>Mapping custom types to XAML namespaces and prefixes</a:t>
            </a:r>
          </a:p>
          <a:p>
            <a:pPr lvl="1"/>
            <a:r>
              <a:rPr lang="en-US" dirty="0"/>
              <a:t>You can map custom types using following definition on the root element.</a:t>
            </a:r>
          </a:p>
        </p:txBody>
      </p:sp>
      <p:sp>
        <p:nvSpPr>
          <p:cNvPr id="3" name="Title 2">
            <a:extLst>
              <a:ext uri="{FF2B5EF4-FFF2-40B4-BE49-F238E27FC236}">
                <a16:creationId xmlns:a16="http://schemas.microsoft.com/office/drawing/2014/main" id="{15ABC505-3F02-483E-80F7-172B88C96370}"/>
              </a:ext>
            </a:extLst>
          </p:cNvPr>
          <p:cNvSpPr>
            <a:spLocks noGrp="1"/>
          </p:cNvSpPr>
          <p:nvPr>
            <p:ph type="title"/>
          </p:nvPr>
        </p:nvSpPr>
        <p:spPr/>
        <p:txBody>
          <a:bodyPr/>
          <a:lstStyle/>
          <a:p>
            <a:r>
              <a:rPr lang="en-US" dirty="0"/>
              <a:t>XAML namespaces</a:t>
            </a:r>
          </a:p>
        </p:txBody>
      </p:sp>
      <p:graphicFrame>
        <p:nvGraphicFramePr>
          <p:cNvPr id="5" name="Table 4">
            <a:extLst>
              <a:ext uri="{FF2B5EF4-FFF2-40B4-BE49-F238E27FC236}">
                <a16:creationId xmlns:a16="http://schemas.microsoft.com/office/drawing/2014/main" id="{F2EE3A92-B722-465B-8090-CCBFFFD5E99F}"/>
              </a:ext>
            </a:extLst>
          </p:cNvPr>
          <p:cNvGraphicFramePr>
            <a:graphicFrameLocks noGrp="1"/>
          </p:cNvGraphicFramePr>
          <p:nvPr/>
        </p:nvGraphicFramePr>
        <p:xfrm>
          <a:off x="267664" y="1913638"/>
          <a:ext cx="11729799" cy="3116647"/>
        </p:xfrm>
        <a:graphic>
          <a:graphicData uri="http://schemas.openxmlformats.org/drawingml/2006/table">
            <a:tbl>
              <a:tblPr firstRow="1" bandRow="1">
                <a:tableStyleId>{5C22544A-7EE6-4342-B048-85BDC9FD1C3A}</a:tableStyleId>
              </a:tblPr>
              <a:tblGrid>
                <a:gridCol w="1494041">
                  <a:extLst>
                    <a:ext uri="{9D8B030D-6E8A-4147-A177-3AD203B41FA5}">
                      <a16:colId xmlns:a16="http://schemas.microsoft.com/office/drawing/2014/main" val="2668350950"/>
                    </a:ext>
                  </a:extLst>
                </a:gridCol>
                <a:gridCol w="3510997">
                  <a:extLst>
                    <a:ext uri="{9D8B030D-6E8A-4147-A177-3AD203B41FA5}">
                      <a16:colId xmlns:a16="http://schemas.microsoft.com/office/drawing/2014/main" val="3918031116"/>
                    </a:ext>
                  </a:extLst>
                </a:gridCol>
                <a:gridCol w="6724761">
                  <a:extLst>
                    <a:ext uri="{9D8B030D-6E8A-4147-A177-3AD203B41FA5}">
                      <a16:colId xmlns:a16="http://schemas.microsoft.com/office/drawing/2014/main" val="512263120"/>
                    </a:ext>
                  </a:extLst>
                </a:gridCol>
              </a:tblGrid>
              <a:tr h="363550">
                <a:tc>
                  <a:txBody>
                    <a:bodyPr/>
                    <a:lstStyle/>
                    <a:p>
                      <a:r>
                        <a:rPr lang="en-US" sz="1700" dirty="0"/>
                        <a:t>Prefix</a:t>
                      </a:r>
                    </a:p>
                  </a:txBody>
                  <a:tcPr marL="89642" marR="89642" marT="44821" marB="44821"/>
                </a:tc>
                <a:tc>
                  <a:txBody>
                    <a:bodyPr/>
                    <a:lstStyle/>
                    <a:p>
                      <a:r>
                        <a:rPr lang="en-US" sz="1700" dirty="0"/>
                        <a:t>URL</a:t>
                      </a:r>
                    </a:p>
                  </a:txBody>
                  <a:tcPr marL="89642" marR="89642" marT="44821" marB="44821"/>
                </a:tc>
                <a:tc>
                  <a:txBody>
                    <a:bodyPr/>
                    <a:lstStyle/>
                    <a:p>
                      <a:r>
                        <a:rPr lang="en-US" sz="1700" dirty="0"/>
                        <a:t>Description</a:t>
                      </a:r>
                    </a:p>
                  </a:txBody>
                  <a:tcPr marL="89642" marR="89642" marT="44821" marB="44821"/>
                </a:tc>
                <a:extLst>
                  <a:ext uri="{0D108BD9-81ED-4DB2-BD59-A6C34878D82A}">
                    <a16:rowId xmlns:a16="http://schemas.microsoft.com/office/drawing/2014/main" val="183203778"/>
                  </a:ext>
                </a:extLst>
              </a:tr>
              <a:tr h="617039">
                <a:tc>
                  <a:txBody>
                    <a:bodyPr/>
                    <a:lstStyle/>
                    <a:p>
                      <a:r>
                        <a:rPr lang="en-US" sz="1700" dirty="0"/>
                        <a:t>None(default namespace)</a:t>
                      </a:r>
                    </a:p>
                  </a:txBody>
                  <a:tcPr marL="89642" marR="89642" marT="44821" marB="44821"/>
                </a:tc>
                <a:tc>
                  <a:txBody>
                    <a:bodyPr/>
                    <a:lstStyle/>
                    <a:p>
                      <a:r>
                        <a:rPr lang="en-US" sz="1700" dirty="0"/>
                        <a:t>http://schemas.microsoft.com/winfx/2006/xaml/presentation</a:t>
                      </a:r>
                    </a:p>
                  </a:txBody>
                  <a:tcPr marL="89642" marR="89642" marT="44821" marB="44821"/>
                </a:tc>
                <a:tc>
                  <a:txBody>
                    <a:bodyPr/>
                    <a:lstStyle/>
                    <a:p>
                      <a:r>
                        <a:rPr lang="en-US" sz="1700" dirty="0"/>
                        <a:t>For UI definition markup.</a:t>
                      </a:r>
                      <a:br>
                        <a:rPr lang="en-US" sz="1700" dirty="0"/>
                      </a:br>
                      <a:r>
                        <a:rPr lang="en-US" sz="1700" dirty="0"/>
                        <a:t>For ex: Button, </a:t>
                      </a:r>
                      <a:r>
                        <a:rPr lang="en-US" sz="1700" dirty="0" err="1"/>
                        <a:t>ListView</a:t>
                      </a:r>
                      <a:r>
                        <a:rPr lang="en-US" sz="1700" dirty="0"/>
                        <a:t>, </a:t>
                      </a:r>
                      <a:r>
                        <a:rPr lang="en-US" sz="1700" dirty="0" err="1"/>
                        <a:t>InkCanvas</a:t>
                      </a:r>
                      <a:r>
                        <a:rPr lang="en-US" sz="1700" dirty="0"/>
                        <a:t> and more.</a:t>
                      </a:r>
                    </a:p>
                  </a:txBody>
                  <a:tcPr marL="89642" marR="89642" marT="44821" marB="44821"/>
                </a:tc>
                <a:extLst>
                  <a:ext uri="{0D108BD9-81ED-4DB2-BD59-A6C34878D82A}">
                    <a16:rowId xmlns:a16="http://schemas.microsoft.com/office/drawing/2014/main" val="2014386583"/>
                  </a:ext>
                </a:extLst>
              </a:tr>
              <a:tr h="627497">
                <a:tc>
                  <a:txBody>
                    <a:bodyPr/>
                    <a:lstStyle/>
                    <a:p>
                      <a:r>
                        <a:rPr lang="en-US" sz="1700" dirty="0"/>
                        <a:t>x</a:t>
                      </a:r>
                    </a:p>
                  </a:txBody>
                  <a:tcPr marL="89642" marR="89642" marT="44821" marB="44821"/>
                </a:tc>
                <a:tc>
                  <a:txBody>
                    <a:bodyPr/>
                    <a:lstStyle/>
                    <a:p>
                      <a:r>
                        <a:rPr lang="en-US" sz="1800" b="0" i="0" u="none" strike="noStrike" kern="1200" dirty="0">
                          <a:solidFill>
                            <a:schemeClr val="dk1"/>
                          </a:solidFill>
                          <a:effectLst/>
                          <a:latin typeface="+mn-lt"/>
                          <a:ea typeface="+mn-ea"/>
                          <a:cs typeface="+mn-cs"/>
                        </a:rPr>
                        <a:t>http://schemas.microsoft.com/winfx/2006/xaml</a:t>
                      </a:r>
                      <a:endParaRPr lang="en-US" sz="1700" dirty="0"/>
                    </a:p>
                  </a:txBody>
                  <a:tcPr marL="89642" marR="89642" marT="44821" marB="44821"/>
                </a:tc>
                <a:tc>
                  <a:txBody>
                    <a:bodyPr/>
                    <a:lstStyle/>
                    <a:p>
                      <a:r>
                        <a:rPr lang="en-US" sz="1700" dirty="0"/>
                        <a:t>For support </a:t>
                      </a:r>
                      <a:r>
                        <a:rPr lang="en-US" sz="1700" dirty="0" err="1"/>
                        <a:t>intrinsics</a:t>
                      </a:r>
                      <a:r>
                        <a:rPr lang="en-US" sz="1700" dirty="0"/>
                        <a:t>.</a:t>
                      </a:r>
                      <a:br>
                        <a:rPr lang="en-US" sz="1700" dirty="0"/>
                      </a:br>
                      <a:r>
                        <a:rPr lang="en-US" sz="1700" dirty="0"/>
                        <a:t>For ex: x:Array, x:Class, x:Key, x:Name and more.</a:t>
                      </a:r>
                    </a:p>
                  </a:txBody>
                  <a:tcPr marL="89642" marR="89642" marT="44821" marB="44821"/>
                </a:tc>
                <a:extLst>
                  <a:ext uri="{0D108BD9-81ED-4DB2-BD59-A6C34878D82A}">
                    <a16:rowId xmlns:a16="http://schemas.microsoft.com/office/drawing/2014/main" val="2855244702"/>
                  </a:ext>
                </a:extLst>
              </a:tr>
              <a:tr h="617039">
                <a:tc>
                  <a:txBody>
                    <a:bodyPr/>
                    <a:lstStyle/>
                    <a:p>
                      <a:r>
                        <a:rPr lang="en-US" sz="1700" dirty="0"/>
                        <a:t>d</a:t>
                      </a:r>
                    </a:p>
                  </a:txBody>
                  <a:tcPr marL="89642" marR="89642" marT="44821" marB="44821"/>
                </a:tc>
                <a:tc>
                  <a:txBody>
                    <a:bodyPr/>
                    <a:lstStyle/>
                    <a:p>
                      <a:r>
                        <a:rPr lang="en-US" sz="1700" dirty="0"/>
                        <a:t>http://schemas.microsoft.com/expression/blend/2008</a:t>
                      </a:r>
                    </a:p>
                  </a:txBody>
                  <a:tcPr marL="89642" marR="89642" marT="44821" marB="44821"/>
                </a:tc>
                <a:tc>
                  <a:txBody>
                    <a:bodyPr/>
                    <a:lstStyle/>
                    <a:p>
                      <a:r>
                        <a:rPr lang="en-US" sz="1700" dirty="0"/>
                        <a:t>For design time.</a:t>
                      </a:r>
                    </a:p>
                    <a:p>
                      <a:r>
                        <a:rPr lang="en-US" sz="1700" dirty="0"/>
                        <a:t>For ex: d:DesignWidth, d:DesignHeight and more.</a:t>
                      </a:r>
                    </a:p>
                  </a:txBody>
                  <a:tcPr marL="89642" marR="89642" marT="44821" marB="44821"/>
                </a:tc>
                <a:extLst>
                  <a:ext uri="{0D108BD9-81ED-4DB2-BD59-A6C34878D82A}">
                    <a16:rowId xmlns:a16="http://schemas.microsoft.com/office/drawing/2014/main" val="2385468041"/>
                  </a:ext>
                </a:extLst>
              </a:tr>
              <a:tr h="880737">
                <a:tc>
                  <a:txBody>
                    <a:bodyPr/>
                    <a:lstStyle/>
                    <a:p>
                      <a:r>
                        <a:rPr lang="en-US" sz="1700" dirty="0"/>
                        <a:t>mc</a:t>
                      </a:r>
                    </a:p>
                  </a:txBody>
                  <a:tcPr marL="89642" marR="89642" marT="44821" marB="44821"/>
                </a:tc>
                <a:tc>
                  <a:txBody>
                    <a:bodyPr/>
                    <a:lstStyle/>
                    <a:p>
                      <a:r>
                        <a:rPr lang="en-US" sz="1700" dirty="0"/>
                        <a:t>http://schemas.openxmlformats.org/markup-compatibility/2006</a:t>
                      </a:r>
                    </a:p>
                  </a:txBody>
                  <a:tcPr marL="89642" marR="89642" marT="44821" marB="44821"/>
                </a:tc>
                <a:tc>
                  <a:txBody>
                    <a:bodyPr/>
                    <a:lstStyle/>
                    <a:p>
                      <a:r>
                        <a:rPr lang="en-US" sz="1700" dirty="0"/>
                        <a:t>For markup compatibility.</a:t>
                      </a:r>
                    </a:p>
                    <a:p>
                      <a:r>
                        <a:rPr lang="en-US" sz="1700" dirty="0"/>
                        <a:t>For ex: Define </a:t>
                      </a:r>
                      <a:r>
                        <a:rPr lang="en-US" sz="1700" dirty="0" err="1"/>
                        <a:t>mc:Ignorable</a:t>
                      </a:r>
                      <a:r>
                        <a:rPr lang="en-US" sz="1700" dirty="0"/>
                        <a:t>=“d” in XAML then ignore “d” namespace at runtime.</a:t>
                      </a:r>
                    </a:p>
                  </a:txBody>
                  <a:tcPr marL="89642" marR="89642" marT="44821" marB="44821"/>
                </a:tc>
                <a:extLst>
                  <a:ext uri="{0D108BD9-81ED-4DB2-BD59-A6C34878D82A}">
                    <a16:rowId xmlns:a16="http://schemas.microsoft.com/office/drawing/2014/main" val="1941838490"/>
                  </a:ext>
                </a:extLst>
              </a:tr>
            </a:tbl>
          </a:graphicData>
        </a:graphic>
      </p:graphicFrame>
      <p:sp>
        <p:nvSpPr>
          <p:cNvPr id="2" name="Rectangle 1">
            <a:extLst>
              <a:ext uri="{FF2B5EF4-FFF2-40B4-BE49-F238E27FC236}">
                <a16:creationId xmlns:a16="http://schemas.microsoft.com/office/drawing/2014/main" id="{984A1277-6A2C-4282-A5AE-9E4E89ADD285}"/>
              </a:ext>
            </a:extLst>
          </p:cNvPr>
          <p:cNvSpPr/>
          <p:nvPr/>
        </p:nvSpPr>
        <p:spPr>
          <a:xfrm>
            <a:off x="941557" y="6342381"/>
            <a:ext cx="4526210" cy="362072"/>
          </a:xfrm>
          <a:prstGeom prst="rect">
            <a:avLst/>
          </a:prstGeom>
        </p:spPr>
        <p:txBody>
          <a:bodyPr wrap="none">
            <a:spAutoFit/>
          </a:bodyPr>
          <a:lstStyle/>
          <a:p>
            <a:pPr defTabSz="914367"/>
            <a:r>
              <a:rPr lang="en-US" sz="1765" dirty="0">
                <a:solidFill>
                  <a:srgbClr val="FF0000"/>
                </a:solidFill>
                <a:latin typeface="Consolas" panose="020B0609020204030204" pitchFamily="49" charset="0"/>
              </a:rPr>
              <a:t>xmlns</a:t>
            </a:r>
            <a:r>
              <a:rPr lang="en-US" sz="1765" dirty="0">
                <a:solidFill>
                  <a:srgbClr val="0000FF"/>
                </a:solidFill>
                <a:latin typeface="Consolas" panose="020B0609020204030204" pitchFamily="49" charset="0"/>
              </a:rPr>
              <a:t>:</a:t>
            </a:r>
            <a:r>
              <a:rPr lang="en-US" sz="1765" dirty="0">
                <a:solidFill>
                  <a:srgbClr val="FF0000"/>
                </a:solidFill>
                <a:latin typeface="Consolas" panose="020B0609020204030204" pitchFamily="49" charset="0"/>
              </a:rPr>
              <a:t>custom1</a:t>
            </a:r>
            <a:r>
              <a:rPr lang="en-US" sz="1765" dirty="0">
                <a:solidFill>
                  <a:srgbClr val="0000FF"/>
                </a:solidFill>
                <a:latin typeface="Consolas" panose="020B0609020204030204" pitchFamily="49" charset="0"/>
              </a:rPr>
              <a:t>="</a:t>
            </a:r>
            <a:r>
              <a:rPr lang="en-US" sz="1765" dirty="0" err="1">
                <a:solidFill>
                  <a:srgbClr val="0000FF"/>
                </a:solidFill>
                <a:latin typeface="Consolas" panose="020B0609020204030204" pitchFamily="49" charset="0"/>
              </a:rPr>
              <a:t>using:CustomClasses</a:t>
            </a:r>
            <a:r>
              <a:rPr lang="en-US" sz="1765" dirty="0">
                <a:solidFill>
                  <a:srgbClr val="0000FF"/>
                </a:solidFill>
                <a:latin typeface="Consolas" panose="020B0609020204030204" pitchFamily="49" charset="0"/>
              </a:rPr>
              <a:t>"</a:t>
            </a:r>
            <a:endParaRPr lang="en-US" sz="1765" dirty="0">
              <a:solidFill>
                <a:srgbClr val="505050"/>
              </a:solidFill>
              <a:latin typeface="Segoe UI"/>
            </a:endParaRPr>
          </a:p>
        </p:txBody>
      </p:sp>
    </p:spTree>
    <p:extLst>
      <p:ext uri="{BB962C8B-B14F-4D97-AF65-F5344CB8AC3E}">
        <p14:creationId xmlns:p14="http://schemas.microsoft.com/office/powerpoint/2010/main" val="238408348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8810F3-1FCD-4F78-8E89-7B7D04FB2478}"/>
              </a:ext>
            </a:extLst>
          </p:cNvPr>
          <p:cNvSpPr>
            <a:spLocks noGrp="1"/>
          </p:cNvSpPr>
          <p:nvPr>
            <p:ph type="body" sz="quarter" idx="10"/>
          </p:nvPr>
        </p:nvSpPr>
        <p:spPr>
          <a:xfrm>
            <a:off x="269984" y="1189495"/>
            <a:ext cx="11652035" cy="1068111"/>
          </a:xfrm>
        </p:spPr>
        <p:txBody>
          <a:bodyPr/>
          <a:lstStyle/>
          <a:p>
            <a:r>
              <a:rPr lang="en-US" dirty="0"/>
              <a:t>x:Class</a:t>
            </a:r>
          </a:p>
          <a:p>
            <a:pPr lvl="1"/>
            <a:r>
              <a:rPr lang="en-US" dirty="0"/>
              <a:t>Mapping XAML and code behind class.</a:t>
            </a:r>
          </a:p>
        </p:txBody>
      </p:sp>
      <p:sp>
        <p:nvSpPr>
          <p:cNvPr id="3" name="Title 2">
            <a:extLst>
              <a:ext uri="{FF2B5EF4-FFF2-40B4-BE49-F238E27FC236}">
                <a16:creationId xmlns:a16="http://schemas.microsoft.com/office/drawing/2014/main" id="{45A3184B-7223-428D-9BAD-857B07DD7CFF}"/>
              </a:ext>
            </a:extLst>
          </p:cNvPr>
          <p:cNvSpPr>
            <a:spLocks noGrp="1"/>
          </p:cNvSpPr>
          <p:nvPr>
            <p:ph type="title"/>
          </p:nvPr>
        </p:nvSpPr>
        <p:spPr/>
        <p:txBody>
          <a:bodyPr/>
          <a:lstStyle/>
          <a:p>
            <a:r>
              <a:rPr lang="en-US" dirty="0"/>
              <a:t>“x” namespace</a:t>
            </a:r>
          </a:p>
        </p:txBody>
      </p:sp>
      <p:sp>
        <p:nvSpPr>
          <p:cNvPr id="4" name="Rectangle 3">
            <a:extLst>
              <a:ext uri="{FF2B5EF4-FFF2-40B4-BE49-F238E27FC236}">
                <a16:creationId xmlns:a16="http://schemas.microsoft.com/office/drawing/2014/main" id="{785BEFC4-E1B1-450E-B4A9-3BA14B74E1D6}"/>
              </a:ext>
            </a:extLst>
          </p:cNvPr>
          <p:cNvSpPr/>
          <p:nvPr/>
        </p:nvSpPr>
        <p:spPr>
          <a:xfrm>
            <a:off x="743636" y="2865897"/>
            <a:ext cx="9022609" cy="905179"/>
          </a:xfrm>
          <a:prstGeom prst="rect">
            <a:avLst/>
          </a:prstGeom>
        </p:spPr>
        <p:txBody>
          <a:bodyPr wrap="square">
            <a:spAutoFit/>
          </a:bodyPr>
          <a:lstStyle/>
          <a:p>
            <a:pPr defTabSz="914367"/>
            <a:r>
              <a:rPr lang="en-US" sz="1765" dirty="0">
                <a:solidFill>
                  <a:srgbClr val="0000FF"/>
                </a:solidFill>
                <a:latin typeface="Consolas" panose="020B0609020204030204" pitchFamily="49" charset="0"/>
              </a:rPr>
              <a:t>&lt;</a:t>
            </a:r>
            <a:r>
              <a:rPr lang="en-US" sz="1765" dirty="0">
                <a:solidFill>
                  <a:srgbClr val="A31515"/>
                </a:solidFill>
                <a:latin typeface="Consolas" panose="020B0609020204030204" pitchFamily="49" charset="0"/>
              </a:rPr>
              <a:t>Page</a:t>
            </a:r>
            <a:r>
              <a:rPr lang="en-US" sz="1765" dirty="0">
                <a:solidFill>
                  <a:srgbClr val="FF0000"/>
                </a:solidFill>
                <a:latin typeface="Consolas" panose="020B0609020204030204" pitchFamily="49" charset="0"/>
              </a:rPr>
              <a:t> </a:t>
            </a:r>
            <a:r>
              <a:rPr lang="en-US" sz="1765" dirty="0">
                <a:solidFill>
                  <a:srgbClr val="FF0000"/>
                </a:solidFill>
                <a:highlight>
                  <a:srgbClr val="FFFF00"/>
                </a:highlight>
                <a:latin typeface="Consolas" panose="020B0609020204030204" pitchFamily="49" charset="0"/>
              </a:rPr>
              <a:t>x</a:t>
            </a:r>
            <a:r>
              <a:rPr lang="en-US" sz="1765" dirty="0">
                <a:solidFill>
                  <a:srgbClr val="0000FF"/>
                </a:solidFill>
                <a:highlight>
                  <a:srgbClr val="FFFF00"/>
                </a:highlight>
                <a:latin typeface="Consolas" panose="020B0609020204030204" pitchFamily="49" charset="0"/>
              </a:rPr>
              <a:t>:</a:t>
            </a:r>
            <a:r>
              <a:rPr lang="en-US" sz="1765" dirty="0">
                <a:solidFill>
                  <a:srgbClr val="FF0000"/>
                </a:solidFill>
                <a:highlight>
                  <a:srgbClr val="FFFF00"/>
                </a:highlight>
                <a:latin typeface="Consolas" panose="020B0609020204030204" pitchFamily="49" charset="0"/>
              </a:rPr>
              <a:t>Class</a:t>
            </a:r>
            <a:r>
              <a:rPr lang="en-US" sz="1765" dirty="0">
                <a:solidFill>
                  <a:srgbClr val="0000FF"/>
                </a:solidFill>
                <a:highlight>
                  <a:srgbClr val="FFFF00"/>
                </a:highlight>
                <a:latin typeface="Consolas" panose="020B0609020204030204" pitchFamily="49" charset="0"/>
              </a:rPr>
              <a:t>="XamlDemo.Views.MainPage"</a:t>
            </a:r>
            <a:endParaRPr lang="en-US" sz="1765" dirty="0">
              <a:solidFill>
                <a:srgbClr val="000000"/>
              </a:solidFill>
              <a:highlight>
                <a:srgbClr val="FFFF00"/>
              </a:highlight>
              <a:latin typeface="Consolas" panose="020B0609020204030204" pitchFamily="49" charset="0"/>
            </a:endParaRPr>
          </a:p>
          <a:p>
            <a:pPr defTabSz="914367"/>
            <a:r>
              <a:rPr lang="en-US" sz="1765" dirty="0">
                <a:solidFill>
                  <a:srgbClr val="000000"/>
                </a:solidFill>
                <a:latin typeface="Consolas" panose="020B0609020204030204" pitchFamily="49" charset="0"/>
              </a:rPr>
              <a:t>     </a:t>
            </a:r>
            <a:r>
              <a:rPr lang="en-US" sz="1765" dirty="0">
                <a:solidFill>
                  <a:srgbClr val="FF0000"/>
                </a:solidFill>
                <a:latin typeface="Consolas" panose="020B0609020204030204" pitchFamily="49" charset="0"/>
              </a:rPr>
              <a:t> </a:t>
            </a:r>
            <a:r>
              <a:rPr lang="en-US" sz="1765" dirty="0" err="1">
                <a:solidFill>
                  <a:srgbClr val="FF0000"/>
                </a:solidFill>
                <a:latin typeface="Consolas" panose="020B0609020204030204" pitchFamily="49" charset="0"/>
              </a:rPr>
              <a:t>xmlns</a:t>
            </a:r>
            <a:r>
              <a:rPr lang="en-US" sz="1765" dirty="0">
                <a:solidFill>
                  <a:srgbClr val="0000FF"/>
                </a:solidFill>
                <a:latin typeface="Consolas" panose="020B0609020204030204" pitchFamily="49" charset="0"/>
              </a:rPr>
              <a:t>="http://schemas.microsoft.com/</a:t>
            </a:r>
            <a:r>
              <a:rPr lang="en-US" sz="1765" dirty="0" err="1">
                <a:solidFill>
                  <a:srgbClr val="0000FF"/>
                </a:solidFill>
                <a:latin typeface="Consolas" panose="020B0609020204030204" pitchFamily="49" charset="0"/>
              </a:rPr>
              <a:t>winfx</a:t>
            </a:r>
            <a:r>
              <a:rPr lang="en-US" sz="1765" dirty="0">
                <a:solidFill>
                  <a:srgbClr val="0000FF"/>
                </a:solidFill>
                <a:latin typeface="Consolas" panose="020B0609020204030204" pitchFamily="49" charset="0"/>
              </a:rPr>
              <a:t>/2006/</a:t>
            </a:r>
            <a:r>
              <a:rPr lang="en-US" sz="1765" dirty="0" err="1">
                <a:solidFill>
                  <a:srgbClr val="0000FF"/>
                </a:solidFill>
                <a:latin typeface="Consolas" panose="020B0609020204030204" pitchFamily="49" charset="0"/>
              </a:rPr>
              <a:t>xaml</a:t>
            </a:r>
            <a:r>
              <a:rPr lang="en-US" sz="1765" dirty="0">
                <a:solidFill>
                  <a:srgbClr val="0000FF"/>
                </a:solidFill>
                <a:latin typeface="Consolas" panose="020B0609020204030204" pitchFamily="49" charset="0"/>
              </a:rPr>
              <a:t>/presentation"</a:t>
            </a:r>
            <a:endParaRPr lang="en-US" sz="1765" dirty="0">
              <a:solidFill>
                <a:srgbClr val="000000"/>
              </a:solidFill>
              <a:latin typeface="Consolas" panose="020B0609020204030204" pitchFamily="49" charset="0"/>
            </a:endParaRPr>
          </a:p>
          <a:p>
            <a:pPr defTabSz="914367"/>
            <a:r>
              <a:rPr lang="en-US" sz="1765" dirty="0">
                <a:solidFill>
                  <a:srgbClr val="000000"/>
                </a:solidFill>
                <a:latin typeface="Consolas" panose="020B0609020204030204" pitchFamily="49" charset="0"/>
              </a:rPr>
              <a:t>     </a:t>
            </a:r>
            <a:r>
              <a:rPr lang="en-US" sz="1765" dirty="0">
                <a:solidFill>
                  <a:srgbClr val="FF0000"/>
                </a:solidFill>
                <a:latin typeface="Consolas" panose="020B0609020204030204" pitchFamily="49" charset="0"/>
              </a:rPr>
              <a:t> </a:t>
            </a:r>
            <a:r>
              <a:rPr lang="en-US" sz="1765" dirty="0" err="1">
                <a:solidFill>
                  <a:srgbClr val="FF0000"/>
                </a:solidFill>
                <a:latin typeface="Consolas" panose="020B0609020204030204" pitchFamily="49" charset="0"/>
              </a:rPr>
              <a:t>xmlns</a:t>
            </a:r>
            <a:r>
              <a:rPr lang="en-US" sz="1765" dirty="0" err="1">
                <a:solidFill>
                  <a:srgbClr val="0000FF"/>
                </a:solidFill>
                <a:latin typeface="Consolas" panose="020B0609020204030204" pitchFamily="49" charset="0"/>
              </a:rPr>
              <a:t>:</a:t>
            </a:r>
            <a:r>
              <a:rPr lang="en-US" sz="1765" dirty="0" err="1">
                <a:solidFill>
                  <a:srgbClr val="FF0000"/>
                </a:solidFill>
                <a:latin typeface="Consolas" panose="020B0609020204030204" pitchFamily="49" charset="0"/>
              </a:rPr>
              <a:t>x</a:t>
            </a:r>
            <a:r>
              <a:rPr lang="en-US" sz="1765" dirty="0">
                <a:solidFill>
                  <a:srgbClr val="0000FF"/>
                </a:solidFill>
                <a:latin typeface="Consolas" panose="020B0609020204030204" pitchFamily="49" charset="0"/>
              </a:rPr>
              <a:t>="http://schemas.microsoft.com/</a:t>
            </a:r>
            <a:r>
              <a:rPr lang="en-US" sz="1765" dirty="0" err="1">
                <a:solidFill>
                  <a:srgbClr val="0000FF"/>
                </a:solidFill>
                <a:latin typeface="Consolas" panose="020B0609020204030204" pitchFamily="49" charset="0"/>
              </a:rPr>
              <a:t>winfx</a:t>
            </a:r>
            <a:r>
              <a:rPr lang="en-US" sz="1765" dirty="0">
                <a:solidFill>
                  <a:srgbClr val="0000FF"/>
                </a:solidFill>
                <a:latin typeface="Consolas" panose="020B0609020204030204" pitchFamily="49" charset="0"/>
              </a:rPr>
              <a:t>/2006/</a:t>
            </a:r>
            <a:r>
              <a:rPr lang="en-US" sz="1765" dirty="0" err="1">
                <a:solidFill>
                  <a:srgbClr val="0000FF"/>
                </a:solidFill>
                <a:latin typeface="Consolas" panose="020B0609020204030204" pitchFamily="49" charset="0"/>
              </a:rPr>
              <a:t>xaml</a:t>
            </a:r>
            <a:r>
              <a:rPr lang="en-US" sz="1765" dirty="0">
                <a:solidFill>
                  <a:srgbClr val="0000FF"/>
                </a:solidFill>
                <a:latin typeface="Consolas" panose="020B0609020204030204" pitchFamily="49" charset="0"/>
              </a:rPr>
              <a:t>"</a:t>
            </a:r>
            <a:endParaRPr lang="en-US" sz="1765" dirty="0">
              <a:solidFill>
                <a:srgbClr val="000000"/>
              </a:solidFill>
              <a:latin typeface="Consolas" panose="020B0609020204030204" pitchFamily="49" charset="0"/>
            </a:endParaRPr>
          </a:p>
        </p:txBody>
      </p:sp>
      <p:sp>
        <p:nvSpPr>
          <p:cNvPr id="5" name="Rectangle 4">
            <a:extLst>
              <a:ext uri="{FF2B5EF4-FFF2-40B4-BE49-F238E27FC236}">
                <a16:creationId xmlns:a16="http://schemas.microsoft.com/office/drawing/2014/main" id="{8A7144C3-5B2D-478E-8EE4-E10B8C1C0E12}"/>
              </a:ext>
            </a:extLst>
          </p:cNvPr>
          <p:cNvSpPr/>
          <p:nvPr/>
        </p:nvSpPr>
        <p:spPr>
          <a:xfrm>
            <a:off x="767799" y="4638360"/>
            <a:ext cx="6094444" cy="1176733"/>
          </a:xfrm>
          <a:prstGeom prst="rect">
            <a:avLst/>
          </a:prstGeom>
        </p:spPr>
        <p:txBody>
          <a:bodyPr>
            <a:spAutoFit/>
          </a:bodyPr>
          <a:lstStyle/>
          <a:p>
            <a:pPr defTabSz="914367"/>
            <a:r>
              <a:rPr lang="en-US" sz="1765" dirty="0">
                <a:solidFill>
                  <a:srgbClr val="0000FF"/>
                </a:solidFill>
                <a:latin typeface="Consolas" panose="020B0609020204030204" pitchFamily="49" charset="0"/>
              </a:rPr>
              <a:t>namespace</a:t>
            </a:r>
            <a:r>
              <a:rPr lang="en-US" sz="1765" dirty="0">
                <a:solidFill>
                  <a:srgbClr val="000000"/>
                </a:solidFill>
                <a:latin typeface="Consolas" panose="020B0609020204030204" pitchFamily="49" charset="0"/>
              </a:rPr>
              <a:t> </a:t>
            </a:r>
            <a:r>
              <a:rPr lang="en-US" sz="1765" dirty="0" err="1">
                <a:solidFill>
                  <a:srgbClr val="000000"/>
                </a:solidFill>
                <a:latin typeface="Consolas" panose="020B0609020204030204" pitchFamily="49" charset="0"/>
              </a:rPr>
              <a:t>XamlDemo.Views</a:t>
            </a:r>
            <a:endParaRPr lang="en-US" sz="1765" dirty="0">
              <a:solidFill>
                <a:srgbClr val="000000"/>
              </a:solidFill>
              <a:latin typeface="Consolas" panose="020B0609020204030204" pitchFamily="49" charset="0"/>
            </a:endParaRPr>
          </a:p>
          <a:p>
            <a:pPr defTabSz="914367"/>
            <a:r>
              <a:rPr lang="en-US" sz="1765" dirty="0">
                <a:solidFill>
                  <a:srgbClr val="000000"/>
                </a:solidFill>
                <a:latin typeface="Consolas" panose="020B0609020204030204" pitchFamily="49" charset="0"/>
              </a:rPr>
              <a:t>{</a:t>
            </a:r>
          </a:p>
          <a:p>
            <a:pPr defTabSz="914367"/>
            <a:r>
              <a:rPr lang="en-US" sz="1765" dirty="0">
                <a:solidFill>
                  <a:srgbClr val="000000"/>
                </a:solidFill>
                <a:latin typeface="Consolas" panose="020B0609020204030204" pitchFamily="49" charset="0"/>
              </a:rPr>
              <a:t>    </a:t>
            </a:r>
            <a:r>
              <a:rPr lang="en-US" sz="1765" dirty="0">
                <a:solidFill>
                  <a:srgbClr val="0000FF"/>
                </a:solidFill>
                <a:latin typeface="Consolas" panose="020B0609020204030204" pitchFamily="49" charset="0"/>
              </a:rPr>
              <a:t>public</a:t>
            </a:r>
            <a:r>
              <a:rPr lang="en-US" sz="1765" dirty="0">
                <a:solidFill>
                  <a:srgbClr val="000000"/>
                </a:solidFill>
                <a:latin typeface="Consolas" panose="020B0609020204030204" pitchFamily="49" charset="0"/>
              </a:rPr>
              <a:t> </a:t>
            </a:r>
            <a:r>
              <a:rPr lang="en-US" sz="1765" dirty="0">
                <a:solidFill>
                  <a:srgbClr val="0000FF"/>
                </a:solidFill>
                <a:latin typeface="Consolas" panose="020B0609020204030204" pitchFamily="49" charset="0"/>
              </a:rPr>
              <a:t>sealed</a:t>
            </a:r>
            <a:r>
              <a:rPr lang="en-US" sz="1765" dirty="0">
                <a:solidFill>
                  <a:srgbClr val="000000"/>
                </a:solidFill>
                <a:latin typeface="Consolas" panose="020B0609020204030204" pitchFamily="49" charset="0"/>
              </a:rPr>
              <a:t> </a:t>
            </a:r>
            <a:r>
              <a:rPr lang="en-US" sz="1765" dirty="0">
                <a:solidFill>
                  <a:srgbClr val="0000FF"/>
                </a:solidFill>
                <a:latin typeface="Consolas" panose="020B0609020204030204" pitchFamily="49" charset="0"/>
              </a:rPr>
              <a:t>partial</a:t>
            </a:r>
            <a:r>
              <a:rPr lang="en-US" sz="1765" dirty="0">
                <a:solidFill>
                  <a:srgbClr val="000000"/>
                </a:solidFill>
                <a:latin typeface="Consolas" panose="020B0609020204030204" pitchFamily="49" charset="0"/>
              </a:rPr>
              <a:t> </a:t>
            </a:r>
            <a:r>
              <a:rPr lang="en-US" sz="1765" dirty="0">
                <a:solidFill>
                  <a:srgbClr val="0000FF"/>
                </a:solidFill>
                <a:latin typeface="Consolas" panose="020B0609020204030204" pitchFamily="49" charset="0"/>
              </a:rPr>
              <a:t>class</a:t>
            </a:r>
            <a:r>
              <a:rPr lang="en-US" sz="1765" dirty="0">
                <a:solidFill>
                  <a:srgbClr val="000000"/>
                </a:solidFill>
                <a:latin typeface="Consolas" panose="020B0609020204030204" pitchFamily="49" charset="0"/>
              </a:rPr>
              <a:t> </a:t>
            </a:r>
            <a:r>
              <a:rPr lang="en-US" sz="1765" dirty="0" err="1">
                <a:solidFill>
                  <a:srgbClr val="2B91AF"/>
                </a:solidFill>
                <a:highlight>
                  <a:srgbClr val="FFFF00"/>
                </a:highlight>
                <a:latin typeface="Consolas" panose="020B0609020204030204" pitchFamily="49" charset="0"/>
              </a:rPr>
              <a:t>MainPage</a:t>
            </a:r>
            <a:r>
              <a:rPr lang="en-US" sz="1765" dirty="0">
                <a:solidFill>
                  <a:srgbClr val="000000"/>
                </a:solidFill>
                <a:latin typeface="Consolas" panose="020B0609020204030204" pitchFamily="49" charset="0"/>
              </a:rPr>
              <a:t> : Page</a:t>
            </a:r>
          </a:p>
          <a:p>
            <a:pPr defTabSz="914367"/>
            <a:r>
              <a:rPr lang="en-US" sz="1765" dirty="0">
                <a:solidFill>
                  <a:srgbClr val="000000"/>
                </a:solidFill>
                <a:latin typeface="Consolas" panose="020B0609020204030204" pitchFamily="49" charset="0"/>
              </a:rPr>
              <a:t>    {</a:t>
            </a:r>
          </a:p>
        </p:txBody>
      </p:sp>
      <p:sp>
        <p:nvSpPr>
          <p:cNvPr id="6" name="Rectangle 5">
            <a:extLst>
              <a:ext uri="{FF2B5EF4-FFF2-40B4-BE49-F238E27FC236}">
                <a16:creationId xmlns:a16="http://schemas.microsoft.com/office/drawing/2014/main" id="{DC78567E-CF3F-4577-95A8-9CAE2873621F}"/>
              </a:ext>
            </a:extLst>
          </p:cNvPr>
          <p:cNvSpPr/>
          <p:nvPr/>
        </p:nvSpPr>
        <p:spPr bwMode="auto">
          <a:xfrm>
            <a:off x="743635" y="2386251"/>
            <a:ext cx="5728715" cy="4482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2353" dirty="0" err="1">
                <a:gradFill>
                  <a:gsLst>
                    <a:gs pos="0">
                      <a:srgbClr val="FFFFFF"/>
                    </a:gs>
                    <a:gs pos="100000">
                      <a:srgbClr val="FFFFFF"/>
                    </a:gs>
                  </a:gsLst>
                  <a:lin ang="5400000" scaled="0"/>
                </a:gradFill>
                <a:latin typeface="Segoe UI"/>
                <a:ea typeface="Segoe UI" pitchFamily="34" charset="0"/>
                <a:cs typeface="Segoe UI" pitchFamily="34" charset="0"/>
              </a:rPr>
              <a:t>MainPage.xaml</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F86A6E9-773B-4E37-A487-1098CDB05363}"/>
              </a:ext>
            </a:extLst>
          </p:cNvPr>
          <p:cNvSpPr/>
          <p:nvPr/>
        </p:nvSpPr>
        <p:spPr bwMode="auto">
          <a:xfrm>
            <a:off x="745528" y="4101319"/>
            <a:ext cx="5728715" cy="4482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2353" dirty="0" err="1">
                <a:gradFill>
                  <a:gsLst>
                    <a:gs pos="0">
                      <a:srgbClr val="FFFFFF"/>
                    </a:gs>
                    <a:gs pos="100000">
                      <a:srgbClr val="FFFFFF"/>
                    </a:gs>
                  </a:gsLst>
                  <a:lin ang="5400000" scaled="0"/>
                </a:gradFill>
                <a:latin typeface="Segoe UI"/>
                <a:ea typeface="Segoe UI" pitchFamily="34" charset="0"/>
                <a:cs typeface="Segoe UI" pitchFamily="34" charset="0"/>
              </a:rPr>
              <a:t>MainPage.xaml.cs</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09294711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F3AC60-DACC-4C51-88E8-93A90A32E235}"/>
              </a:ext>
            </a:extLst>
          </p:cNvPr>
          <p:cNvSpPr>
            <a:spLocks noGrp="1"/>
          </p:cNvSpPr>
          <p:nvPr>
            <p:ph type="body" sz="quarter" idx="10"/>
          </p:nvPr>
        </p:nvSpPr>
        <p:spPr>
          <a:xfrm>
            <a:off x="269984" y="1189495"/>
            <a:ext cx="11652035" cy="1068111"/>
          </a:xfrm>
        </p:spPr>
        <p:txBody>
          <a:bodyPr/>
          <a:lstStyle/>
          <a:p>
            <a:r>
              <a:rPr lang="en-US" dirty="0"/>
              <a:t>x:Name</a:t>
            </a:r>
          </a:p>
          <a:p>
            <a:pPr lvl="1"/>
            <a:r>
              <a:rPr lang="en-US" dirty="0"/>
              <a:t>Uniquely identifies object elements so that you can leverage them in code behind</a:t>
            </a:r>
          </a:p>
        </p:txBody>
      </p:sp>
      <p:sp>
        <p:nvSpPr>
          <p:cNvPr id="3" name="Title 2">
            <a:extLst>
              <a:ext uri="{FF2B5EF4-FFF2-40B4-BE49-F238E27FC236}">
                <a16:creationId xmlns:a16="http://schemas.microsoft.com/office/drawing/2014/main" id="{F3364AFF-23C3-4D5F-A288-353A82D9A0FC}"/>
              </a:ext>
            </a:extLst>
          </p:cNvPr>
          <p:cNvSpPr>
            <a:spLocks noGrp="1"/>
          </p:cNvSpPr>
          <p:nvPr>
            <p:ph type="title"/>
          </p:nvPr>
        </p:nvSpPr>
        <p:spPr/>
        <p:txBody>
          <a:bodyPr/>
          <a:lstStyle/>
          <a:p>
            <a:r>
              <a:rPr lang="en-US" dirty="0"/>
              <a:t>“x” namespace</a:t>
            </a:r>
          </a:p>
        </p:txBody>
      </p:sp>
      <p:sp>
        <p:nvSpPr>
          <p:cNvPr id="4" name="Rectangle 3">
            <a:extLst>
              <a:ext uri="{FF2B5EF4-FFF2-40B4-BE49-F238E27FC236}">
                <a16:creationId xmlns:a16="http://schemas.microsoft.com/office/drawing/2014/main" id="{140E2A1E-356F-4F49-9C56-1202A66B7AC8}"/>
              </a:ext>
            </a:extLst>
          </p:cNvPr>
          <p:cNvSpPr/>
          <p:nvPr/>
        </p:nvSpPr>
        <p:spPr bwMode="auto">
          <a:xfrm>
            <a:off x="47215" y="2867093"/>
            <a:ext cx="8590739" cy="4482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2353" dirty="0">
                <a:gradFill>
                  <a:gsLst>
                    <a:gs pos="0">
                      <a:srgbClr val="FFFFFF"/>
                    </a:gs>
                    <a:gs pos="100000">
                      <a:srgbClr val="FFFFFF"/>
                    </a:gs>
                  </a:gsLst>
                  <a:lin ang="5400000" scaled="0"/>
                </a:gradFill>
                <a:latin typeface="Segoe UI"/>
                <a:ea typeface="Segoe UI" pitchFamily="34" charset="0"/>
                <a:cs typeface="Segoe UI" pitchFamily="34" charset="0"/>
              </a:rPr>
              <a:t>XAML</a:t>
            </a:r>
          </a:p>
        </p:txBody>
      </p:sp>
      <p:sp>
        <p:nvSpPr>
          <p:cNvPr id="5" name="Rectangle 4">
            <a:extLst>
              <a:ext uri="{FF2B5EF4-FFF2-40B4-BE49-F238E27FC236}">
                <a16:creationId xmlns:a16="http://schemas.microsoft.com/office/drawing/2014/main" id="{A3D7EBC9-1923-4DF8-91A4-8258933CE740}"/>
              </a:ext>
            </a:extLst>
          </p:cNvPr>
          <p:cNvSpPr/>
          <p:nvPr/>
        </p:nvSpPr>
        <p:spPr>
          <a:xfrm>
            <a:off x="45133" y="3386723"/>
            <a:ext cx="8592820" cy="2987741"/>
          </a:xfrm>
          <a:prstGeom prst="rect">
            <a:avLst/>
          </a:prstGeom>
        </p:spPr>
        <p:txBody>
          <a:bodyPr wrap="square">
            <a:spAutoFit/>
          </a:bodyPr>
          <a:lstStyle/>
          <a:p>
            <a:pPr defTabSz="914367"/>
            <a:r>
              <a:rPr lang="en-US" sz="1568">
                <a:solidFill>
                  <a:srgbClr val="0000FF"/>
                </a:solidFill>
                <a:latin typeface="Consolas" panose="020B0609020204030204" pitchFamily="49" charset="0"/>
              </a:rPr>
              <a:t>&lt;</a:t>
            </a:r>
            <a:r>
              <a:rPr lang="en-US" sz="1568">
                <a:solidFill>
                  <a:srgbClr val="A31515"/>
                </a:solidFill>
                <a:latin typeface="Consolas" panose="020B0609020204030204" pitchFamily="49" charset="0"/>
              </a:rPr>
              <a:t>Page</a:t>
            </a:r>
            <a:r>
              <a:rPr lang="en-US" sz="1568">
                <a:solidFill>
                  <a:srgbClr val="FF0000"/>
                </a:solidFill>
                <a:latin typeface="Consolas" panose="020B0609020204030204" pitchFamily="49" charset="0"/>
              </a:rPr>
              <a:t> x</a:t>
            </a:r>
            <a:r>
              <a:rPr lang="en-US" sz="1568">
                <a:solidFill>
                  <a:srgbClr val="0000FF"/>
                </a:solidFill>
                <a:latin typeface="Consolas" panose="020B0609020204030204" pitchFamily="49" charset="0"/>
              </a:rPr>
              <a:t>:</a:t>
            </a:r>
            <a:r>
              <a:rPr lang="en-US" sz="1568">
                <a:solidFill>
                  <a:srgbClr val="FF0000"/>
                </a:solidFill>
                <a:latin typeface="Consolas" panose="020B0609020204030204" pitchFamily="49" charset="0"/>
              </a:rPr>
              <a:t>Class</a:t>
            </a:r>
            <a:r>
              <a:rPr lang="en-US" sz="1568">
                <a:solidFill>
                  <a:srgbClr val="0000FF"/>
                </a:solidFill>
                <a:latin typeface="Consolas" panose="020B0609020204030204" pitchFamily="49" charset="0"/>
              </a:rPr>
              <a:t>="XamlDemo.Views.MainPage"</a:t>
            </a:r>
            <a:endParaRPr lang="en-US" sz="1568">
              <a:solidFill>
                <a:srgbClr val="000000"/>
              </a:solidFill>
              <a:latin typeface="Consolas" panose="020B0609020204030204" pitchFamily="49" charset="0"/>
            </a:endParaRPr>
          </a:p>
          <a:p>
            <a:pPr defTabSz="914367"/>
            <a:r>
              <a:rPr lang="en-US" sz="1568">
                <a:solidFill>
                  <a:srgbClr val="000000"/>
                </a:solidFill>
                <a:latin typeface="Consolas" panose="020B0609020204030204" pitchFamily="49" charset="0"/>
              </a:rPr>
              <a:t>     </a:t>
            </a:r>
            <a:r>
              <a:rPr lang="en-US" sz="1568">
                <a:solidFill>
                  <a:srgbClr val="FF0000"/>
                </a:solidFill>
                <a:latin typeface="Consolas" panose="020B0609020204030204" pitchFamily="49" charset="0"/>
              </a:rPr>
              <a:t> xmlns</a:t>
            </a:r>
            <a:r>
              <a:rPr lang="en-US" sz="1568">
                <a:solidFill>
                  <a:srgbClr val="0000FF"/>
                </a:solidFill>
                <a:latin typeface="Consolas" panose="020B0609020204030204" pitchFamily="49" charset="0"/>
              </a:rPr>
              <a:t>="http://schemas.microsoft.com/winfx/2006/xaml/presentation"</a:t>
            </a:r>
            <a:endParaRPr lang="en-US" sz="1568">
              <a:solidFill>
                <a:srgbClr val="000000"/>
              </a:solidFill>
              <a:latin typeface="Consolas" panose="020B0609020204030204" pitchFamily="49" charset="0"/>
            </a:endParaRPr>
          </a:p>
          <a:p>
            <a:pPr defTabSz="914367"/>
            <a:r>
              <a:rPr lang="en-US" sz="1568">
                <a:solidFill>
                  <a:srgbClr val="000000"/>
                </a:solidFill>
                <a:latin typeface="Consolas" panose="020B0609020204030204" pitchFamily="49" charset="0"/>
              </a:rPr>
              <a:t>     </a:t>
            </a:r>
            <a:r>
              <a:rPr lang="en-US" sz="1568">
                <a:solidFill>
                  <a:srgbClr val="FF0000"/>
                </a:solidFill>
                <a:latin typeface="Consolas" panose="020B0609020204030204" pitchFamily="49" charset="0"/>
              </a:rPr>
              <a:t> xmlns</a:t>
            </a:r>
            <a:r>
              <a:rPr lang="en-US" sz="1568">
                <a:solidFill>
                  <a:srgbClr val="0000FF"/>
                </a:solidFill>
                <a:latin typeface="Consolas" panose="020B0609020204030204" pitchFamily="49" charset="0"/>
              </a:rPr>
              <a:t>:</a:t>
            </a:r>
            <a:r>
              <a:rPr lang="en-US" sz="1568">
                <a:solidFill>
                  <a:srgbClr val="FF0000"/>
                </a:solidFill>
                <a:latin typeface="Consolas" panose="020B0609020204030204" pitchFamily="49" charset="0"/>
              </a:rPr>
              <a:t>x</a:t>
            </a:r>
            <a:r>
              <a:rPr lang="en-US" sz="1568">
                <a:solidFill>
                  <a:srgbClr val="0000FF"/>
                </a:solidFill>
                <a:latin typeface="Consolas" panose="020B0609020204030204" pitchFamily="49" charset="0"/>
              </a:rPr>
              <a:t>="http://schemas.microsoft.com/winfx/2006/xaml"</a:t>
            </a:r>
            <a:endParaRPr lang="en-US" sz="1568">
              <a:solidFill>
                <a:srgbClr val="000000"/>
              </a:solidFill>
              <a:latin typeface="Consolas" panose="020B0609020204030204" pitchFamily="49" charset="0"/>
            </a:endParaRPr>
          </a:p>
          <a:p>
            <a:pPr defTabSz="914367"/>
            <a:r>
              <a:rPr lang="en-US" sz="1568">
                <a:solidFill>
                  <a:srgbClr val="FF0000"/>
                </a:solidFill>
                <a:latin typeface="Consolas" panose="020B0609020204030204" pitchFamily="49" charset="0"/>
              </a:rPr>
              <a:t>      xmlns</a:t>
            </a:r>
            <a:r>
              <a:rPr lang="en-US" sz="1568">
                <a:solidFill>
                  <a:srgbClr val="0000FF"/>
                </a:solidFill>
                <a:latin typeface="Consolas" panose="020B0609020204030204" pitchFamily="49" charset="0"/>
              </a:rPr>
              <a:t>:</a:t>
            </a:r>
            <a:r>
              <a:rPr lang="en-US" sz="1568">
                <a:solidFill>
                  <a:srgbClr val="FF0000"/>
                </a:solidFill>
                <a:latin typeface="Consolas" panose="020B0609020204030204" pitchFamily="49" charset="0"/>
              </a:rPr>
              <a:t>d</a:t>
            </a:r>
            <a:r>
              <a:rPr lang="en-US" sz="1568">
                <a:solidFill>
                  <a:srgbClr val="0000FF"/>
                </a:solidFill>
                <a:latin typeface="Consolas" panose="020B0609020204030204" pitchFamily="49" charset="0"/>
              </a:rPr>
              <a:t>="http://schemas.microsoft.com/expression/blend/2008"</a:t>
            </a:r>
            <a:endParaRPr lang="en-US" sz="1568">
              <a:solidFill>
                <a:srgbClr val="000000"/>
              </a:solidFill>
              <a:latin typeface="Consolas" panose="020B0609020204030204" pitchFamily="49" charset="0"/>
            </a:endParaRPr>
          </a:p>
          <a:p>
            <a:pPr defTabSz="914367"/>
            <a:r>
              <a:rPr lang="en-US" sz="1568">
                <a:solidFill>
                  <a:srgbClr val="000000"/>
                </a:solidFill>
                <a:latin typeface="Consolas" panose="020B0609020204030204" pitchFamily="49" charset="0"/>
              </a:rPr>
              <a:t>     </a:t>
            </a:r>
            <a:r>
              <a:rPr lang="en-US" sz="1568">
                <a:solidFill>
                  <a:srgbClr val="FF0000"/>
                </a:solidFill>
                <a:latin typeface="Consolas" panose="020B0609020204030204" pitchFamily="49" charset="0"/>
              </a:rPr>
              <a:t> xmlns</a:t>
            </a:r>
            <a:r>
              <a:rPr lang="en-US" sz="1568">
                <a:solidFill>
                  <a:srgbClr val="0000FF"/>
                </a:solidFill>
                <a:latin typeface="Consolas" panose="020B0609020204030204" pitchFamily="49" charset="0"/>
              </a:rPr>
              <a:t>:</a:t>
            </a:r>
            <a:r>
              <a:rPr lang="en-US" sz="1568">
                <a:solidFill>
                  <a:srgbClr val="FF0000"/>
                </a:solidFill>
                <a:latin typeface="Consolas" panose="020B0609020204030204" pitchFamily="49" charset="0"/>
              </a:rPr>
              <a:t>mc</a:t>
            </a:r>
            <a:r>
              <a:rPr lang="en-US" sz="1568">
                <a:solidFill>
                  <a:srgbClr val="0000FF"/>
                </a:solidFill>
                <a:latin typeface="Consolas" panose="020B0609020204030204" pitchFamily="49" charset="0"/>
              </a:rPr>
              <a:t>="http://schemas.openxmlformats.org/markup-compatibility/2006"</a:t>
            </a:r>
            <a:endParaRPr lang="en-US" sz="1568">
              <a:solidFill>
                <a:srgbClr val="000000"/>
              </a:solidFill>
              <a:latin typeface="Consolas" panose="020B0609020204030204" pitchFamily="49" charset="0"/>
            </a:endParaRPr>
          </a:p>
          <a:p>
            <a:pPr defTabSz="914367"/>
            <a:r>
              <a:rPr lang="en-US" sz="1568">
                <a:solidFill>
                  <a:srgbClr val="FF0000"/>
                </a:solidFill>
                <a:latin typeface="Consolas" panose="020B0609020204030204" pitchFamily="49" charset="0"/>
              </a:rPr>
              <a:t>      mc</a:t>
            </a:r>
            <a:r>
              <a:rPr lang="en-US" sz="1568">
                <a:solidFill>
                  <a:srgbClr val="0000FF"/>
                </a:solidFill>
                <a:latin typeface="Consolas" panose="020B0609020204030204" pitchFamily="49" charset="0"/>
              </a:rPr>
              <a:t>:</a:t>
            </a:r>
            <a:r>
              <a:rPr lang="en-US" sz="1568">
                <a:solidFill>
                  <a:srgbClr val="FF0000"/>
                </a:solidFill>
                <a:latin typeface="Consolas" panose="020B0609020204030204" pitchFamily="49" charset="0"/>
              </a:rPr>
              <a:t>Ignorable</a:t>
            </a:r>
            <a:r>
              <a:rPr lang="en-US" sz="1568">
                <a:solidFill>
                  <a:srgbClr val="0000FF"/>
                </a:solidFill>
                <a:latin typeface="Consolas" panose="020B0609020204030204" pitchFamily="49" charset="0"/>
              </a:rPr>
              <a:t>="d"</a:t>
            </a:r>
            <a:endParaRPr lang="en-US" sz="1568">
              <a:solidFill>
                <a:srgbClr val="000000"/>
              </a:solidFill>
              <a:latin typeface="Consolas" panose="020B0609020204030204" pitchFamily="49" charset="0"/>
            </a:endParaRPr>
          </a:p>
          <a:p>
            <a:pPr defTabSz="914367"/>
            <a:r>
              <a:rPr lang="en-US" sz="1568">
                <a:solidFill>
                  <a:srgbClr val="000000"/>
                </a:solidFill>
                <a:latin typeface="Consolas" panose="020B0609020204030204" pitchFamily="49" charset="0"/>
              </a:rPr>
              <a:t>     </a:t>
            </a:r>
            <a:r>
              <a:rPr lang="en-US" sz="1568">
                <a:solidFill>
                  <a:srgbClr val="FF0000"/>
                </a:solidFill>
                <a:latin typeface="Consolas" panose="020B0609020204030204" pitchFamily="49" charset="0"/>
              </a:rPr>
              <a:t> Background</a:t>
            </a:r>
            <a:r>
              <a:rPr lang="en-US" sz="1568">
                <a:solidFill>
                  <a:srgbClr val="0000FF"/>
                </a:solidFill>
                <a:latin typeface="Consolas" panose="020B0609020204030204" pitchFamily="49" charset="0"/>
              </a:rPr>
              <a:t>="{</a:t>
            </a:r>
            <a:r>
              <a:rPr lang="en-US" sz="1568">
                <a:solidFill>
                  <a:srgbClr val="A31515"/>
                </a:solidFill>
                <a:latin typeface="Consolas" panose="020B0609020204030204" pitchFamily="49" charset="0"/>
              </a:rPr>
              <a:t>ThemeResource</a:t>
            </a:r>
            <a:r>
              <a:rPr lang="en-US" sz="1568">
                <a:solidFill>
                  <a:srgbClr val="FF0000"/>
                </a:solidFill>
                <a:latin typeface="Consolas" panose="020B0609020204030204" pitchFamily="49" charset="0"/>
              </a:rPr>
              <a:t> ApplicationPageBackgroundThemeBrush</a:t>
            </a:r>
            <a:r>
              <a:rPr lang="en-US" sz="1568">
                <a:solidFill>
                  <a:srgbClr val="0000FF"/>
                </a:solidFill>
                <a:latin typeface="Consolas" panose="020B0609020204030204" pitchFamily="49" charset="0"/>
              </a:rPr>
              <a:t>}"&gt;</a:t>
            </a:r>
            <a:endParaRPr lang="en-US" sz="1568">
              <a:solidFill>
                <a:srgbClr val="000000"/>
              </a:solidFill>
              <a:latin typeface="Consolas" panose="020B0609020204030204" pitchFamily="49" charset="0"/>
            </a:endParaRPr>
          </a:p>
          <a:p>
            <a:pPr defTabSz="914367"/>
            <a:r>
              <a:rPr lang="en-US" sz="1568">
                <a:solidFill>
                  <a:srgbClr val="000000"/>
                </a:solidFill>
                <a:latin typeface="Consolas" panose="020B0609020204030204" pitchFamily="49" charset="0"/>
              </a:rPr>
              <a:t>    </a:t>
            </a:r>
            <a:r>
              <a:rPr lang="en-US" sz="1568">
                <a:solidFill>
                  <a:srgbClr val="0000FF"/>
                </a:solidFill>
                <a:latin typeface="Consolas" panose="020B0609020204030204" pitchFamily="49" charset="0"/>
              </a:rPr>
              <a:t>&lt;</a:t>
            </a:r>
            <a:r>
              <a:rPr lang="en-US" sz="1568">
                <a:solidFill>
                  <a:srgbClr val="A31515"/>
                </a:solidFill>
                <a:latin typeface="Consolas" panose="020B0609020204030204" pitchFamily="49" charset="0"/>
              </a:rPr>
              <a:t>Grid</a:t>
            </a:r>
            <a:r>
              <a:rPr lang="en-US" sz="1568">
                <a:solidFill>
                  <a:srgbClr val="0000FF"/>
                </a:solidFill>
                <a:latin typeface="Consolas" panose="020B0609020204030204" pitchFamily="49" charset="0"/>
              </a:rPr>
              <a:t>&gt;</a:t>
            </a:r>
            <a:endParaRPr lang="en-US" sz="1568">
              <a:solidFill>
                <a:srgbClr val="000000"/>
              </a:solidFill>
              <a:latin typeface="Consolas" panose="020B0609020204030204" pitchFamily="49" charset="0"/>
            </a:endParaRPr>
          </a:p>
          <a:p>
            <a:pPr defTabSz="914367"/>
            <a:r>
              <a:rPr lang="en-US" sz="1568">
                <a:solidFill>
                  <a:srgbClr val="000000"/>
                </a:solidFill>
                <a:latin typeface="Consolas" panose="020B0609020204030204" pitchFamily="49" charset="0"/>
              </a:rPr>
              <a:t>        </a:t>
            </a:r>
            <a:r>
              <a:rPr lang="en-US" sz="1568">
                <a:solidFill>
                  <a:srgbClr val="0000FF"/>
                </a:solidFill>
                <a:latin typeface="Consolas" panose="020B0609020204030204" pitchFamily="49" charset="0"/>
              </a:rPr>
              <a:t>&lt;</a:t>
            </a:r>
            <a:r>
              <a:rPr lang="en-US" sz="1568">
                <a:solidFill>
                  <a:srgbClr val="A31515"/>
                </a:solidFill>
                <a:latin typeface="Consolas" panose="020B0609020204030204" pitchFamily="49" charset="0"/>
              </a:rPr>
              <a:t>Button</a:t>
            </a:r>
            <a:r>
              <a:rPr lang="en-US" sz="1568">
                <a:solidFill>
                  <a:srgbClr val="FF0000"/>
                </a:solidFill>
                <a:latin typeface="Consolas" panose="020B0609020204030204" pitchFamily="49" charset="0"/>
              </a:rPr>
              <a:t> </a:t>
            </a:r>
            <a:r>
              <a:rPr lang="en-US" sz="1568">
                <a:solidFill>
                  <a:srgbClr val="FF0000"/>
                </a:solidFill>
                <a:highlight>
                  <a:srgbClr val="FFFF00"/>
                </a:highlight>
                <a:latin typeface="Consolas" panose="020B0609020204030204" pitchFamily="49" charset="0"/>
              </a:rPr>
              <a:t>x</a:t>
            </a:r>
            <a:r>
              <a:rPr lang="en-US" sz="1568">
                <a:solidFill>
                  <a:srgbClr val="0000FF"/>
                </a:solidFill>
                <a:highlight>
                  <a:srgbClr val="FFFF00"/>
                </a:highlight>
                <a:latin typeface="Consolas" panose="020B0609020204030204" pitchFamily="49" charset="0"/>
              </a:rPr>
              <a:t>:</a:t>
            </a:r>
            <a:r>
              <a:rPr lang="en-US" sz="1568">
                <a:solidFill>
                  <a:srgbClr val="FF0000"/>
                </a:solidFill>
                <a:highlight>
                  <a:srgbClr val="FFFF00"/>
                </a:highlight>
                <a:latin typeface="Consolas" panose="020B0609020204030204" pitchFamily="49" charset="0"/>
              </a:rPr>
              <a:t>Name</a:t>
            </a:r>
            <a:r>
              <a:rPr lang="en-US" sz="1568">
                <a:solidFill>
                  <a:srgbClr val="0000FF"/>
                </a:solidFill>
                <a:highlight>
                  <a:srgbClr val="FFFF00"/>
                </a:highlight>
                <a:latin typeface="Consolas" panose="020B0609020204030204" pitchFamily="49" charset="0"/>
              </a:rPr>
              <a:t>="button"</a:t>
            </a:r>
            <a:endParaRPr lang="en-US" sz="1568">
              <a:solidFill>
                <a:srgbClr val="000000"/>
              </a:solidFill>
              <a:highlight>
                <a:srgbClr val="FFFF00"/>
              </a:highlight>
              <a:latin typeface="Consolas" panose="020B0609020204030204" pitchFamily="49" charset="0"/>
            </a:endParaRPr>
          </a:p>
          <a:p>
            <a:pPr defTabSz="914367"/>
            <a:r>
              <a:rPr lang="en-US" sz="1568">
                <a:solidFill>
                  <a:srgbClr val="000000"/>
                </a:solidFill>
                <a:latin typeface="Consolas" panose="020B0609020204030204" pitchFamily="49" charset="0"/>
              </a:rPr>
              <a:t>               </a:t>
            </a:r>
            <a:r>
              <a:rPr lang="en-US" sz="1568">
                <a:solidFill>
                  <a:srgbClr val="FF0000"/>
                </a:solidFill>
                <a:latin typeface="Consolas" panose="020B0609020204030204" pitchFamily="49" charset="0"/>
              </a:rPr>
              <a:t> Content</a:t>
            </a:r>
            <a:r>
              <a:rPr lang="en-US" sz="1568">
                <a:solidFill>
                  <a:srgbClr val="0000FF"/>
                </a:solidFill>
                <a:latin typeface="Consolas" panose="020B0609020204030204" pitchFamily="49" charset="0"/>
              </a:rPr>
              <a:t>="Hello" /&gt;</a:t>
            </a:r>
            <a:endParaRPr lang="en-US" sz="1568">
              <a:solidFill>
                <a:srgbClr val="000000"/>
              </a:solidFill>
              <a:latin typeface="Consolas" panose="020B0609020204030204" pitchFamily="49" charset="0"/>
            </a:endParaRPr>
          </a:p>
          <a:p>
            <a:pPr defTabSz="914367"/>
            <a:r>
              <a:rPr lang="en-US" sz="1568">
                <a:solidFill>
                  <a:srgbClr val="000000"/>
                </a:solidFill>
                <a:latin typeface="Consolas" panose="020B0609020204030204" pitchFamily="49" charset="0"/>
              </a:rPr>
              <a:t>    </a:t>
            </a:r>
            <a:r>
              <a:rPr lang="en-US" sz="1568">
                <a:solidFill>
                  <a:srgbClr val="0000FF"/>
                </a:solidFill>
                <a:latin typeface="Consolas" panose="020B0609020204030204" pitchFamily="49" charset="0"/>
              </a:rPr>
              <a:t>&lt;/</a:t>
            </a:r>
            <a:r>
              <a:rPr lang="en-US" sz="1568">
                <a:solidFill>
                  <a:srgbClr val="A31515"/>
                </a:solidFill>
                <a:latin typeface="Consolas" panose="020B0609020204030204" pitchFamily="49" charset="0"/>
              </a:rPr>
              <a:t>Grid</a:t>
            </a:r>
            <a:r>
              <a:rPr lang="en-US" sz="1568">
                <a:solidFill>
                  <a:srgbClr val="0000FF"/>
                </a:solidFill>
                <a:latin typeface="Consolas" panose="020B0609020204030204" pitchFamily="49" charset="0"/>
              </a:rPr>
              <a:t>&gt;</a:t>
            </a:r>
            <a:endParaRPr lang="en-US" sz="1568">
              <a:solidFill>
                <a:srgbClr val="000000"/>
              </a:solidFill>
              <a:latin typeface="Consolas" panose="020B0609020204030204" pitchFamily="49" charset="0"/>
            </a:endParaRPr>
          </a:p>
          <a:p>
            <a:pPr defTabSz="914367"/>
            <a:r>
              <a:rPr lang="en-US" sz="1568">
                <a:solidFill>
                  <a:srgbClr val="0000FF"/>
                </a:solidFill>
                <a:latin typeface="Consolas" panose="020B0609020204030204" pitchFamily="49" charset="0"/>
              </a:rPr>
              <a:t>&lt;/</a:t>
            </a:r>
            <a:r>
              <a:rPr lang="en-US" sz="1568">
                <a:solidFill>
                  <a:srgbClr val="A31515"/>
                </a:solidFill>
                <a:latin typeface="Consolas" panose="020B0609020204030204" pitchFamily="49" charset="0"/>
              </a:rPr>
              <a:t>Page</a:t>
            </a:r>
            <a:r>
              <a:rPr lang="en-US" sz="1568">
                <a:solidFill>
                  <a:srgbClr val="0000FF"/>
                </a:solidFill>
                <a:latin typeface="Consolas" panose="020B0609020204030204" pitchFamily="49" charset="0"/>
              </a:rPr>
              <a:t>&gt;</a:t>
            </a:r>
            <a:endParaRPr lang="en-US" sz="1568" dirty="0">
              <a:solidFill>
                <a:srgbClr val="000000"/>
              </a:solidFill>
              <a:latin typeface="Consolas" panose="020B0609020204030204" pitchFamily="49" charset="0"/>
            </a:endParaRPr>
          </a:p>
        </p:txBody>
      </p:sp>
      <p:sp>
        <p:nvSpPr>
          <p:cNvPr id="6" name="Rectangle 5">
            <a:extLst>
              <a:ext uri="{FF2B5EF4-FFF2-40B4-BE49-F238E27FC236}">
                <a16:creationId xmlns:a16="http://schemas.microsoft.com/office/drawing/2014/main" id="{3A858426-9243-4607-82B8-7F85A327216E}"/>
              </a:ext>
            </a:extLst>
          </p:cNvPr>
          <p:cNvSpPr/>
          <p:nvPr/>
        </p:nvSpPr>
        <p:spPr bwMode="auto">
          <a:xfrm>
            <a:off x="8712653" y="2867093"/>
            <a:ext cx="3432133" cy="4482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2353" dirty="0">
                <a:gradFill>
                  <a:gsLst>
                    <a:gs pos="0">
                      <a:srgbClr val="FFFFFF"/>
                    </a:gs>
                    <a:gs pos="100000">
                      <a:srgbClr val="FFFFFF"/>
                    </a:gs>
                  </a:gsLst>
                  <a:lin ang="5400000" scaled="0"/>
                </a:gradFill>
                <a:latin typeface="Segoe UI"/>
                <a:ea typeface="Segoe UI" pitchFamily="34" charset="0"/>
                <a:cs typeface="Segoe UI" pitchFamily="34" charset="0"/>
              </a:rPr>
              <a:t>Code behind</a:t>
            </a:r>
          </a:p>
        </p:txBody>
      </p:sp>
      <p:sp>
        <p:nvSpPr>
          <p:cNvPr id="7" name="Rectangle 6">
            <a:extLst>
              <a:ext uri="{FF2B5EF4-FFF2-40B4-BE49-F238E27FC236}">
                <a16:creationId xmlns:a16="http://schemas.microsoft.com/office/drawing/2014/main" id="{21BA50DD-379B-4179-B81E-BC9CAFD10C56}"/>
              </a:ext>
            </a:extLst>
          </p:cNvPr>
          <p:cNvSpPr/>
          <p:nvPr/>
        </p:nvSpPr>
        <p:spPr>
          <a:xfrm>
            <a:off x="8656060" y="3386723"/>
            <a:ext cx="3630054" cy="1298753"/>
          </a:xfrm>
          <a:prstGeom prst="rect">
            <a:avLst/>
          </a:prstGeom>
        </p:spPr>
        <p:txBody>
          <a:bodyPr wrap="square">
            <a:spAutoFit/>
          </a:bodyPr>
          <a:lstStyle/>
          <a:p>
            <a:pPr defTabSz="914367"/>
            <a:r>
              <a:rPr lang="en-US" sz="1568" dirty="0">
                <a:solidFill>
                  <a:srgbClr val="0000FF"/>
                </a:solidFill>
                <a:latin typeface="Consolas" panose="020B0609020204030204" pitchFamily="49" charset="0"/>
              </a:rPr>
              <a:t>public</a:t>
            </a:r>
            <a:r>
              <a:rPr lang="en-US" sz="1568" dirty="0">
                <a:solidFill>
                  <a:srgbClr val="000000"/>
                </a:solidFill>
                <a:latin typeface="Consolas" panose="020B0609020204030204" pitchFamily="49" charset="0"/>
              </a:rPr>
              <a:t> </a:t>
            </a:r>
            <a:r>
              <a:rPr lang="en-US" sz="1568" dirty="0" err="1">
                <a:solidFill>
                  <a:srgbClr val="000000"/>
                </a:solidFill>
                <a:latin typeface="Consolas" panose="020B0609020204030204" pitchFamily="49" charset="0"/>
              </a:rPr>
              <a:t>MainPage</a:t>
            </a:r>
            <a:r>
              <a:rPr lang="en-US" sz="1568" dirty="0">
                <a:solidFill>
                  <a:srgbClr val="000000"/>
                </a:solidFill>
                <a:latin typeface="Consolas" panose="020B0609020204030204" pitchFamily="49" charset="0"/>
              </a:rPr>
              <a:t>()</a:t>
            </a:r>
          </a:p>
          <a:p>
            <a:pPr defTabSz="914367"/>
            <a:r>
              <a:rPr lang="en-US" sz="1568" dirty="0">
                <a:solidFill>
                  <a:srgbClr val="000000"/>
                </a:solidFill>
                <a:latin typeface="Consolas" panose="020B0609020204030204" pitchFamily="49" charset="0"/>
              </a:rPr>
              <a:t>{</a:t>
            </a:r>
          </a:p>
          <a:p>
            <a:pPr defTabSz="914367"/>
            <a:r>
              <a:rPr lang="en-US" sz="1568" dirty="0">
                <a:solidFill>
                  <a:srgbClr val="000000"/>
                </a:solidFill>
                <a:latin typeface="Consolas" panose="020B0609020204030204" pitchFamily="49" charset="0"/>
              </a:rPr>
              <a:t>    </a:t>
            </a:r>
            <a:r>
              <a:rPr lang="en-US" sz="1568" dirty="0" err="1">
                <a:solidFill>
                  <a:srgbClr val="0000FF"/>
                </a:solidFill>
                <a:latin typeface="Consolas" panose="020B0609020204030204" pitchFamily="49" charset="0"/>
              </a:rPr>
              <a:t>this</a:t>
            </a:r>
            <a:r>
              <a:rPr lang="en-US" sz="1568" dirty="0" err="1">
                <a:solidFill>
                  <a:srgbClr val="000000"/>
                </a:solidFill>
                <a:latin typeface="Consolas" panose="020B0609020204030204" pitchFamily="49" charset="0"/>
              </a:rPr>
              <a:t>.InitializeComponent</a:t>
            </a:r>
            <a:r>
              <a:rPr lang="en-US" sz="1568" dirty="0">
                <a:solidFill>
                  <a:srgbClr val="000000"/>
                </a:solidFill>
                <a:latin typeface="Consolas" panose="020B0609020204030204" pitchFamily="49" charset="0"/>
              </a:rPr>
              <a:t>();</a:t>
            </a:r>
          </a:p>
          <a:p>
            <a:pPr defTabSz="914367"/>
            <a:r>
              <a:rPr lang="en-US" sz="1568" dirty="0">
                <a:solidFill>
                  <a:srgbClr val="000000"/>
                </a:solidFill>
                <a:latin typeface="Consolas" panose="020B0609020204030204" pitchFamily="49" charset="0"/>
              </a:rPr>
              <a:t>    </a:t>
            </a:r>
            <a:r>
              <a:rPr lang="en-US" sz="1568" dirty="0" err="1">
                <a:solidFill>
                  <a:srgbClr val="000000"/>
                </a:solidFill>
                <a:highlight>
                  <a:srgbClr val="FFFF00"/>
                </a:highlight>
                <a:latin typeface="Consolas" panose="020B0609020204030204" pitchFamily="49" charset="0"/>
              </a:rPr>
              <a:t>button.Content</a:t>
            </a:r>
            <a:r>
              <a:rPr lang="en-US" sz="1568" dirty="0">
                <a:solidFill>
                  <a:srgbClr val="000000"/>
                </a:solidFill>
                <a:highlight>
                  <a:srgbClr val="FFFF00"/>
                </a:highlight>
                <a:latin typeface="Consolas" panose="020B0609020204030204" pitchFamily="49" charset="0"/>
              </a:rPr>
              <a:t> = </a:t>
            </a:r>
            <a:r>
              <a:rPr lang="en-US" sz="1568" dirty="0">
                <a:solidFill>
                  <a:srgbClr val="A31515"/>
                </a:solidFill>
                <a:highlight>
                  <a:srgbClr val="FFFF00"/>
                </a:highlight>
                <a:latin typeface="Consolas" panose="020B0609020204030204" pitchFamily="49" charset="0"/>
              </a:rPr>
              <a:t>"Sample"</a:t>
            </a:r>
            <a:r>
              <a:rPr lang="en-US" sz="1568" dirty="0">
                <a:solidFill>
                  <a:srgbClr val="000000"/>
                </a:solidFill>
                <a:highlight>
                  <a:srgbClr val="FFFF00"/>
                </a:highlight>
                <a:latin typeface="Consolas" panose="020B0609020204030204" pitchFamily="49" charset="0"/>
              </a:rPr>
              <a:t>;</a:t>
            </a:r>
          </a:p>
          <a:p>
            <a:pPr defTabSz="914367"/>
            <a:r>
              <a:rPr lang="en-US" sz="1568" dirty="0">
                <a:solidFill>
                  <a:srgbClr val="000000"/>
                </a:solidFill>
                <a:latin typeface="Consolas" panose="020B0609020204030204" pitchFamily="49" charset="0"/>
              </a:rPr>
              <a:t>}</a:t>
            </a:r>
            <a:endParaRPr lang="en-US" sz="1568" dirty="0">
              <a:solidFill>
                <a:srgbClr val="505050"/>
              </a:solidFill>
              <a:latin typeface="Segoe UI"/>
            </a:endParaRPr>
          </a:p>
        </p:txBody>
      </p:sp>
    </p:spTree>
    <p:extLst>
      <p:ext uri="{BB962C8B-B14F-4D97-AF65-F5344CB8AC3E}">
        <p14:creationId xmlns:p14="http://schemas.microsoft.com/office/powerpoint/2010/main" val="86091015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F3AC60-DACC-4C51-88E8-93A90A32E235}"/>
              </a:ext>
            </a:extLst>
          </p:cNvPr>
          <p:cNvSpPr>
            <a:spLocks noGrp="1"/>
          </p:cNvSpPr>
          <p:nvPr>
            <p:ph type="body" sz="quarter" idx="10"/>
          </p:nvPr>
        </p:nvSpPr>
        <p:spPr>
          <a:xfrm>
            <a:off x="269984" y="1189495"/>
            <a:ext cx="11652035" cy="1393976"/>
          </a:xfrm>
        </p:spPr>
        <p:txBody>
          <a:bodyPr/>
          <a:lstStyle/>
          <a:p>
            <a:r>
              <a:rPr lang="en-US" dirty="0"/>
              <a:t>x:Key</a:t>
            </a:r>
          </a:p>
          <a:p>
            <a:pPr lvl="1"/>
            <a:r>
              <a:rPr lang="en-US" dirty="0"/>
              <a:t>Uniquely identifies elements that are created and referenced in a XAML-defined dictionary; for example, in a WPF </a:t>
            </a:r>
            <a:r>
              <a:rPr lang="en-US" dirty="0" err="1"/>
              <a:t>ResourceDictionary</a:t>
            </a:r>
            <a:endParaRPr lang="en-US" dirty="0"/>
          </a:p>
        </p:txBody>
      </p:sp>
      <p:sp>
        <p:nvSpPr>
          <p:cNvPr id="3" name="Title 2">
            <a:extLst>
              <a:ext uri="{FF2B5EF4-FFF2-40B4-BE49-F238E27FC236}">
                <a16:creationId xmlns:a16="http://schemas.microsoft.com/office/drawing/2014/main" id="{F3364AFF-23C3-4D5F-A288-353A82D9A0FC}"/>
              </a:ext>
            </a:extLst>
          </p:cNvPr>
          <p:cNvSpPr>
            <a:spLocks noGrp="1"/>
          </p:cNvSpPr>
          <p:nvPr>
            <p:ph type="title"/>
          </p:nvPr>
        </p:nvSpPr>
        <p:spPr/>
        <p:txBody>
          <a:bodyPr/>
          <a:lstStyle/>
          <a:p>
            <a:r>
              <a:rPr lang="en-US" dirty="0"/>
              <a:t>“x” namespace</a:t>
            </a:r>
          </a:p>
        </p:txBody>
      </p:sp>
      <p:sp>
        <p:nvSpPr>
          <p:cNvPr id="5" name="Rectangle 4">
            <a:extLst>
              <a:ext uri="{FF2B5EF4-FFF2-40B4-BE49-F238E27FC236}">
                <a16:creationId xmlns:a16="http://schemas.microsoft.com/office/drawing/2014/main" id="{A3D7EBC9-1923-4DF8-91A4-8258933CE740}"/>
              </a:ext>
            </a:extLst>
          </p:cNvPr>
          <p:cNvSpPr/>
          <p:nvPr/>
        </p:nvSpPr>
        <p:spPr>
          <a:xfrm>
            <a:off x="3131116" y="3076038"/>
            <a:ext cx="5929768" cy="3228471"/>
          </a:xfrm>
          <a:prstGeom prst="rect">
            <a:avLst/>
          </a:prstGeom>
        </p:spPr>
        <p:txBody>
          <a:bodyPr wrap="square">
            <a:spAutoFit/>
          </a:bodyPr>
          <a:lstStyle/>
          <a:p>
            <a:pPr defTabSz="914367"/>
            <a:r>
              <a:rPr lang="en-US" sz="1568" dirty="0">
                <a:solidFill>
                  <a:srgbClr val="0000FF"/>
                </a:solidFill>
                <a:latin typeface="Consolas" panose="020B0609020204030204" pitchFamily="49" charset="0"/>
              </a:rPr>
              <a:t>&lt;object x:Key="</a:t>
            </a:r>
            <a:r>
              <a:rPr lang="en-US" sz="1568" dirty="0">
                <a:solidFill>
                  <a:srgbClr val="FF0000"/>
                </a:solidFill>
                <a:latin typeface="Consolas" panose="020B0609020204030204" pitchFamily="49" charset="0"/>
              </a:rPr>
              <a:t>stringKeyValue</a:t>
            </a:r>
            <a:r>
              <a:rPr lang="en-US" sz="1568" dirty="0">
                <a:solidFill>
                  <a:srgbClr val="0000FF"/>
                </a:solidFill>
                <a:latin typeface="Consolas" panose="020B0609020204030204" pitchFamily="49" charset="0"/>
              </a:rPr>
              <a:t>".../&gt;  </a:t>
            </a:r>
          </a:p>
          <a:p>
            <a:pPr defTabSz="914367"/>
            <a:r>
              <a:rPr lang="en-US" sz="1568" dirty="0">
                <a:solidFill>
                  <a:srgbClr val="0000FF"/>
                </a:solidFill>
                <a:latin typeface="Consolas" panose="020B0609020204030204" pitchFamily="49" charset="0"/>
              </a:rPr>
              <a:t>-or-  </a:t>
            </a:r>
          </a:p>
          <a:p>
            <a:pPr defTabSz="914367"/>
            <a:r>
              <a:rPr lang="en-US" sz="1568" dirty="0">
                <a:solidFill>
                  <a:srgbClr val="0000FF"/>
                </a:solidFill>
                <a:latin typeface="Consolas" panose="020B0609020204030204" pitchFamily="49" charset="0"/>
              </a:rPr>
              <a:t>&lt;object x:Key="{</a:t>
            </a:r>
            <a:r>
              <a:rPr lang="en-US" sz="1568" dirty="0">
                <a:solidFill>
                  <a:srgbClr val="FF0000"/>
                </a:solidFill>
                <a:latin typeface="Consolas" panose="020B0609020204030204" pitchFamily="49" charset="0"/>
              </a:rPr>
              <a:t>markupExtensionUsage</a:t>
            </a:r>
            <a:r>
              <a:rPr lang="en-US" sz="1568" dirty="0">
                <a:solidFill>
                  <a:srgbClr val="0000FF"/>
                </a:solidFill>
                <a:latin typeface="Consolas" panose="020B0609020204030204" pitchFamily="49" charset="0"/>
              </a:rPr>
              <a:t>}".../&gt;</a:t>
            </a:r>
          </a:p>
          <a:p>
            <a:pPr defTabSz="914367"/>
            <a:endParaRPr lang="en-US" sz="1568" dirty="0">
              <a:solidFill>
                <a:srgbClr val="0000FF"/>
              </a:solidFill>
              <a:latin typeface="Consolas" panose="020B0609020204030204" pitchFamily="49" charset="0"/>
            </a:endParaRPr>
          </a:p>
          <a:p>
            <a:pPr defTabSz="914367"/>
            <a:r>
              <a:rPr lang="en-US" sz="1568" dirty="0">
                <a:solidFill>
                  <a:srgbClr val="002050"/>
                </a:solidFill>
                <a:latin typeface="Consolas" panose="020B0609020204030204" pitchFamily="49" charset="0"/>
              </a:rPr>
              <a:t>in WPF</a:t>
            </a:r>
          </a:p>
          <a:p>
            <a:pPr defTabSz="914367"/>
            <a:endParaRPr lang="en-US" sz="1568" dirty="0">
              <a:solidFill>
                <a:srgbClr val="0000FF"/>
              </a:solidFill>
              <a:latin typeface="Consolas" panose="020B0609020204030204" pitchFamily="49" charset="0"/>
            </a:endParaRPr>
          </a:p>
          <a:p>
            <a:pPr defTabSz="914367"/>
            <a:r>
              <a:rPr lang="en-US" sz="1568" dirty="0">
                <a:solidFill>
                  <a:srgbClr val="0000FF"/>
                </a:solidFill>
                <a:latin typeface="Consolas" panose="020B0609020204030204" pitchFamily="49" charset="0"/>
              </a:rPr>
              <a:t>&lt;</a:t>
            </a:r>
            <a:r>
              <a:rPr lang="en-US" sz="1568" dirty="0" err="1">
                <a:solidFill>
                  <a:srgbClr val="0000FF"/>
                </a:solidFill>
                <a:latin typeface="Consolas" panose="020B0609020204030204" pitchFamily="49" charset="0"/>
              </a:rPr>
              <a:t>object.Resources</a:t>
            </a:r>
            <a:r>
              <a:rPr lang="en-US" sz="1568" dirty="0">
                <a:solidFill>
                  <a:srgbClr val="0000FF"/>
                </a:solidFill>
                <a:latin typeface="Consolas" panose="020B0609020204030204" pitchFamily="49" charset="0"/>
              </a:rPr>
              <a:t>&gt;  </a:t>
            </a:r>
          </a:p>
          <a:p>
            <a:pPr defTabSz="914367"/>
            <a:r>
              <a:rPr lang="en-US" sz="1568" dirty="0">
                <a:solidFill>
                  <a:srgbClr val="000000"/>
                </a:solidFill>
                <a:latin typeface="Consolas" panose="020B0609020204030204" pitchFamily="49" charset="0"/>
              </a:rPr>
              <a:t>  &lt;</a:t>
            </a:r>
            <a:r>
              <a:rPr lang="en-US" sz="1568" dirty="0">
                <a:solidFill>
                  <a:srgbClr val="0000FF"/>
                </a:solidFill>
                <a:latin typeface="Consolas" panose="020B0609020204030204" pitchFamily="49" charset="0"/>
              </a:rPr>
              <a:t>object</a:t>
            </a:r>
            <a:r>
              <a:rPr lang="en-US" sz="1568" dirty="0">
                <a:solidFill>
                  <a:srgbClr val="000000"/>
                </a:solidFill>
                <a:latin typeface="Consolas" panose="020B0609020204030204" pitchFamily="49" charset="0"/>
              </a:rPr>
              <a:t> x:Key="</a:t>
            </a:r>
            <a:r>
              <a:rPr lang="en-US" sz="1568" dirty="0">
                <a:solidFill>
                  <a:srgbClr val="D83B01"/>
                </a:solidFill>
                <a:latin typeface="Consolas" panose="020B0609020204030204" pitchFamily="49" charset="0"/>
              </a:rPr>
              <a:t>stringKeyValue</a:t>
            </a:r>
            <a:r>
              <a:rPr lang="en-US" sz="1568" dirty="0">
                <a:solidFill>
                  <a:srgbClr val="000000"/>
                </a:solidFill>
                <a:latin typeface="Consolas" panose="020B0609020204030204" pitchFamily="49" charset="0"/>
              </a:rPr>
              <a:t>".../&gt;  </a:t>
            </a:r>
          </a:p>
          <a:p>
            <a:pPr defTabSz="914367"/>
            <a:r>
              <a:rPr lang="en-US" sz="1568" dirty="0">
                <a:solidFill>
                  <a:srgbClr val="0000FF"/>
                </a:solidFill>
                <a:latin typeface="Consolas" panose="020B0609020204030204" pitchFamily="49" charset="0"/>
              </a:rPr>
              <a:t>&lt;/</a:t>
            </a:r>
            <a:r>
              <a:rPr lang="en-US" sz="1568" dirty="0" err="1">
                <a:solidFill>
                  <a:srgbClr val="0000FF"/>
                </a:solidFill>
                <a:latin typeface="Consolas" panose="020B0609020204030204" pitchFamily="49" charset="0"/>
              </a:rPr>
              <a:t>object.Resources</a:t>
            </a:r>
            <a:r>
              <a:rPr lang="en-US" sz="1568" dirty="0">
                <a:solidFill>
                  <a:srgbClr val="0000FF"/>
                </a:solidFill>
                <a:latin typeface="Consolas" panose="020B0609020204030204" pitchFamily="49" charset="0"/>
              </a:rPr>
              <a:t>&gt;  </a:t>
            </a:r>
          </a:p>
          <a:p>
            <a:pPr defTabSz="914367"/>
            <a:r>
              <a:rPr lang="en-US" sz="1568" dirty="0">
                <a:solidFill>
                  <a:srgbClr val="000000"/>
                </a:solidFill>
                <a:latin typeface="Consolas" panose="020B0609020204030204" pitchFamily="49" charset="0"/>
              </a:rPr>
              <a:t>-or-  </a:t>
            </a:r>
          </a:p>
          <a:p>
            <a:pPr defTabSz="914367"/>
            <a:r>
              <a:rPr lang="en-US" sz="1568" dirty="0">
                <a:solidFill>
                  <a:srgbClr val="0000FF"/>
                </a:solidFill>
                <a:latin typeface="Consolas" panose="020B0609020204030204" pitchFamily="49" charset="0"/>
              </a:rPr>
              <a:t>&lt;</a:t>
            </a:r>
            <a:r>
              <a:rPr lang="en-US" sz="1568" dirty="0" err="1">
                <a:solidFill>
                  <a:srgbClr val="0000FF"/>
                </a:solidFill>
                <a:latin typeface="Consolas" panose="020B0609020204030204" pitchFamily="49" charset="0"/>
              </a:rPr>
              <a:t>object.Resources</a:t>
            </a:r>
            <a:r>
              <a:rPr lang="en-US" sz="1568" dirty="0">
                <a:solidFill>
                  <a:srgbClr val="0000FF"/>
                </a:solidFill>
                <a:latin typeface="Consolas" panose="020B0609020204030204" pitchFamily="49" charset="0"/>
              </a:rPr>
              <a:t>&gt;  </a:t>
            </a:r>
          </a:p>
          <a:p>
            <a:pPr defTabSz="914367"/>
            <a:r>
              <a:rPr lang="en-US" sz="1568" dirty="0">
                <a:solidFill>
                  <a:srgbClr val="000000"/>
                </a:solidFill>
                <a:latin typeface="Consolas" panose="020B0609020204030204" pitchFamily="49" charset="0"/>
              </a:rPr>
              <a:t>  &lt;</a:t>
            </a:r>
            <a:r>
              <a:rPr lang="en-US" sz="1568" dirty="0">
                <a:solidFill>
                  <a:srgbClr val="0000FF"/>
                </a:solidFill>
                <a:latin typeface="Consolas" panose="020B0609020204030204" pitchFamily="49" charset="0"/>
              </a:rPr>
              <a:t>object</a:t>
            </a:r>
            <a:r>
              <a:rPr lang="en-US" sz="1568" dirty="0">
                <a:solidFill>
                  <a:srgbClr val="000000"/>
                </a:solidFill>
                <a:latin typeface="Consolas" panose="020B0609020204030204" pitchFamily="49" charset="0"/>
              </a:rPr>
              <a:t> x:Key="{</a:t>
            </a:r>
            <a:r>
              <a:rPr lang="en-US" sz="1568" dirty="0">
                <a:solidFill>
                  <a:srgbClr val="D83B01"/>
                </a:solidFill>
                <a:latin typeface="Consolas" panose="020B0609020204030204" pitchFamily="49" charset="0"/>
              </a:rPr>
              <a:t>markupExtensionUsage</a:t>
            </a:r>
            <a:r>
              <a:rPr lang="en-US" sz="1568" dirty="0">
                <a:solidFill>
                  <a:srgbClr val="000000"/>
                </a:solidFill>
                <a:latin typeface="Consolas" panose="020B0609020204030204" pitchFamily="49" charset="0"/>
              </a:rPr>
              <a:t>}".../&gt;  </a:t>
            </a:r>
          </a:p>
          <a:p>
            <a:pPr defTabSz="914367"/>
            <a:r>
              <a:rPr lang="en-US" sz="1568" dirty="0">
                <a:solidFill>
                  <a:srgbClr val="0000FF"/>
                </a:solidFill>
                <a:latin typeface="Consolas" panose="020B0609020204030204" pitchFamily="49" charset="0"/>
              </a:rPr>
              <a:t>&lt;/</a:t>
            </a:r>
            <a:r>
              <a:rPr lang="en-US" sz="1568" dirty="0" err="1">
                <a:solidFill>
                  <a:srgbClr val="0000FF"/>
                </a:solidFill>
                <a:latin typeface="Consolas" panose="020B0609020204030204" pitchFamily="49" charset="0"/>
              </a:rPr>
              <a:t>object.Resources</a:t>
            </a:r>
            <a:r>
              <a:rPr lang="en-US" sz="1568" dirty="0">
                <a:solidFill>
                  <a:srgbClr val="0000FF"/>
                </a:solidFill>
                <a:latin typeface="Consolas" panose="020B0609020204030204" pitchFamily="49" charset="0"/>
              </a:rPr>
              <a:t>&gt;</a:t>
            </a:r>
          </a:p>
        </p:txBody>
      </p:sp>
    </p:spTree>
    <p:extLst>
      <p:ext uri="{BB962C8B-B14F-4D97-AF65-F5344CB8AC3E}">
        <p14:creationId xmlns:p14="http://schemas.microsoft.com/office/powerpoint/2010/main" val="234568899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F3AC60-DACC-4C51-88E8-93A90A32E235}"/>
              </a:ext>
            </a:extLst>
          </p:cNvPr>
          <p:cNvSpPr>
            <a:spLocks noGrp="1"/>
          </p:cNvSpPr>
          <p:nvPr>
            <p:ph type="body" sz="quarter" idx="10"/>
          </p:nvPr>
        </p:nvSpPr>
        <p:spPr>
          <a:xfrm>
            <a:off x="269984" y="1189495"/>
            <a:ext cx="11652035" cy="1719840"/>
          </a:xfrm>
        </p:spPr>
        <p:txBody>
          <a:bodyPr/>
          <a:lstStyle/>
          <a:p>
            <a:r>
              <a:rPr lang="en-US" dirty="0"/>
              <a:t>x:Static</a:t>
            </a:r>
          </a:p>
          <a:p>
            <a:pPr lvl="1"/>
            <a:r>
              <a:rPr lang="en-US" dirty="0"/>
              <a:t>References any static by-value code entity that is defined in a Common Language Specification (CLS)–compliant way. The static property that is referenced can be used to provide the value of a property in XAML.</a:t>
            </a:r>
          </a:p>
        </p:txBody>
      </p:sp>
      <p:sp>
        <p:nvSpPr>
          <p:cNvPr id="3" name="Title 2">
            <a:extLst>
              <a:ext uri="{FF2B5EF4-FFF2-40B4-BE49-F238E27FC236}">
                <a16:creationId xmlns:a16="http://schemas.microsoft.com/office/drawing/2014/main" id="{F3364AFF-23C3-4D5F-A288-353A82D9A0FC}"/>
              </a:ext>
            </a:extLst>
          </p:cNvPr>
          <p:cNvSpPr>
            <a:spLocks noGrp="1"/>
          </p:cNvSpPr>
          <p:nvPr>
            <p:ph type="title"/>
          </p:nvPr>
        </p:nvSpPr>
        <p:spPr/>
        <p:txBody>
          <a:bodyPr/>
          <a:lstStyle/>
          <a:p>
            <a:r>
              <a:rPr lang="en-US" dirty="0"/>
              <a:t>“x” namespace</a:t>
            </a:r>
          </a:p>
        </p:txBody>
      </p:sp>
      <p:sp>
        <p:nvSpPr>
          <p:cNvPr id="4" name="Rectangle 3">
            <a:extLst>
              <a:ext uri="{FF2B5EF4-FFF2-40B4-BE49-F238E27FC236}">
                <a16:creationId xmlns:a16="http://schemas.microsoft.com/office/drawing/2014/main" id="{140E2A1E-356F-4F49-9C56-1202A66B7AC8}"/>
              </a:ext>
            </a:extLst>
          </p:cNvPr>
          <p:cNvSpPr/>
          <p:nvPr/>
        </p:nvSpPr>
        <p:spPr bwMode="auto">
          <a:xfrm>
            <a:off x="1" y="3204894"/>
            <a:ext cx="10543326" cy="4482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2353" dirty="0">
                <a:solidFill>
                  <a:srgbClr val="E6E6E6"/>
                </a:solidFill>
                <a:latin typeface="Segoe UI" panose="020B0502040204020203" pitchFamily="34" charset="0"/>
              </a:rPr>
              <a:t>Object element syntax.</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A3D7EBC9-1923-4DF8-91A4-8258933CE740}"/>
              </a:ext>
            </a:extLst>
          </p:cNvPr>
          <p:cNvSpPr/>
          <p:nvPr/>
        </p:nvSpPr>
        <p:spPr>
          <a:xfrm>
            <a:off x="269241" y="3825026"/>
            <a:ext cx="8592820" cy="331899"/>
          </a:xfrm>
          <a:prstGeom prst="rect">
            <a:avLst/>
          </a:prstGeom>
        </p:spPr>
        <p:txBody>
          <a:bodyPr wrap="square">
            <a:spAutoFit/>
          </a:bodyPr>
          <a:lstStyle/>
          <a:p>
            <a:pPr defTabSz="914367"/>
            <a:r>
              <a:rPr lang="en-US" sz="1568" dirty="0">
                <a:solidFill>
                  <a:srgbClr val="000000"/>
                </a:solidFill>
                <a:latin typeface="Consolas" panose="020B0609020204030204" pitchFamily="49" charset="0"/>
              </a:rPr>
              <a:t>&lt;</a:t>
            </a:r>
            <a:r>
              <a:rPr lang="en-US" sz="1568" dirty="0" err="1">
                <a:solidFill>
                  <a:srgbClr val="000000"/>
                </a:solidFill>
                <a:latin typeface="Consolas" panose="020B0609020204030204" pitchFamily="49" charset="0"/>
              </a:rPr>
              <a:t>x:Static</a:t>
            </a:r>
            <a:r>
              <a:rPr lang="en-US" sz="1568" dirty="0">
                <a:solidFill>
                  <a:srgbClr val="000000"/>
                </a:solidFill>
                <a:latin typeface="Consolas" panose="020B0609020204030204" pitchFamily="49" charset="0"/>
              </a:rPr>
              <a:t> Member="</a:t>
            </a:r>
            <a:r>
              <a:rPr lang="en-US" sz="1568" dirty="0" err="1">
                <a:solidFill>
                  <a:srgbClr val="000000"/>
                </a:solidFill>
                <a:latin typeface="Consolas" panose="020B0609020204030204" pitchFamily="49" charset="0"/>
              </a:rPr>
              <a:t>prefix:typeName.staticMemberName</a:t>
            </a:r>
            <a:r>
              <a:rPr lang="en-US" sz="1568" dirty="0">
                <a:solidFill>
                  <a:srgbClr val="000000"/>
                </a:solidFill>
                <a:latin typeface="Consolas" panose="020B0609020204030204" pitchFamily="49" charset="0"/>
              </a:rPr>
              <a:t>" ... /&gt;</a:t>
            </a:r>
          </a:p>
        </p:txBody>
      </p:sp>
      <p:sp>
        <p:nvSpPr>
          <p:cNvPr id="6" name="Rectangle 5">
            <a:extLst>
              <a:ext uri="{FF2B5EF4-FFF2-40B4-BE49-F238E27FC236}">
                <a16:creationId xmlns:a16="http://schemas.microsoft.com/office/drawing/2014/main" id="{3A858426-9243-4607-82B8-7F85A327216E}"/>
              </a:ext>
            </a:extLst>
          </p:cNvPr>
          <p:cNvSpPr/>
          <p:nvPr/>
        </p:nvSpPr>
        <p:spPr bwMode="auto">
          <a:xfrm>
            <a:off x="1" y="4828006"/>
            <a:ext cx="10543326" cy="4482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2353" dirty="0">
                <a:solidFill>
                  <a:srgbClr val="E6E6E6"/>
                </a:solidFill>
                <a:latin typeface="Segoe UI" panose="020B0502040204020203" pitchFamily="34" charset="0"/>
              </a:rPr>
              <a:t>Attribute syntax with explicit Member property for initialization string.</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21BA50DD-379B-4179-B81E-BC9CAFD10C56}"/>
              </a:ext>
            </a:extLst>
          </p:cNvPr>
          <p:cNvSpPr/>
          <p:nvPr/>
        </p:nvSpPr>
        <p:spPr>
          <a:xfrm>
            <a:off x="269241" y="5581379"/>
            <a:ext cx="9812354" cy="331899"/>
          </a:xfrm>
          <a:prstGeom prst="rect">
            <a:avLst/>
          </a:prstGeom>
        </p:spPr>
        <p:txBody>
          <a:bodyPr wrap="square">
            <a:spAutoFit/>
          </a:bodyPr>
          <a:lstStyle/>
          <a:p>
            <a:pPr defTabSz="914367"/>
            <a:r>
              <a:rPr lang="en-US" sz="1568" dirty="0">
                <a:solidFill>
                  <a:srgbClr val="0000FF"/>
                </a:solidFill>
                <a:latin typeface="Consolas" panose="020B0609020204030204" pitchFamily="49" charset="0"/>
              </a:rPr>
              <a:t>&lt;object property="{</a:t>
            </a:r>
            <a:r>
              <a:rPr lang="en-US" sz="1568" dirty="0" err="1">
                <a:solidFill>
                  <a:srgbClr val="0000FF"/>
                </a:solidFill>
                <a:latin typeface="Consolas" panose="020B0609020204030204" pitchFamily="49" charset="0"/>
              </a:rPr>
              <a:t>x:Static</a:t>
            </a:r>
            <a:r>
              <a:rPr lang="en-US" sz="1568" dirty="0">
                <a:solidFill>
                  <a:srgbClr val="0000FF"/>
                </a:solidFill>
                <a:latin typeface="Consolas" panose="020B0609020204030204" pitchFamily="49" charset="0"/>
              </a:rPr>
              <a:t> Member=</a:t>
            </a:r>
            <a:r>
              <a:rPr lang="en-US" sz="1568" dirty="0" err="1">
                <a:solidFill>
                  <a:srgbClr val="0000FF"/>
                </a:solidFill>
                <a:latin typeface="Consolas" panose="020B0609020204030204" pitchFamily="49" charset="0"/>
              </a:rPr>
              <a:t>prefix:typeName.staticMemberName</a:t>
            </a:r>
            <a:r>
              <a:rPr lang="en-US" sz="1568" dirty="0">
                <a:solidFill>
                  <a:srgbClr val="0000FF"/>
                </a:solidFill>
                <a:latin typeface="Consolas" panose="020B0609020204030204" pitchFamily="49" charset="0"/>
              </a:rPr>
              <a:t>}" ... /&gt;</a:t>
            </a:r>
            <a:endParaRPr lang="en-US" sz="1568" dirty="0">
              <a:solidFill>
                <a:srgbClr val="505050"/>
              </a:solidFill>
              <a:latin typeface="Segoe UI"/>
            </a:endParaRPr>
          </a:p>
        </p:txBody>
      </p:sp>
    </p:spTree>
    <p:extLst>
      <p:ext uri="{BB962C8B-B14F-4D97-AF65-F5344CB8AC3E}">
        <p14:creationId xmlns:p14="http://schemas.microsoft.com/office/powerpoint/2010/main" val="156827039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911261-7398-4669-9CE3-2266CC6CFCE3}"/>
              </a:ext>
            </a:extLst>
          </p:cNvPr>
          <p:cNvSpPr>
            <a:spLocks noGrp="1"/>
          </p:cNvSpPr>
          <p:nvPr>
            <p:ph type="body" sz="quarter" idx="10"/>
          </p:nvPr>
        </p:nvSpPr>
        <p:spPr>
          <a:xfrm>
            <a:off x="269984" y="1189495"/>
            <a:ext cx="11652035" cy="3910373"/>
          </a:xfrm>
        </p:spPr>
        <p:txBody>
          <a:bodyPr/>
          <a:lstStyle/>
          <a:p>
            <a:r>
              <a:rPr lang="en-US" dirty="0"/>
              <a:t>Primitive types</a:t>
            </a:r>
          </a:p>
          <a:p>
            <a:pPr lvl="1"/>
            <a:r>
              <a:rPr lang="en-US" dirty="0"/>
              <a:t>You can define the value of primitive types using “x” namespace.</a:t>
            </a:r>
            <a:br>
              <a:rPr lang="en-US" dirty="0"/>
            </a:br>
            <a:r>
              <a:rPr lang="en-US" dirty="0"/>
              <a:t>See below:</a:t>
            </a:r>
          </a:p>
          <a:p>
            <a:endParaRPr lang="en-US" dirty="0"/>
          </a:p>
          <a:p>
            <a:endParaRPr lang="en-US" dirty="0"/>
          </a:p>
          <a:p>
            <a:r>
              <a:rPr lang="en-US" dirty="0"/>
              <a:t>Null</a:t>
            </a:r>
          </a:p>
          <a:p>
            <a:pPr lvl="1"/>
            <a:r>
              <a:rPr lang="en-US" dirty="0"/>
              <a:t>If you want to use the null value, then you can use the “</a:t>
            </a:r>
            <a:r>
              <a:rPr lang="en-US" dirty="0" err="1"/>
              <a:t>x:Null</a:t>
            </a:r>
            <a:r>
              <a:rPr lang="en-US" dirty="0"/>
              <a:t>” tag or the “</a:t>
            </a:r>
            <a:r>
              <a:rPr lang="en-US" dirty="0" err="1"/>
              <a:t>x:Null</a:t>
            </a:r>
            <a:r>
              <a:rPr lang="en-US" dirty="0"/>
              <a:t>” markup extension.</a:t>
            </a:r>
          </a:p>
        </p:txBody>
      </p:sp>
      <p:sp>
        <p:nvSpPr>
          <p:cNvPr id="3" name="Title 2">
            <a:extLst>
              <a:ext uri="{FF2B5EF4-FFF2-40B4-BE49-F238E27FC236}">
                <a16:creationId xmlns:a16="http://schemas.microsoft.com/office/drawing/2014/main" id="{99E308DB-7297-4C90-B7D4-D24E2CE3471B}"/>
              </a:ext>
            </a:extLst>
          </p:cNvPr>
          <p:cNvSpPr>
            <a:spLocks noGrp="1"/>
          </p:cNvSpPr>
          <p:nvPr>
            <p:ph type="title"/>
          </p:nvPr>
        </p:nvSpPr>
        <p:spPr/>
        <p:txBody>
          <a:bodyPr/>
          <a:lstStyle/>
          <a:p>
            <a:r>
              <a:rPr lang="en-US" dirty="0"/>
              <a:t>“x” namespace</a:t>
            </a:r>
          </a:p>
        </p:txBody>
      </p:sp>
      <p:sp>
        <p:nvSpPr>
          <p:cNvPr id="4" name="Rectangle 3">
            <a:extLst>
              <a:ext uri="{FF2B5EF4-FFF2-40B4-BE49-F238E27FC236}">
                <a16:creationId xmlns:a16="http://schemas.microsoft.com/office/drawing/2014/main" id="{169AC455-3CE7-450F-A9A5-045F902CAD0F}"/>
              </a:ext>
            </a:extLst>
          </p:cNvPr>
          <p:cNvSpPr/>
          <p:nvPr/>
        </p:nvSpPr>
        <p:spPr>
          <a:xfrm>
            <a:off x="941557" y="2681981"/>
            <a:ext cx="6094444" cy="1176733"/>
          </a:xfrm>
          <a:prstGeom prst="rect">
            <a:avLst/>
          </a:prstGeom>
        </p:spPr>
        <p:txBody>
          <a:bodyPr>
            <a:spAutoFit/>
          </a:bodyPr>
          <a:lstStyle/>
          <a:p>
            <a:pPr defTabSz="914367"/>
            <a:r>
              <a:rPr lang="en-US" sz="1765" dirty="0">
                <a:solidFill>
                  <a:srgbClr val="0000FF"/>
                </a:solidFill>
                <a:latin typeface="Consolas" panose="020B0609020204030204" pitchFamily="49" charset="0"/>
              </a:rPr>
              <a:t>&lt;</a:t>
            </a:r>
            <a:r>
              <a:rPr lang="en-US" sz="1765" dirty="0" err="1">
                <a:solidFill>
                  <a:srgbClr val="A31515"/>
                </a:solidFill>
                <a:latin typeface="Consolas" panose="020B0609020204030204" pitchFamily="49" charset="0"/>
              </a:rPr>
              <a:t>x</a:t>
            </a:r>
            <a:r>
              <a:rPr lang="en-US" sz="1765" dirty="0" err="1">
                <a:solidFill>
                  <a:srgbClr val="0000FF"/>
                </a:solidFill>
                <a:latin typeface="Consolas" panose="020B0609020204030204" pitchFamily="49" charset="0"/>
              </a:rPr>
              <a:t>:</a:t>
            </a:r>
            <a:r>
              <a:rPr lang="en-US" sz="1765" dirty="0" err="1">
                <a:solidFill>
                  <a:srgbClr val="A31515"/>
                </a:solidFill>
                <a:latin typeface="Consolas" panose="020B0609020204030204" pitchFamily="49" charset="0"/>
              </a:rPr>
              <a:t>String</a:t>
            </a:r>
            <a:r>
              <a:rPr lang="en-US" sz="1765" dirty="0">
                <a:solidFill>
                  <a:srgbClr val="0000FF"/>
                </a:solidFill>
                <a:latin typeface="Consolas" panose="020B0609020204030204" pitchFamily="49" charset="0"/>
              </a:rPr>
              <a:t>&gt;</a:t>
            </a:r>
            <a:r>
              <a:rPr lang="en-US" sz="1765" dirty="0">
                <a:solidFill>
                  <a:srgbClr val="000000"/>
                </a:solidFill>
                <a:latin typeface="Consolas" panose="020B0609020204030204" pitchFamily="49" charset="0"/>
              </a:rPr>
              <a:t>Item1</a:t>
            </a:r>
            <a:r>
              <a:rPr lang="en-US" sz="1765" dirty="0">
                <a:solidFill>
                  <a:srgbClr val="0000FF"/>
                </a:solidFill>
                <a:latin typeface="Consolas" panose="020B0609020204030204" pitchFamily="49" charset="0"/>
              </a:rPr>
              <a:t>&lt;/</a:t>
            </a:r>
            <a:r>
              <a:rPr lang="en-US" sz="1765" dirty="0" err="1">
                <a:solidFill>
                  <a:srgbClr val="A31515"/>
                </a:solidFill>
                <a:latin typeface="Consolas" panose="020B0609020204030204" pitchFamily="49" charset="0"/>
              </a:rPr>
              <a:t>x</a:t>
            </a:r>
            <a:r>
              <a:rPr lang="en-US" sz="1765" dirty="0" err="1">
                <a:solidFill>
                  <a:srgbClr val="0000FF"/>
                </a:solidFill>
                <a:latin typeface="Consolas" panose="020B0609020204030204" pitchFamily="49" charset="0"/>
              </a:rPr>
              <a:t>:</a:t>
            </a:r>
            <a:r>
              <a:rPr lang="en-US" sz="1765" dirty="0" err="1">
                <a:solidFill>
                  <a:srgbClr val="A31515"/>
                </a:solidFill>
                <a:latin typeface="Consolas" panose="020B0609020204030204" pitchFamily="49" charset="0"/>
              </a:rPr>
              <a:t>String</a:t>
            </a:r>
            <a:r>
              <a:rPr lang="en-US" sz="1765" dirty="0">
                <a:solidFill>
                  <a:srgbClr val="0000FF"/>
                </a:solidFill>
                <a:latin typeface="Consolas" panose="020B0609020204030204" pitchFamily="49" charset="0"/>
              </a:rPr>
              <a:t>&gt;</a:t>
            </a:r>
          </a:p>
          <a:p>
            <a:pPr defTabSz="914367"/>
            <a:r>
              <a:rPr lang="en-US" sz="1765" dirty="0">
                <a:solidFill>
                  <a:srgbClr val="0000FF"/>
                </a:solidFill>
                <a:latin typeface="Consolas" panose="020B0609020204030204" pitchFamily="49" charset="0"/>
              </a:rPr>
              <a:t>&lt;</a:t>
            </a:r>
            <a:r>
              <a:rPr lang="en-US" sz="1765" dirty="0">
                <a:solidFill>
                  <a:srgbClr val="A31515"/>
                </a:solidFill>
                <a:latin typeface="Consolas" panose="020B0609020204030204" pitchFamily="49" charset="0"/>
              </a:rPr>
              <a:t>x</a:t>
            </a:r>
            <a:r>
              <a:rPr lang="en-US" sz="1765" dirty="0">
                <a:solidFill>
                  <a:srgbClr val="0000FF"/>
                </a:solidFill>
                <a:latin typeface="Consolas" panose="020B0609020204030204" pitchFamily="49" charset="0"/>
              </a:rPr>
              <a:t>:</a:t>
            </a:r>
            <a:r>
              <a:rPr lang="en-US" sz="1765" dirty="0">
                <a:solidFill>
                  <a:srgbClr val="A31515"/>
                </a:solidFill>
                <a:latin typeface="Consolas" panose="020B0609020204030204" pitchFamily="49" charset="0"/>
              </a:rPr>
              <a:t>Int32</a:t>
            </a:r>
            <a:r>
              <a:rPr lang="en-US" sz="1765" dirty="0">
                <a:solidFill>
                  <a:srgbClr val="0000FF"/>
                </a:solidFill>
                <a:latin typeface="Consolas" panose="020B0609020204030204" pitchFamily="49" charset="0"/>
              </a:rPr>
              <a:t>&gt;</a:t>
            </a:r>
            <a:r>
              <a:rPr lang="en-US" sz="1765" dirty="0">
                <a:solidFill>
                  <a:srgbClr val="000000"/>
                </a:solidFill>
                <a:latin typeface="Consolas" panose="020B0609020204030204" pitchFamily="49" charset="0"/>
              </a:rPr>
              <a:t>100</a:t>
            </a:r>
            <a:r>
              <a:rPr lang="en-US" sz="1765" dirty="0">
                <a:solidFill>
                  <a:srgbClr val="0000FF"/>
                </a:solidFill>
                <a:latin typeface="Consolas" panose="020B0609020204030204" pitchFamily="49" charset="0"/>
              </a:rPr>
              <a:t>&lt;/</a:t>
            </a:r>
            <a:r>
              <a:rPr lang="en-US" sz="1765" dirty="0">
                <a:solidFill>
                  <a:srgbClr val="A31515"/>
                </a:solidFill>
                <a:latin typeface="Consolas" panose="020B0609020204030204" pitchFamily="49" charset="0"/>
              </a:rPr>
              <a:t>x</a:t>
            </a:r>
            <a:r>
              <a:rPr lang="en-US" sz="1765" dirty="0">
                <a:solidFill>
                  <a:srgbClr val="0000FF"/>
                </a:solidFill>
                <a:latin typeface="Consolas" panose="020B0609020204030204" pitchFamily="49" charset="0"/>
              </a:rPr>
              <a:t>:</a:t>
            </a:r>
            <a:r>
              <a:rPr lang="en-US" sz="1765" dirty="0">
                <a:solidFill>
                  <a:srgbClr val="A31515"/>
                </a:solidFill>
                <a:latin typeface="Consolas" panose="020B0609020204030204" pitchFamily="49" charset="0"/>
              </a:rPr>
              <a:t>Int32</a:t>
            </a:r>
            <a:r>
              <a:rPr lang="en-US" sz="1765" dirty="0">
                <a:solidFill>
                  <a:srgbClr val="0000FF"/>
                </a:solidFill>
                <a:latin typeface="Consolas" panose="020B0609020204030204" pitchFamily="49" charset="0"/>
              </a:rPr>
              <a:t>&gt;</a:t>
            </a:r>
          </a:p>
          <a:p>
            <a:pPr defTabSz="914367"/>
            <a:r>
              <a:rPr lang="fr-FR" sz="1765" dirty="0">
                <a:solidFill>
                  <a:srgbClr val="0000FF"/>
                </a:solidFill>
                <a:latin typeface="Consolas" panose="020B0609020204030204" pitchFamily="49" charset="0"/>
              </a:rPr>
              <a:t>&lt;</a:t>
            </a:r>
            <a:r>
              <a:rPr lang="fr-FR" sz="1765" dirty="0" err="1">
                <a:solidFill>
                  <a:srgbClr val="A31515"/>
                </a:solidFill>
                <a:latin typeface="Consolas" panose="020B0609020204030204" pitchFamily="49" charset="0"/>
              </a:rPr>
              <a:t>x</a:t>
            </a:r>
            <a:r>
              <a:rPr lang="fr-FR" sz="1765" dirty="0" err="1">
                <a:solidFill>
                  <a:srgbClr val="0000FF"/>
                </a:solidFill>
                <a:latin typeface="Consolas" panose="020B0609020204030204" pitchFamily="49" charset="0"/>
              </a:rPr>
              <a:t>:</a:t>
            </a:r>
            <a:r>
              <a:rPr lang="fr-FR" sz="1765" dirty="0" err="1">
                <a:solidFill>
                  <a:srgbClr val="A31515"/>
                </a:solidFill>
                <a:latin typeface="Consolas" panose="020B0609020204030204" pitchFamily="49" charset="0"/>
              </a:rPr>
              <a:t>Double</a:t>
            </a:r>
            <a:r>
              <a:rPr lang="fr-FR" sz="1765" dirty="0">
                <a:solidFill>
                  <a:srgbClr val="0000FF"/>
                </a:solidFill>
                <a:latin typeface="Consolas" panose="020B0609020204030204" pitchFamily="49" charset="0"/>
              </a:rPr>
              <a:t>&gt;</a:t>
            </a:r>
            <a:r>
              <a:rPr lang="fr-FR" sz="1765" dirty="0">
                <a:solidFill>
                  <a:srgbClr val="000000"/>
                </a:solidFill>
                <a:latin typeface="Consolas" panose="020B0609020204030204" pitchFamily="49" charset="0"/>
              </a:rPr>
              <a:t>3.14</a:t>
            </a:r>
            <a:r>
              <a:rPr lang="fr-FR" sz="1765" dirty="0">
                <a:solidFill>
                  <a:srgbClr val="0000FF"/>
                </a:solidFill>
                <a:latin typeface="Consolas" panose="020B0609020204030204" pitchFamily="49" charset="0"/>
              </a:rPr>
              <a:t>&lt;/</a:t>
            </a:r>
            <a:r>
              <a:rPr lang="fr-FR" sz="1765" dirty="0" err="1">
                <a:solidFill>
                  <a:srgbClr val="A31515"/>
                </a:solidFill>
                <a:latin typeface="Consolas" panose="020B0609020204030204" pitchFamily="49" charset="0"/>
              </a:rPr>
              <a:t>x</a:t>
            </a:r>
            <a:r>
              <a:rPr lang="fr-FR" sz="1765" dirty="0" err="1">
                <a:solidFill>
                  <a:srgbClr val="0000FF"/>
                </a:solidFill>
                <a:latin typeface="Consolas" panose="020B0609020204030204" pitchFamily="49" charset="0"/>
              </a:rPr>
              <a:t>:</a:t>
            </a:r>
            <a:r>
              <a:rPr lang="fr-FR" sz="1765" dirty="0" err="1">
                <a:solidFill>
                  <a:srgbClr val="A31515"/>
                </a:solidFill>
                <a:latin typeface="Consolas" panose="020B0609020204030204" pitchFamily="49" charset="0"/>
              </a:rPr>
              <a:t>Double</a:t>
            </a:r>
            <a:r>
              <a:rPr lang="fr-FR" sz="1765" dirty="0">
                <a:solidFill>
                  <a:srgbClr val="0000FF"/>
                </a:solidFill>
                <a:latin typeface="Consolas" panose="020B0609020204030204" pitchFamily="49" charset="0"/>
              </a:rPr>
              <a:t>&gt;</a:t>
            </a:r>
          </a:p>
          <a:p>
            <a:pPr defTabSz="914367"/>
            <a:r>
              <a:rPr lang="en-US" sz="1765" dirty="0">
                <a:solidFill>
                  <a:srgbClr val="0000FF"/>
                </a:solidFill>
                <a:latin typeface="Consolas" panose="020B0609020204030204" pitchFamily="49" charset="0"/>
              </a:rPr>
              <a:t>&lt;</a:t>
            </a:r>
            <a:r>
              <a:rPr lang="en-US" sz="1765" dirty="0" err="1">
                <a:solidFill>
                  <a:srgbClr val="A31515"/>
                </a:solidFill>
                <a:latin typeface="Consolas" panose="020B0609020204030204" pitchFamily="49" charset="0"/>
              </a:rPr>
              <a:t>x</a:t>
            </a:r>
            <a:r>
              <a:rPr lang="en-US" sz="1765" dirty="0" err="1">
                <a:solidFill>
                  <a:srgbClr val="0000FF"/>
                </a:solidFill>
                <a:latin typeface="Consolas" panose="020B0609020204030204" pitchFamily="49" charset="0"/>
              </a:rPr>
              <a:t>:</a:t>
            </a:r>
            <a:r>
              <a:rPr lang="en-US" sz="1765" dirty="0" err="1">
                <a:solidFill>
                  <a:srgbClr val="A31515"/>
                </a:solidFill>
                <a:latin typeface="Consolas" panose="020B0609020204030204" pitchFamily="49" charset="0"/>
              </a:rPr>
              <a:t>Boolean</a:t>
            </a:r>
            <a:r>
              <a:rPr lang="en-US" sz="1765" dirty="0">
                <a:solidFill>
                  <a:srgbClr val="0000FF"/>
                </a:solidFill>
                <a:latin typeface="Consolas" panose="020B0609020204030204" pitchFamily="49" charset="0"/>
              </a:rPr>
              <a:t>&gt;</a:t>
            </a:r>
            <a:r>
              <a:rPr lang="en-US" sz="1765" dirty="0">
                <a:solidFill>
                  <a:srgbClr val="000000"/>
                </a:solidFill>
                <a:latin typeface="Consolas" panose="020B0609020204030204" pitchFamily="49" charset="0"/>
              </a:rPr>
              <a:t>true</a:t>
            </a:r>
            <a:r>
              <a:rPr lang="en-US" sz="1765" dirty="0">
                <a:solidFill>
                  <a:srgbClr val="0000FF"/>
                </a:solidFill>
                <a:latin typeface="Consolas" panose="020B0609020204030204" pitchFamily="49" charset="0"/>
              </a:rPr>
              <a:t>&lt;/</a:t>
            </a:r>
            <a:r>
              <a:rPr lang="en-US" sz="1765" dirty="0" err="1">
                <a:solidFill>
                  <a:srgbClr val="A31515"/>
                </a:solidFill>
                <a:latin typeface="Consolas" panose="020B0609020204030204" pitchFamily="49" charset="0"/>
              </a:rPr>
              <a:t>x</a:t>
            </a:r>
            <a:r>
              <a:rPr lang="en-US" sz="1765" dirty="0" err="1">
                <a:solidFill>
                  <a:srgbClr val="0000FF"/>
                </a:solidFill>
                <a:latin typeface="Consolas" panose="020B0609020204030204" pitchFamily="49" charset="0"/>
              </a:rPr>
              <a:t>:</a:t>
            </a:r>
            <a:r>
              <a:rPr lang="en-US" sz="1765" dirty="0" err="1">
                <a:solidFill>
                  <a:srgbClr val="A31515"/>
                </a:solidFill>
                <a:latin typeface="Consolas" panose="020B0609020204030204" pitchFamily="49" charset="0"/>
              </a:rPr>
              <a:t>Boolean</a:t>
            </a:r>
            <a:r>
              <a:rPr lang="en-US" sz="1765" dirty="0">
                <a:solidFill>
                  <a:srgbClr val="0000FF"/>
                </a:solidFill>
                <a:latin typeface="Consolas" panose="020B0609020204030204" pitchFamily="49" charset="0"/>
              </a:rPr>
              <a:t>&gt;</a:t>
            </a:r>
            <a:endParaRPr lang="en-US" sz="1765" dirty="0">
              <a:solidFill>
                <a:srgbClr val="505050"/>
              </a:solidFill>
              <a:latin typeface="Segoe UI"/>
            </a:endParaRPr>
          </a:p>
        </p:txBody>
      </p:sp>
      <p:sp>
        <p:nvSpPr>
          <p:cNvPr id="5" name="Rectangle 4">
            <a:extLst>
              <a:ext uri="{FF2B5EF4-FFF2-40B4-BE49-F238E27FC236}">
                <a16:creationId xmlns:a16="http://schemas.microsoft.com/office/drawing/2014/main" id="{24A7201A-BE3E-425A-A1F4-8A2671F17BA6}"/>
              </a:ext>
            </a:extLst>
          </p:cNvPr>
          <p:cNvSpPr/>
          <p:nvPr/>
        </p:nvSpPr>
        <p:spPr>
          <a:xfrm>
            <a:off x="949553" y="5487470"/>
            <a:ext cx="1422514" cy="362072"/>
          </a:xfrm>
          <a:prstGeom prst="rect">
            <a:avLst/>
          </a:prstGeom>
        </p:spPr>
        <p:txBody>
          <a:bodyPr wrap="none">
            <a:spAutoFit/>
          </a:bodyPr>
          <a:lstStyle/>
          <a:p>
            <a:pPr defTabSz="914367"/>
            <a:r>
              <a:rPr lang="en-US" sz="1765" dirty="0">
                <a:solidFill>
                  <a:srgbClr val="0000FF"/>
                </a:solidFill>
                <a:latin typeface="Consolas" panose="020B0609020204030204" pitchFamily="49" charset="0"/>
              </a:rPr>
              <a:t>&lt;</a:t>
            </a:r>
            <a:r>
              <a:rPr lang="en-US" sz="1765" dirty="0" err="1">
                <a:solidFill>
                  <a:srgbClr val="A31515"/>
                </a:solidFill>
                <a:latin typeface="Consolas" panose="020B0609020204030204" pitchFamily="49" charset="0"/>
              </a:rPr>
              <a:t>x</a:t>
            </a:r>
            <a:r>
              <a:rPr lang="en-US" sz="1765" dirty="0" err="1">
                <a:solidFill>
                  <a:srgbClr val="0000FF"/>
                </a:solidFill>
                <a:latin typeface="Consolas" panose="020B0609020204030204" pitchFamily="49" charset="0"/>
              </a:rPr>
              <a:t>:</a:t>
            </a:r>
            <a:r>
              <a:rPr lang="en-US" sz="1765" dirty="0" err="1">
                <a:solidFill>
                  <a:srgbClr val="A31515"/>
                </a:solidFill>
                <a:latin typeface="Consolas" panose="020B0609020204030204" pitchFamily="49" charset="0"/>
              </a:rPr>
              <a:t>Null</a:t>
            </a:r>
            <a:r>
              <a:rPr lang="en-US" sz="1765" dirty="0">
                <a:solidFill>
                  <a:srgbClr val="0000FF"/>
                </a:solidFill>
                <a:latin typeface="Consolas" panose="020B0609020204030204" pitchFamily="49" charset="0"/>
              </a:rPr>
              <a:t> /&gt;</a:t>
            </a:r>
            <a:endParaRPr lang="en-US" sz="1765" dirty="0">
              <a:solidFill>
                <a:srgbClr val="505050"/>
              </a:solidFill>
              <a:latin typeface="Segoe UI"/>
            </a:endParaRPr>
          </a:p>
        </p:txBody>
      </p:sp>
      <p:sp>
        <p:nvSpPr>
          <p:cNvPr id="7" name="Rectangle 6">
            <a:extLst>
              <a:ext uri="{FF2B5EF4-FFF2-40B4-BE49-F238E27FC236}">
                <a16:creationId xmlns:a16="http://schemas.microsoft.com/office/drawing/2014/main" id="{A9FA88E5-344B-4A91-9718-74B08A9A3E36}"/>
              </a:ext>
            </a:extLst>
          </p:cNvPr>
          <p:cNvSpPr/>
          <p:nvPr/>
        </p:nvSpPr>
        <p:spPr>
          <a:xfrm>
            <a:off x="956373" y="5839334"/>
            <a:ext cx="3036436" cy="362072"/>
          </a:xfrm>
          <a:prstGeom prst="rect">
            <a:avLst/>
          </a:prstGeom>
        </p:spPr>
        <p:txBody>
          <a:bodyPr wrap="none">
            <a:spAutoFit/>
          </a:bodyPr>
          <a:lstStyle/>
          <a:p>
            <a:pPr defTabSz="914367"/>
            <a:r>
              <a:rPr lang="en-US" sz="1765" dirty="0" err="1">
                <a:solidFill>
                  <a:srgbClr val="FF0000"/>
                </a:solidFill>
                <a:latin typeface="Consolas" panose="020B0609020204030204" pitchFamily="49" charset="0"/>
              </a:rPr>
              <a:t>SomeProperty</a:t>
            </a:r>
            <a:r>
              <a:rPr lang="en-US" sz="1765" dirty="0">
                <a:solidFill>
                  <a:srgbClr val="0000FF"/>
                </a:solidFill>
                <a:latin typeface="Consolas" panose="020B0609020204030204" pitchFamily="49" charset="0"/>
              </a:rPr>
              <a:t>="{</a:t>
            </a:r>
            <a:r>
              <a:rPr lang="en-US" sz="1765" dirty="0" err="1">
                <a:solidFill>
                  <a:srgbClr val="A31515"/>
                </a:solidFill>
                <a:latin typeface="Consolas" panose="020B0609020204030204" pitchFamily="49" charset="0"/>
              </a:rPr>
              <a:t>x</a:t>
            </a:r>
            <a:r>
              <a:rPr lang="en-US" sz="1765" dirty="0" err="1">
                <a:solidFill>
                  <a:srgbClr val="0000FF"/>
                </a:solidFill>
                <a:latin typeface="Consolas" panose="020B0609020204030204" pitchFamily="49" charset="0"/>
              </a:rPr>
              <a:t>:</a:t>
            </a:r>
            <a:r>
              <a:rPr lang="en-US" sz="1765" dirty="0" err="1">
                <a:solidFill>
                  <a:srgbClr val="A31515"/>
                </a:solidFill>
                <a:latin typeface="Consolas" panose="020B0609020204030204" pitchFamily="49" charset="0"/>
              </a:rPr>
              <a:t>Null</a:t>
            </a:r>
            <a:r>
              <a:rPr lang="en-US" sz="1765" dirty="0">
                <a:solidFill>
                  <a:srgbClr val="0000FF"/>
                </a:solidFill>
                <a:latin typeface="Consolas" panose="020B0609020204030204" pitchFamily="49" charset="0"/>
              </a:rPr>
              <a:t>}"</a:t>
            </a:r>
            <a:endParaRPr lang="en-US" sz="1765" dirty="0">
              <a:solidFill>
                <a:srgbClr val="505050"/>
              </a:solidFill>
              <a:latin typeface="Segoe UI"/>
            </a:endParaRPr>
          </a:p>
        </p:txBody>
      </p:sp>
    </p:spTree>
    <p:extLst>
      <p:ext uri="{BB962C8B-B14F-4D97-AF65-F5344CB8AC3E}">
        <p14:creationId xmlns:p14="http://schemas.microsoft.com/office/powerpoint/2010/main" val="55202341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596B66-F8E0-4C0E-9B6E-7A03FA215F38}"/>
              </a:ext>
            </a:extLst>
          </p:cNvPr>
          <p:cNvSpPr>
            <a:spLocks noGrp="1"/>
          </p:cNvSpPr>
          <p:nvPr>
            <p:ph type="title"/>
          </p:nvPr>
        </p:nvSpPr>
        <p:spPr/>
        <p:txBody>
          <a:bodyPr/>
          <a:lstStyle/>
          <a:p>
            <a:r>
              <a:rPr lang="en-US" dirty="0"/>
              <a:t>Dependency properties</a:t>
            </a:r>
          </a:p>
        </p:txBody>
      </p:sp>
    </p:spTree>
    <p:extLst>
      <p:ext uri="{BB962C8B-B14F-4D97-AF65-F5344CB8AC3E}">
        <p14:creationId xmlns:p14="http://schemas.microsoft.com/office/powerpoint/2010/main" val="269435935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c1db16e7-11b9-43a9-a6dc-273972dbb54a&quot;,&quot;TimeStamp&quot;:&quot;2017-09-21T18:37:16.3466481-05: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7be59d09-b03c-4d41-985b-3921e83a4e3d&quot;,&quot;TimeStamp&quot;:&quot;2017-09-21T18:37:16.3481545-05: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dede918-a604-44a0-912e-d44b3a354893&quot;,&quot;TimeStamp&quot;:&quot;2017-09-21T18:37:16.3486546-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5e8ec164-7bcf-4760-9c23-b701e602ebad&quot;,&quot;TimeStamp&quot;:&quot;2017-09-21T18:37:16.3466481-05: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4ff6a3ba-4b3c-44f3-88e7-09fdd41cab93&quot;,&quot;TimeStamp&quot;:&quot;2017-09-21T18:37:16.3471502-05: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81ba41a0-481b-4f94-a91e-e380e0dd600e&quot;,&quot;TimeStamp&quot;:&quot;2017-09-21T18:37:16.3471502-05: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0fe9e5d4-6044-44da-8aef-49fce189e280&quot;,&quot;TimeStamp&quot;:&quot;2017-09-21T18:37:16.3471502-05: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9ed613d4-9605-40fe-9fbd-7c1050987b8a&quot;,&quot;TimeStamp&quot;:&quot;2017-09-21T18:37:16.3476507-05: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2bd8b017-8945-4d47-aa67-14bd1f090265&quot;,&quot;TimeStamp&quot;:&quot;2017-09-21T18:37:16.3476507-05: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f582dcf2-fa37-4f7e-87d1-9e84bbc8e5ee&quot;,&quot;TimeStamp&quot;:&quot;2017-09-21T18:37:16.3481545-05: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6170dae8-33fb-45f5-b14a-2f9158e96e93&quot;,&quot;TimeStamp&quot;:&quot;2017-09-21T18:37:16.3481545-05:00&quot;}"/>
</p:tagLst>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194</TotalTime>
  <Words>15717</Words>
  <Application>Microsoft Office PowerPoint</Application>
  <PresentationFormat>Widescreen</PresentationFormat>
  <Paragraphs>1878</Paragraphs>
  <Slides>123</Slides>
  <Notes>85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123</vt:i4>
      </vt:variant>
    </vt:vector>
  </HeadingPairs>
  <TitlesOfParts>
    <vt:vector size="139" baseType="lpstr">
      <vt:lpstr>-apple-system</vt:lpstr>
      <vt:lpstr>Arial</vt:lpstr>
      <vt:lpstr>Calibri</vt:lpstr>
      <vt:lpstr>Calibri Light</vt:lpstr>
      <vt:lpstr>Cascadia Mono</vt:lpstr>
      <vt:lpstr>Consolas</vt:lpstr>
      <vt:lpstr>Courier New</vt:lpstr>
      <vt:lpstr>Lato Light</vt:lpstr>
      <vt:lpstr>Open Sans</vt:lpstr>
      <vt:lpstr>Segoe UI</vt:lpstr>
      <vt:lpstr>Segoe UI Light</vt:lpstr>
      <vt:lpstr>Segoe UI Semibold</vt:lpstr>
      <vt:lpstr>Segoe UI Semilight</vt:lpstr>
      <vt:lpstr>SFMono-Regular</vt:lpstr>
      <vt:lpstr>Wingdings</vt:lpstr>
      <vt:lpstr>WHITE TEMPLATE</vt:lpstr>
      <vt:lpstr>Windows Development and .NET Overview</vt:lpstr>
      <vt:lpstr>PowerPoint Presentation</vt:lpstr>
      <vt:lpstr>PowerPoint Presentation</vt:lpstr>
      <vt:lpstr>.NET is the platform of choice for the top 100K websites</vt:lpstr>
      <vt:lpstr>.NET is Fast. Really Fast!</vt:lpstr>
      <vt:lpstr>PowerPoint Presentation</vt:lpstr>
      <vt:lpstr>What cross-platform means!?</vt:lpstr>
      <vt:lpstr>PowerPoint Presentation</vt:lpstr>
      <vt:lpstr>.NET Framework vs .NET</vt:lpstr>
      <vt:lpstr>PowerPoint Presentation</vt:lpstr>
      <vt:lpstr>PowerPoint Presentation</vt:lpstr>
      <vt:lpstr>PowerPoint Presentation</vt:lpstr>
      <vt:lpstr>PowerPoint Presentation</vt:lpstr>
      <vt:lpstr>PowerPoint Presentation</vt:lpstr>
      <vt:lpstr>.NET Repositories</vt:lpstr>
      <vt:lpstr>PowerPoint Presentation</vt:lpstr>
      <vt:lpstr>PowerPoint Presentation</vt:lpstr>
      <vt:lpstr>Windows Development Evolution</vt:lpstr>
      <vt:lpstr>Windows App SDK – For Windows developers!</vt:lpstr>
      <vt:lpstr>How To Develop Windows Application</vt:lpstr>
      <vt:lpstr>PowerPoint Presentation</vt:lpstr>
      <vt:lpstr>PowerPoint Presentation</vt:lpstr>
      <vt:lpstr>.NET Standard</vt:lpstr>
      <vt:lpstr>PowerPoint Presentation</vt:lpstr>
      <vt:lpstr>Motivation</vt:lpstr>
      <vt:lpstr>Platforms</vt:lpstr>
      <vt:lpstr>Library variation</vt:lpstr>
      <vt:lpstr>What is .NET Standard?</vt:lpstr>
      <vt:lpstr>.NET Standard versions</vt:lpstr>
      <vt:lpstr>Available APIs</vt:lpstr>
      <vt:lpstr>.NET Standard API use</vt:lpstr>
      <vt:lpstr>Platform support</vt:lpstr>
      <vt:lpstr>Where can your library be used?</vt:lpstr>
      <vt:lpstr>Which libraries can you reference?</vt:lpstr>
      <vt:lpstr>How to choose target version</vt:lpstr>
      <vt:lpstr>.NET Before – Reuse Code!</vt:lpstr>
      <vt:lpstr>.NET Now</vt:lpstr>
      <vt:lpstr>.NET Standard Library</vt:lpstr>
      <vt:lpstr>.NET Standard Versions</vt:lpstr>
      <vt:lpstr>.NET Standard Versions Illustration </vt:lpstr>
      <vt:lpstr>What version should you target?</vt:lpstr>
      <vt:lpstr>When to target net6.0 vs. netstandard</vt:lpstr>
      <vt:lpstr>PowerPoint Presentation</vt:lpstr>
      <vt:lpstr>C# Requirement for WPF</vt:lpstr>
      <vt:lpstr>Why C# ?</vt:lpstr>
      <vt:lpstr>Top Features of C#</vt:lpstr>
      <vt:lpstr>Fundamentals of C# Language</vt:lpstr>
      <vt:lpstr>Classes and objects</vt:lpstr>
      <vt:lpstr>Memory allocation</vt:lpstr>
      <vt:lpstr>PowerPoint Presentation</vt:lpstr>
      <vt:lpstr>Properties and Methods</vt:lpstr>
      <vt:lpstr>Generics</vt:lpstr>
      <vt:lpstr>Anonymous Types</vt:lpstr>
      <vt:lpstr>Interfaces and encapsulation</vt:lpstr>
      <vt:lpstr>Collection</vt:lpstr>
      <vt:lpstr>Language Integrated Query (LINQ)</vt:lpstr>
      <vt:lpstr>Events and Delegates</vt:lpstr>
      <vt:lpstr>Asynchronous and Parallel Programming</vt:lpstr>
      <vt:lpstr>Asynchronous and Parallel Programming</vt:lpstr>
      <vt:lpstr>PowerPoint Presentation</vt:lpstr>
      <vt:lpstr>WPF Basics</vt:lpstr>
      <vt:lpstr>PowerPoint Presentation</vt:lpstr>
      <vt:lpstr>What is WPF</vt:lpstr>
      <vt:lpstr>Why WPF</vt:lpstr>
      <vt:lpstr>Tale of two implementations </vt:lpstr>
      <vt:lpstr>Advantage of .NET version over FX</vt:lpstr>
      <vt:lpstr>Program with WPF</vt:lpstr>
      <vt:lpstr>Markup and code-behind</vt:lpstr>
      <vt:lpstr>Application Class</vt:lpstr>
      <vt:lpstr>Main Application Window</vt:lpstr>
      <vt:lpstr>PowerPoint Presentation</vt:lpstr>
      <vt:lpstr>PowerPoint Presentation</vt:lpstr>
      <vt:lpstr>WPF Application Lifecycle</vt:lpstr>
      <vt:lpstr>Overview of WPF Windows </vt:lpstr>
      <vt:lpstr>Window Lifecycle </vt:lpstr>
      <vt:lpstr>Window vs Page vs User Controls</vt:lpstr>
      <vt:lpstr>Window vs Page vs User Controls</vt:lpstr>
      <vt:lpstr>Implementing a dialog box</vt:lpstr>
      <vt:lpstr>Display Message Box</vt:lpstr>
      <vt:lpstr>PowerPoint Presentation</vt:lpstr>
      <vt:lpstr>XAML Basics</vt:lpstr>
      <vt:lpstr>PowerPoint Presentation</vt:lpstr>
      <vt:lpstr>Advantages of markup</vt:lpstr>
      <vt:lpstr>What is XAML?</vt:lpstr>
      <vt:lpstr>XAML benefits</vt:lpstr>
      <vt:lpstr>What can XAML do?</vt:lpstr>
      <vt:lpstr>Property element syntax / Collection syntax</vt:lpstr>
      <vt:lpstr>XAML content properties</vt:lpstr>
      <vt:lpstr>Content properties and List syntax combined</vt:lpstr>
      <vt:lpstr>Markup Extensions</vt:lpstr>
      <vt:lpstr>Attached properties</vt:lpstr>
      <vt:lpstr>Microsoft XAML vs. MAUI</vt:lpstr>
      <vt:lpstr>XAML namespaces</vt:lpstr>
      <vt:lpstr>“x” namespace</vt:lpstr>
      <vt:lpstr>“x” namespace</vt:lpstr>
      <vt:lpstr>“x” namespace</vt:lpstr>
      <vt:lpstr>“x” namespace</vt:lpstr>
      <vt:lpstr>“x” namespace</vt:lpstr>
      <vt:lpstr>Dependency properties</vt:lpstr>
      <vt:lpstr>What is a dependency property?</vt:lpstr>
      <vt:lpstr>Why Do We need Dependency Property</vt:lpstr>
      <vt:lpstr>Dependency Property vs Regular Property</vt:lpstr>
      <vt:lpstr>How to define a dependency property?</vt:lpstr>
      <vt:lpstr>Attached properties</vt:lpstr>
      <vt:lpstr>What is an attached property?</vt:lpstr>
      <vt:lpstr>PowerPoint Presentation</vt:lpstr>
      <vt:lpstr>PowerPoint Presentation</vt:lpstr>
      <vt:lpstr>Controls</vt:lpstr>
      <vt:lpstr>Built-In Controls</vt:lpstr>
      <vt:lpstr>Layout Panels</vt:lpstr>
      <vt:lpstr>Grid</vt:lpstr>
      <vt:lpstr>StackPanel</vt:lpstr>
      <vt:lpstr>Canvas</vt:lpstr>
      <vt:lpstr>DockPanel</vt:lpstr>
      <vt:lpstr>WrapPanel</vt:lpstr>
      <vt:lpstr>PowerPoint Presentation</vt:lpstr>
      <vt:lpstr>PowerPoint Presentation</vt:lpstr>
      <vt:lpstr>Behavior or Functionality</vt:lpstr>
      <vt:lpstr>XAML</vt:lpstr>
      <vt:lpstr>Code-Behind</vt:lpstr>
      <vt:lpstr>PowerPoint Presentation</vt:lpstr>
      <vt:lpstr>Lab 1 – Create WPF First App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Development and .NET Overview</dc:title>
  <dc:creator>Sepehr Pakbaz</dc:creator>
  <cp:lastModifiedBy>Sepehr Pakbaz</cp:lastModifiedBy>
  <cp:revision>1</cp:revision>
  <dcterms:created xsi:type="dcterms:W3CDTF">2023-01-04T20:44:35Z</dcterms:created>
  <dcterms:modified xsi:type="dcterms:W3CDTF">2023-01-12T19:54:46Z</dcterms:modified>
</cp:coreProperties>
</file>